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40.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076136869" r:id="rId2"/>
    <p:sldId id="2076136872" r:id="rId3"/>
    <p:sldId id="2076136873" r:id="rId4"/>
    <p:sldId id="2147470847" r:id="rId5"/>
    <p:sldId id="2147472998" r:id="rId6"/>
    <p:sldId id="2147472996" r:id="rId7"/>
    <p:sldId id="2147470848" r:id="rId8"/>
    <p:sldId id="2147470849" r:id="rId9"/>
    <p:sldId id="2147470850" r:id="rId10"/>
    <p:sldId id="2147470851" r:id="rId11"/>
    <p:sldId id="2147470852" r:id="rId12"/>
    <p:sldId id="2147472997" r:id="rId13"/>
    <p:sldId id="2147472977" r:id="rId14"/>
    <p:sldId id="2147473000" r:id="rId15"/>
    <p:sldId id="2147472299" r:id="rId16"/>
    <p:sldId id="2147470854" r:id="rId17"/>
    <p:sldId id="2076138259" r:id="rId18"/>
    <p:sldId id="2147470855" r:id="rId19"/>
    <p:sldId id="2076137789" r:id="rId20"/>
    <p:sldId id="2076137790" r:id="rId21"/>
    <p:sldId id="2147470856" r:id="rId22"/>
    <p:sldId id="2147473017" r:id="rId23"/>
    <p:sldId id="262" r:id="rId24"/>
    <p:sldId id="263" r:id="rId25"/>
    <p:sldId id="264" r:id="rId26"/>
    <p:sldId id="265" r:id="rId27"/>
    <p:sldId id="266" r:id="rId28"/>
    <p:sldId id="2147479961" r:id="rId29"/>
    <p:sldId id="267" r:id="rId30"/>
    <p:sldId id="2147471732" r:id="rId31"/>
    <p:sldId id="2076137782" r:id="rId32"/>
    <p:sldId id="2076137773" r:id="rId33"/>
    <p:sldId id="2147473014" r:id="rId34"/>
    <p:sldId id="3530" r:id="rId35"/>
    <p:sldId id="2147471758" r:id="rId36"/>
    <p:sldId id="2147470888" r:id="rId37"/>
    <p:sldId id="2147470833" r:id="rId38"/>
    <p:sldId id="1601" r:id="rId39"/>
    <p:sldId id="1585" r:id="rId40"/>
    <p:sldId id="2147470843" r:id="rId41"/>
    <p:sldId id="3533" r:id="rId42"/>
    <p:sldId id="3574" r:id="rId43"/>
    <p:sldId id="2147470098" r:id="rId44"/>
    <p:sldId id="2147470090" r:id="rId45"/>
    <p:sldId id="2147470089" r:id="rId46"/>
    <p:sldId id="2147473012" r:id="rId47"/>
    <p:sldId id="3534" r:id="rId48"/>
    <p:sldId id="2147473010" r:id="rId49"/>
    <p:sldId id="2147473011" r:id="rId50"/>
    <p:sldId id="2147473015" r:id="rId51"/>
    <p:sldId id="2147473016" r:id="rId52"/>
    <p:sldId id="2147470064" r:id="rId53"/>
    <p:sldId id="313" r:id="rId54"/>
    <p:sldId id="2147470863" r:id="rId55"/>
    <p:sldId id="402" r:id="rId56"/>
    <p:sldId id="2147470135" r:id="rId57"/>
    <p:sldId id="1529" r:id="rId58"/>
    <p:sldId id="2076136880" r:id="rId59"/>
    <p:sldId id="207613687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20F8970-293D-4411-8554-D3C939D6AA9B}">
          <p14:sldIdLst>
            <p14:sldId id="2076136869"/>
            <p14:sldId id="2076136872"/>
          </p14:sldIdLst>
        </p14:section>
        <p14:section name="What is FortiSOAR?" id="{39D6E391-5ADB-42BB-89A8-629BC734B3E7}">
          <p14:sldIdLst>
            <p14:sldId id="2076136873"/>
            <p14:sldId id="2147470847"/>
            <p14:sldId id="2147472998"/>
            <p14:sldId id="2147472996"/>
            <p14:sldId id="2147470848"/>
            <p14:sldId id="2147470849"/>
            <p14:sldId id="2147470850"/>
            <p14:sldId id="2147470851"/>
            <p14:sldId id="2147470852"/>
            <p14:sldId id="2147472997"/>
          </p14:sldIdLst>
        </p14:section>
        <p14:section name="Why FortiSOAR?" id="{27ACE0E1-9222-4232-B58C-96330E4755D8}">
          <p14:sldIdLst>
            <p14:sldId id="2147472977"/>
            <p14:sldId id="2147473000"/>
            <p14:sldId id="2147472299"/>
            <p14:sldId id="2147470854"/>
            <p14:sldId id="2076138259"/>
            <p14:sldId id="2147470855"/>
            <p14:sldId id="2076137789"/>
            <p14:sldId id="2076137790"/>
            <p14:sldId id="2147470856"/>
            <p14:sldId id="2147473017"/>
            <p14:sldId id="262"/>
            <p14:sldId id="263"/>
            <p14:sldId id="264"/>
            <p14:sldId id="265"/>
            <p14:sldId id="266"/>
            <p14:sldId id="2147479961"/>
            <p14:sldId id="267"/>
          </p14:sldIdLst>
        </p14:section>
        <p14:section name="FortiSOAR Architecture" id="{BE803648-D7FB-40D6-9D93-804FDA7E463C}">
          <p14:sldIdLst>
            <p14:sldId id="2147471732"/>
            <p14:sldId id="2076137782"/>
            <p14:sldId id="2076137773"/>
            <p14:sldId id="2147473014"/>
            <p14:sldId id="3530"/>
          </p14:sldIdLst>
        </p14:section>
        <p14:section name="FortiSOAR Overview" id="{C3868347-BCBF-4883-9D1B-7941DA716118}">
          <p14:sldIdLst>
            <p14:sldId id="2147471758"/>
            <p14:sldId id="2147470888"/>
            <p14:sldId id="2147470833"/>
            <p14:sldId id="1601"/>
            <p14:sldId id="1585"/>
            <p14:sldId id="2147470843"/>
            <p14:sldId id="3533"/>
            <p14:sldId id="3574"/>
            <p14:sldId id="2147470098"/>
            <p14:sldId id="2147470090"/>
            <p14:sldId id="2147470089"/>
            <p14:sldId id="2147473012"/>
            <p14:sldId id="3534"/>
            <p14:sldId id="2147473010"/>
            <p14:sldId id="2147473011"/>
            <p14:sldId id="2147473015"/>
            <p14:sldId id="2147473016"/>
            <p14:sldId id="2147470064"/>
            <p14:sldId id="313"/>
            <p14:sldId id="2147470863"/>
          </p14:sldIdLst>
        </p14:section>
        <p14:section name="Proof of Concepts" id="{24FFC8B4-3521-4E59-A44C-80A90F876769}">
          <p14:sldIdLst>
            <p14:sldId id="402"/>
            <p14:sldId id="2147470135"/>
            <p14:sldId id="1529"/>
          </p14:sldIdLst>
        </p14:section>
        <p14:section name="Resources" id="{5B5604E7-4E3F-4782-AD58-D50F8C1D8107}">
          <p14:sldIdLst>
            <p14:sldId id="2076136880"/>
          </p14:sldIdLst>
        </p14:section>
        <p14:section name="End" id="{C5A8DFB1-CAEC-4FEB-9C0F-38B3F890D1B4}">
          <p14:sldIdLst>
            <p14:sldId id="20761368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3CA"/>
    <a:srgbClr val="0097B7"/>
    <a:srgbClr val="425253"/>
    <a:srgbClr val="F0F0F0"/>
    <a:srgbClr val="28AE73"/>
    <a:srgbClr val="3BB17E"/>
    <a:srgbClr val="A0ABA5"/>
    <a:srgbClr val="FFB900"/>
    <a:srgbClr val="75787B"/>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D3007A-31C7-DE4F-A6F8-D9355F3EAD98}" v="10" dt="2026-03-03T15:30:58.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5" autoAdjust="0"/>
    <p:restoredTop sz="76306" autoAdjust="0"/>
  </p:normalViewPr>
  <p:slideViewPr>
    <p:cSldViewPr snapToGrid="0">
      <p:cViewPr varScale="1">
        <p:scale>
          <a:sx n="99" d="100"/>
          <a:sy n="99" d="100"/>
        </p:scale>
        <p:origin x="1392" y="16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lan Spille" userId="86748d13-a930-4f34-80b4-833a31fcfa65" providerId="ADAL" clId="{F5FC6CB5-5CA5-54BE-A04E-C16161415340}"/>
    <pc:docChg chg="undo custSel addSld delSld modSld modMainMaster modSection">
      <pc:chgData name="Dylan Spille" userId="86748d13-a930-4f34-80b4-833a31fcfa65" providerId="ADAL" clId="{F5FC6CB5-5CA5-54BE-A04E-C16161415340}" dt="2026-03-03T15:09:02.624" v="37" actId="478"/>
      <pc:docMkLst>
        <pc:docMk/>
      </pc:docMkLst>
      <pc:sldChg chg="modSp add modTransition">
        <pc:chgData name="Dylan Spille" userId="86748d13-a930-4f34-80b4-833a31fcfa65" providerId="ADAL" clId="{F5FC6CB5-5CA5-54BE-A04E-C16161415340}" dt="2026-02-23T06:41:56.210" v="0"/>
        <pc:sldMkLst>
          <pc:docMk/>
          <pc:sldMk cId="0" sldId="262"/>
        </pc:sldMkLst>
        <pc:spChg chg="mod">
          <ac:chgData name="Dylan Spille" userId="86748d13-a930-4f34-80b4-833a31fcfa65" providerId="ADAL" clId="{F5FC6CB5-5CA5-54BE-A04E-C16161415340}" dt="2026-02-23T06:41:56.210" v="0"/>
          <ac:spMkLst>
            <pc:docMk/>
            <pc:sldMk cId="0" sldId="262"/>
            <ac:spMk id="43" creationId="{00000000-0000-0000-0000-000000000000}"/>
          </ac:spMkLst>
        </pc:spChg>
        <pc:spChg chg="mod">
          <ac:chgData name="Dylan Spille" userId="86748d13-a930-4f34-80b4-833a31fcfa65" providerId="ADAL" clId="{F5FC6CB5-5CA5-54BE-A04E-C16161415340}" dt="2026-02-23T06:41:56.210" v="0"/>
          <ac:spMkLst>
            <pc:docMk/>
            <pc:sldMk cId="0" sldId="262"/>
            <ac:spMk id="44" creationId="{00000000-0000-0000-0000-000000000000}"/>
          </ac:spMkLst>
        </pc:spChg>
      </pc:sldChg>
      <pc:sldChg chg="modSp add modTransition">
        <pc:chgData name="Dylan Spille" userId="86748d13-a930-4f34-80b4-833a31fcfa65" providerId="ADAL" clId="{F5FC6CB5-5CA5-54BE-A04E-C16161415340}" dt="2026-02-23T06:41:56.210" v="0"/>
        <pc:sldMkLst>
          <pc:docMk/>
          <pc:sldMk cId="0" sldId="263"/>
        </pc:sldMkLst>
        <pc:spChg chg="mod">
          <ac:chgData name="Dylan Spille" userId="86748d13-a930-4f34-80b4-833a31fcfa65" providerId="ADAL" clId="{F5FC6CB5-5CA5-54BE-A04E-C16161415340}" dt="2026-02-23T06:41:56.210" v="0"/>
          <ac:spMkLst>
            <pc:docMk/>
            <pc:sldMk cId="0" sldId="263"/>
            <ac:spMk id="62" creationId="{00000000-0000-0000-0000-000000000000}"/>
          </ac:spMkLst>
        </pc:spChg>
        <pc:spChg chg="mod">
          <ac:chgData name="Dylan Spille" userId="86748d13-a930-4f34-80b4-833a31fcfa65" providerId="ADAL" clId="{F5FC6CB5-5CA5-54BE-A04E-C16161415340}" dt="2026-02-23T06:41:56.210" v="0"/>
          <ac:spMkLst>
            <pc:docMk/>
            <pc:sldMk cId="0" sldId="263"/>
            <ac:spMk id="63" creationId="{00000000-0000-0000-0000-000000000000}"/>
          </ac:spMkLst>
        </pc:spChg>
      </pc:sldChg>
      <pc:sldChg chg="addSp delSp modSp add mod modTransition">
        <pc:chgData name="Dylan Spille" userId="86748d13-a930-4f34-80b4-833a31fcfa65" providerId="ADAL" clId="{F5FC6CB5-5CA5-54BE-A04E-C16161415340}" dt="2026-02-23T07:00:31.526" v="16" actId="1076"/>
        <pc:sldMkLst>
          <pc:docMk/>
          <pc:sldMk cId="0" sldId="264"/>
        </pc:sldMkLst>
        <pc:spChg chg="mod">
          <ac:chgData name="Dylan Spille" userId="86748d13-a930-4f34-80b4-833a31fcfa65" providerId="ADAL" clId="{F5FC6CB5-5CA5-54BE-A04E-C16161415340}" dt="2026-02-23T07:00:22.474" v="14" actId="1076"/>
          <ac:spMkLst>
            <pc:docMk/>
            <pc:sldMk cId="0" sldId="264"/>
            <ac:spMk id="2" creationId="{00000000-0000-0000-0000-000000000000}"/>
          </ac:spMkLst>
        </pc:spChg>
        <pc:spChg chg="mod">
          <ac:chgData name="Dylan Spille" userId="86748d13-a930-4f34-80b4-833a31fcfa65" providerId="ADAL" clId="{F5FC6CB5-5CA5-54BE-A04E-C16161415340}" dt="2026-02-23T06:41:56.210" v="0"/>
          <ac:spMkLst>
            <pc:docMk/>
            <pc:sldMk cId="0" sldId="264"/>
            <ac:spMk id="7" creationId="{00000000-0000-0000-0000-000000000000}"/>
          </ac:spMkLst>
        </pc:spChg>
        <pc:spChg chg="mod">
          <ac:chgData name="Dylan Spille" userId="86748d13-a930-4f34-80b4-833a31fcfa65" providerId="ADAL" clId="{F5FC6CB5-5CA5-54BE-A04E-C16161415340}" dt="2026-02-23T06:41:56.210" v="0"/>
          <ac:spMkLst>
            <pc:docMk/>
            <pc:sldMk cId="0" sldId="264"/>
            <ac:spMk id="8" creationId="{00000000-0000-0000-0000-000000000000}"/>
          </ac:spMkLst>
        </pc:spChg>
        <pc:spChg chg="add mod">
          <ac:chgData name="Dylan Spille" userId="86748d13-a930-4f34-80b4-833a31fcfa65" providerId="ADAL" clId="{F5FC6CB5-5CA5-54BE-A04E-C16161415340}" dt="2026-02-23T07:00:21.221" v="13"/>
          <ac:spMkLst>
            <pc:docMk/>
            <pc:sldMk cId="0" sldId="264"/>
            <ac:spMk id="9" creationId="{5C8055EF-BD5B-33D7-01F2-5C9DB739651E}"/>
          </ac:spMkLst>
        </pc:spChg>
        <pc:picChg chg="mod">
          <ac:chgData name="Dylan Spille" userId="86748d13-a930-4f34-80b4-833a31fcfa65" providerId="ADAL" clId="{F5FC6CB5-5CA5-54BE-A04E-C16161415340}" dt="2026-02-23T07:00:31.526" v="16" actId="1076"/>
          <ac:picMkLst>
            <pc:docMk/>
            <pc:sldMk cId="0" sldId="264"/>
            <ac:picMk id="6" creationId="{00000000-0000-0000-0000-000000000000}"/>
          </ac:picMkLst>
        </pc:picChg>
      </pc:sldChg>
      <pc:sldChg chg="modSp add modTransition">
        <pc:chgData name="Dylan Spille" userId="86748d13-a930-4f34-80b4-833a31fcfa65" providerId="ADAL" clId="{F5FC6CB5-5CA5-54BE-A04E-C16161415340}" dt="2026-02-23T06:41:56.210" v="0"/>
        <pc:sldMkLst>
          <pc:docMk/>
          <pc:sldMk cId="0" sldId="265"/>
        </pc:sldMkLst>
        <pc:spChg chg="mod">
          <ac:chgData name="Dylan Spille" userId="86748d13-a930-4f34-80b4-833a31fcfa65" providerId="ADAL" clId="{F5FC6CB5-5CA5-54BE-A04E-C16161415340}" dt="2026-02-23T06:41:56.210" v="0"/>
          <ac:spMkLst>
            <pc:docMk/>
            <pc:sldMk cId="0" sldId="265"/>
            <ac:spMk id="58" creationId="{00000000-0000-0000-0000-000000000000}"/>
          </ac:spMkLst>
        </pc:spChg>
        <pc:spChg chg="mod">
          <ac:chgData name="Dylan Spille" userId="86748d13-a930-4f34-80b4-833a31fcfa65" providerId="ADAL" clId="{F5FC6CB5-5CA5-54BE-A04E-C16161415340}" dt="2026-02-23T06:41:56.210" v="0"/>
          <ac:spMkLst>
            <pc:docMk/>
            <pc:sldMk cId="0" sldId="265"/>
            <ac:spMk id="59" creationId="{00000000-0000-0000-0000-000000000000}"/>
          </ac:spMkLst>
        </pc:spChg>
      </pc:sldChg>
      <pc:sldChg chg="modSp add modTransition">
        <pc:chgData name="Dylan Spille" userId="86748d13-a930-4f34-80b4-833a31fcfa65" providerId="ADAL" clId="{F5FC6CB5-5CA5-54BE-A04E-C16161415340}" dt="2026-02-23T06:41:56.210" v="0"/>
        <pc:sldMkLst>
          <pc:docMk/>
          <pc:sldMk cId="0" sldId="266"/>
        </pc:sldMkLst>
        <pc:spChg chg="mod">
          <ac:chgData name="Dylan Spille" userId="86748d13-a930-4f34-80b4-833a31fcfa65" providerId="ADAL" clId="{F5FC6CB5-5CA5-54BE-A04E-C16161415340}" dt="2026-02-23T06:41:56.210" v="0"/>
          <ac:spMkLst>
            <pc:docMk/>
            <pc:sldMk cId="0" sldId="266"/>
            <ac:spMk id="62" creationId="{00000000-0000-0000-0000-000000000000}"/>
          </ac:spMkLst>
        </pc:spChg>
        <pc:spChg chg="mod">
          <ac:chgData name="Dylan Spille" userId="86748d13-a930-4f34-80b4-833a31fcfa65" providerId="ADAL" clId="{F5FC6CB5-5CA5-54BE-A04E-C16161415340}" dt="2026-02-23T06:41:56.210" v="0"/>
          <ac:spMkLst>
            <pc:docMk/>
            <pc:sldMk cId="0" sldId="266"/>
            <ac:spMk id="63" creationId="{00000000-0000-0000-0000-000000000000}"/>
          </ac:spMkLst>
        </pc:spChg>
      </pc:sldChg>
      <pc:sldChg chg="modSp add modTransition">
        <pc:chgData name="Dylan Spille" userId="86748d13-a930-4f34-80b4-833a31fcfa65" providerId="ADAL" clId="{F5FC6CB5-5CA5-54BE-A04E-C16161415340}" dt="2026-02-23T06:41:56.210" v="0"/>
        <pc:sldMkLst>
          <pc:docMk/>
          <pc:sldMk cId="0" sldId="267"/>
        </pc:sldMkLst>
        <pc:spChg chg="mod">
          <ac:chgData name="Dylan Spille" userId="86748d13-a930-4f34-80b4-833a31fcfa65" providerId="ADAL" clId="{F5FC6CB5-5CA5-54BE-A04E-C16161415340}" dt="2026-02-23T06:41:56.210" v="0"/>
          <ac:spMkLst>
            <pc:docMk/>
            <pc:sldMk cId="0" sldId="267"/>
            <ac:spMk id="58" creationId="{00000000-0000-0000-0000-000000000000}"/>
          </ac:spMkLst>
        </pc:spChg>
        <pc:spChg chg="mod">
          <ac:chgData name="Dylan Spille" userId="86748d13-a930-4f34-80b4-833a31fcfa65" providerId="ADAL" clId="{F5FC6CB5-5CA5-54BE-A04E-C16161415340}" dt="2026-02-23T06:41:56.210" v="0"/>
          <ac:spMkLst>
            <pc:docMk/>
            <pc:sldMk cId="0" sldId="267"/>
            <ac:spMk id="59" creationId="{00000000-0000-0000-0000-000000000000}"/>
          </ac:spMkLst>
        </pc:spChg>
      </pc:sldChg>
      <pc:sldChg chg="addSp delSp modSp mod">
        <pc:chgData name="Dylan Spille" userId="86748d13-a930-4f34-80b4-833a31fcfa65" providerId="ADAL" clId="{F5FC6CB5-5CA5-54BE-A04E-C16161415340}" dt="2026-03-03T15:07:18.750" v="20"/>
        <pc:sldMkLst>
          <pc:docMk/>
          <pc:sldMk cId="2682104764" sldId="2076136872"/>
        </pc:sldMkLst>
        <pc:spChg chg="add del mod">
          <ac:chgData name="Dylan Spille" userId="86748d13-a930-4f34-80b4-833a31fcfa65" providerId="ADAL" clId="{F5FC6CB5-5CA5-54BE-A04E-C16161415340}" dt="2026-03-03T15:07:18.750" v="20"/>
          <ac:spMkLst>
            <pc:docMk/>
            <pc:sldMk cId="2682104764" sldId="2076136872"/>
            <ac:spMk id="2" creationId="{82724825-6831-08A8-070F-8AAD6314CD87}"/>
          </ac:spMkLst>
        </pc:spChg>
      </pc:sldChg>
      <pc:sldChg chg="add">
        <pc:chgData name="Dylan Spille" userId="86748d13-a930-4f34-80b4-833a31fcfa65" providerId="ADAL" clId="{F5FC6CB5-5CA5-54BE-A04E-C16161415340}" dt="2026-02-23T06:41:56.210" v="0"/>
        <pc:sldMkLst>
          <pc:docMk/>
          <pc:sldMk cId="1333471660" sldId="2147473017"/>
        </pc:sldMkLst>
      </pc:sldChg>
      <pc:sldChg chg="add">
        <pc:chgData name="Dylan Spille" userId="86748d13-a930-4f34-80b4-833a31fcfa65" providerId="ADAL" clId="{F5FC6CB5-5CA5-54BE-A04E-C16161415340}" dt="2026-02-23T07:01:25.955" v="17"/>
        <pc:sldMkLst>
          <pc:docMk/>
          <pc:sldMk cId="2504656961" sldId="2147479961"/>
        </pc:sldMkLst>
      </pc:sldChg>
      <pc:sldMasterChg chg="delSp mod modSldLayout">
        <pc:chgData name="Dylan Spille" userId="86748d13-a930-4f34-80b4-833a31fcfa65" providerId="ADAL" clId="{F5FC6CB5-5CA5-54BE-A04E-C16161415340}" dt="2026-03-03T15:09:02.624" v="37" actId="478"/>
        <pc:sldMasterMkLst>
          <pc:docMk/>
          <pc:sldMasterMk cId="4069598592" sldId="2147483648"/>
        </pc:sldMasterMkLst>
        <pc:grpChg chg="del">
          <ac:chgData name="Dylan Spille" userId="86748d13-a930-4f34-80b4-833a31fcfa65" providerId="ADAL" clId="{F5FC6CB5-5CA5-54BE-A04E-C16161415340}" dt="2026-03-03T15:08:46.891" v="35" actId="478"/>
          <ac:grpSpMkLst>
            <pc:docMk/>
            <pc:sldMasterMk cId="4069598592" sldId="2147483648"/>
            <ac:grpSpMk id="5" creationId="{CD1629AD-3A07-B73F-2386-60F456FED24A}"/>
          </ac:grpSpMkLst>
        </pc:grpChg>
        <pc:sldLayoutChg chg="delSp mod">
          <pc:chgData name="Dylan Spille" userId="86748d13-a930-4f34-80b4-833a31fcfa65" providerId="ADAL" clId="{F5FC6CB5-5CA5-54BE-A04E-C16161415340}" dt="2026-03-03T15:08:22.780" v="25" actId="478"/>
          <pc:sldLayoutMkLst>
            <pc:docMk/>
            <pc:sldMasterMk cId="4069598592" sldId="2147483648"/>
            <pc:sldLayoutMk cId="2676763949" sldId="2147483649"/>
          </pc:sldLayoutMkLst>
          <pc:grpChg chg="del">
            <ac:chgData name="Dylan Spille" userId="86748d13-a930-4f34-80b4-833a31fcfa65" providerId="ADAL" clId="{F5FC6CB5-5CA5-54BE-A04E-C16161415340}" dt="2026-03-03T15:08:22.780" v="25" actId="478"/>
            <ac:grpSpMkLst>
              <pc:docMk/>
              <pc:sldMasterMk cId="4069598592" sldId="2147483648"/>
              <pc:sldLayoutMk cId="2676763949" sldId="2147483649"/>
              <ac:grpSpMk id="5" creationId="{DBC093E4-D1E6-A3C2-7EB7-34E0D2C1E580}"/>
            </ac:grpSpMkLst>
          </pc:grpChg>
        </pc:sldLayoutChg>
        <pc:sldLayoutChg chg="addSp delSp modSp mod">
          <pc:chgData name="Dylan Spille" userId="86748d13-a930-4f34-80b4-833a31fcfa65" providerId="ADAL" clId="{F5FC6CB5-5CA5-54BE-A04E-C16161415340}" dt="2026-03-03T15:08:09.084" v="23"/>
          <pc:sldLayoutMkLst>
            <pc:docMk/>
            <pc:sldMasterMk cId="4069598592" sldId="2147483648"/>
            <pc:sldLayoutMk cId="1460159454" sldId="2147483654"/>
          </pc:sldLayoutMkLst>
          <pc:spChg chg="add del mod">
            <ac:chgData name="Dylan Spille" userId="86748d13-a930-4f34-80b4-833a31fcfa65" providerId="ADAL" clId="{F5FC6CB5-5CA5-54BE-A04E-C16161415340}" dt="2026-03-03T15:08:09.084" v="23"/>
            <ac:spMkLst>
              <pc:docMk/>
              <pc:sldMasterMk cId="4069598592" sldId="2147483648"/>
              <pc:sldLayoutMk cId="1460159454" sldId="2147483654"/>
              <ac:spMk id="2" creationId="{BE2597DA-8B8D-32CD-207F-E82C035884E4}"/>
            </ac:spMkLst>
          </pc:spChg>
        </pc:sldLayoutChg>
        <pc:sldLayoutChg chg="delSp mod">
          <pc:chgData name="Dylan Spille" userId="86748d13-a930-4f34-80b4-833a31fcfa65" providerId="ADAL" clId="{F5FC6CB5-5CA5-54BE-A04E-C16161415340}" dt="2026-03-03T15:09:02.624" v="37" actId="478"/>
          <pc:sldLayoutMkLst>
            <pc:docMk/>
            <pc:sldMasterMk cId="4069598592" sldId="2147483648"/>
            <pc:sldLayoutMk cId="2514639319" sldId="2147483678"/>
          </pc:sldLayoutMkLst>
          <pc:grpChg chg="del">
            <ac:chgData name="Dylan Spille" userId="86748d13-a930-4f34-80b4-833a31fcfa65" providerId="ADAL" clId="{F5FC6CB5-5CA5-54BE-A04E-C16161415340}" dt="2026-03-03T15:09:02.624" v="37" actId="478"/>
            <ac:grpSpMkLst>
              <pc:docMk/>
              <pc:sldMasterMk cId="4069598592" sldId="2147483648"/>
              <pc:sldLayoutMk cId="2514639319" sldId="2147483678"/>
              <ac:grpSpMk id="2" creationId="{691F5BE5-6B70-8F71-B2FB-E2C86CF7AC00}"/>
            </ac:grpSpMkLst>
          </pc:grpChg>
        </pc:sldLayoutChg>
        <pc:sldLayoutChg chg="delSp mod">
          <pc:chgData name="Dylan Spille" userId="86748d13-a930-4f34-80b4-833a31fcfa65" providerId="ADAL" clId="{F5FC6CB5-5CA5-54BE-A04E-C16161415340}" dt="2026-03-03T15:08:58.119" v="36" actId="478"/>
          <pc:sldLayoutMkLst>
            <pc:docMk/>
            <pc:sldMasterMk cId="4069598592" sldId="2147483648"/>
            <pc:sldLayoutMk cId="361286010" sldId="2147483679"/>
          </pc:sldLayoutMkLst>
          <pc:grpChg chg="del">
            <ac:chgData name="Dylan Spille" userId="86748d13-a930-4f34-80b4-833a31fcfa65" providerId="ADAL" clId="{F5FC6CB5-5CA5-54BE-A04E-C16161415340}" dt="2026-03-03T15:08:58.119" v="36" actId="478"/>
            <ac:grpSpMkLst>
              <pc:docMk/>
              <pc:sldMasterMk cId="4069598592" sldId="2147483648"/>
              <pc:sldLayoutMk cId="361286010" sldId="2147483679"/>
              <ac:grpSpMk id="4" creationId="{B2B260C4-F4E9-A0D2-97A6-3FED810ABF5B}"/>
            </ac:grpSpMkLst>
          </pc:grpChg>
        </pc:sldLayoutChg>
        <pc:sldLayoutChg chg="delSp mod">
          <pc:chgData name="Dylan Spille" userId="86748d13-a930-4f34-80b4-833a31fcfa65" providerId="ADAL" clId="{F5FC6CB5-5CA5-54BE-A04E-C16161415340}" dt="2026-03-03T15:08:15.098" v="24" actId="478"/>
          <pc:sldLayoutMkLst>
            <pc:docMk/>
            <pc:sldMasterMk cId="4069598592" sldId="2147483648"/>
            <pc:sldLayoutMk cId="2506135923" sldId="2147483680"/>
          </pc:sldLayoutMkLst>
          <pc:grpChg chg="del">
            <ac:chgData name="Dylan Spille" userId="86748d13-a930-4f34-80b4-833a31fcfa65" providerId="ADAL" clId="{F5FC6CB5-5CA5-54BE-A04E-C16161415340}" dt="2026-03-03T15:08:15.098" v="24" actId="478"/>
            <ac:grpSpMkLst>
              <pc:docMk/>
              <pc:sldMasterMk cId="4069598592" sldId="2147483648"/>
              <pc:sldLayoutMk cId="2506135923" sldId="2147483680"/>
              <ac:grpSpMk id="2" creationId="{2F3EEE0C-9CDC-41C2-9942-10E9E3DB71C3}"/>
            </ac:grpSpMkLst>
          </pc:grpChg>
        </pc:sldLayoutChg>
        <pc:sldLayoutChg chg="addSp delSp modSp mod">
          <pc:chgData name="Dylan Spille" userId="86748d13-a930-4f34-80b4-833a31fcfa65" providerId="ADAL" clId="{F5FC6CB5-5CA5-54BE-A04E-C16161415340}" dt="2026-03-03T15:08:38.718" v="34"/>
          <pc:sldLayoutMkLst>
            <pc:docMk/>
            <pc:sldMasterMk cId="4069598592" sldId="2147483648"/>
            <pc:sldLayoutMk cId="2816418713" sldId="2147483694"/>
          </pc:sldLayoutMkLst>
          <pc:spChg chg="add del mod">
            <ac:chgData name="Dylan Spille" userId="86748d13-a930-4f34-80b4-833a31fcfa65" providerId="ADAL" clId="{F5FC6CB5-5CA5-54BE-A04E-C16161415340}" dt="2026-03-03T15:08:34.257" v="28"/>
            <ac:spMkLst>
              <pc:docMk/>
              <pc:sldMasterMk cId="4069598592" sldId="2147483648"/>
              <pc:sldLayoutMk cId="2816418713" sldId="2147483694"/>
              <ac:spMk id="2" creationId="{B7DA3180-B5F0-12E9-CA60-716FAF82AEA0}"/>
            </ac:spMkLst>
          </pc:spChg>
          <pc:spChg chg="add del mod">
            <ac:chgData name="Dylan Spille" userId="86748d13-a930-4f34-80b4-833a31fcfa65" providerId="ADAL" clId="{F5FC6CB5-5CA5-54BE-A04E-C16161415340}" dt="2026-03-03T15:08:37.699" v="32"/>
            <ac:spMkLst>
              <pc:docMk/>
              <pc:sldMasterMk cId="4069598592" sldId="2147483648"/>
              <pc:sldLayoutMk cId="2816418713" sldId="2147483694"/>
              <ac:spMk id="6" creationId="{F5DDABF8-1428-3B7B-64C9-B945B0D3F535}"/>
            </ac:spMkLst>
          </pc:spChg>
          <pc:spChg chg="add del mod">
            <ac:chgData name="Dylan Spille" userId="86748d13-a930-4f34-80b4-833a31fcfa65" providerId="ADAL" clId="{F5FC6CB5-5CA5-54BE-A04E-C16161415340}" dt="2026-03-03T15:08:38.718" v="34"/>
            <ac:spMkLst>
              <pc:docMk/>
              <pc:sldMasterMk cId="4069598592" sldId="2147483648"/>
              <pc:sldLayoutMk cId="2816418713" sldId="2147483694"/>
              <ac:spMk id="13" creationId="{CA1361E3-F9EC-B5D5-7DA2-BE252E3E7D3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12B67-A16C-4DC1-A008-C3D499B0FCFF}" type="datetimeFigureOut">
              <a:rPr lang="en-US" smtClean="0"/>
              <a:t>3/3/26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15F04-FA96-4F4F-8589-00A5965DC729}" type="slidenum">
              <a:rPr lang="en-US" smtClean="0"/>
              <a:t>‹#›</a:t>
            </a:fld>
            <a:endParaRPr lang="en-US"/>
          </a:p>
        </p:txBody>
      </p:sp>
    </p:spTree>
    <p:extLst>
      <p:ext uri="{BB962C8B-B14F-4D97-AF65-F5344CB8AC3E}">
        <p14:creationId xmlns:p14="http://schemas.microsoft.com/office/powerpoint/2010/main" val="288431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riticalstart.com/resources/in-cybersecurity-every-alert-matters/" TargetMode="External"/><Relationship Id="rId7" Type="http://schemas.openxmlformats.org/officeDocument/2006/relationships/hyperlink" Target="https://www.fortinet.com/cn/corporate/about-us/newsroom/press-releases/2023/fortinet-annual-skills-gap-report-uncovers-increase-breaches-attributed-to-lack-of-cybersecurity-skill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upguard.com/security-report/firstam" TargetMode="External"/><Relationship Id="rId5" Type="http://schemas.openxmlformats.org/officeDocument/2006/relationships/hyperlink" Target="https://www.criticalstart.com/company/" TargetMode="External"/><Relationship Id="rId4" Type="http://schemas.openxmlformats.org/officeDocument/2006/relationships/hyperlink" Target="https://www.idc.com/abou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mdb.fortinet.com/ProjectManagement/editprojects.php?id=2146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1</a:t>
            </a:fld>
            <a:endParaRPr lang="en-US"/>
          </a:p>
        </p:txBody>
      </p:sp>
    </p:spTree>
    <p:extLst>
      <p:ext uri="{BB962C8B-B14F-4D97-AF65-F5344CB8AC3E}">
        <p14:creationId xmlns:p14="http://schemas.microsoft.com/office/powerpoint/2010/main" val="3174107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Use this slide and next slide up front if customer may not be familiar with what SOAR is</a:t>
            </a:r>
          </a:p>
          <a:p>
            <a:pPr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Our product, FortiSOAR, is really a process or workflow automation platform, especially attuned to automating Security and IT operations.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It connects to virtually any source and can uses playbooks or workflow definitions if you prefer, to automate tasks involved in typical security, IT or other enterprise operations. We provide over 800 of these playbooks and make it simple to create or customize your own.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You can use the platform to automate anything you choose. </a:t>
            </a:r>
          </a:p>
          <a:p>
            <a:pPr algn="l" rtl="0" fontAlgn="base">
              <a:buFont typeface="Arial" panose="020B0604020202020204" pitchFamily="34" charset="0"/>
              <a:buChar char="•"/>
            </a:pPr>
            <a:r>
              <a:rPr lang="en-US" sz="1200" b="0" i="0" dirty="0">
                <a:solidFill>
                  <a:srgbClr val="333333"/>
                </a:solidFill>
                <a:effectLst/>
                <a:latin typeface="Calibri" panose="020F0502020204030204" pitchFamily="34" charset="0"/>
              </a:rPr>
              <a:t>But on top of this platform we have built out complete solutions for essential security analyst functions. You can think of them as SecOps use cases. These solutions are optimized for efficiency by using AI and the automation capabilities of the platform.   </a:t>
            </a:r>
            <a:endParaRPr lang="en-US" sz="12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Security analysts spend their time investigating and responding to priority threats, working together to track and close out incidents, and constantly make use of critical vulnerability and threat intelligence to assess and react to attacks.</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Finally, we add in Workforce management, SLA  management and other operations features.</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With these solutions and broad capability, FortiSOAR is ready to be the backbone of security operations.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B6C83-9B9A-AA4F-8CB8-225425D45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29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p:txBody>
      </p:sp>
      <p:sp>
        <p:nvSpPr>
          <p:cNvPr id="4" name="Slide Number Placeholder 3"/>
          <p:cNvSpPr>
            <a:spLocks noGrp="1"/>
          </p:cNvSpPr>
          <p:nvPr>
            <p:ph type="sldNum" sz="quarter" idx="5"/>
          </p:nvPr>
        </p:nvSpPr>
        <p:spPr/>
        <p:txBody>
          <a:bodyPr/>
          <a:lstStyle/>
          <a:p>
            <a:fld id="{6BA5BCC9-2D58-BC45-8057-F0927490CD17}" type="slidenum">
              <a:rPr lang="en-US" smtClean="0"/>
              <a:pPr/>
              <a:t>16</a:t>
            </a:fld>
            <a:endParaRPr lang="en-US" dirty="0"/>
          </a:p>
        </p:txBody>
      </p:sp>
    </p:spTree>
    <p:extLst>
      <p:ext uri="{BB962C8B-B14F-4D97-AF65-F5344CB8AC3E}">
        <p14:creationId xmlns:p14="http://schemas.microsoft.com/office/powerpoint/2010/main" val="98958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19</a:t>
            </a:fld>
            <a:endParaRPr lang="en-US"/>
          </a:p>
        </p:txBody>
      </p:sp>
    </p:spTree>
    <p:extLst>
      <p:ext uri="{BB962C8B-B14F-4D97-AF65-F5344CB8AC3E}">
        <p14:creationId xmlns:p14="http://schemas.microsoft.com/office/powerpoint/2010/main" val="3342045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SOARs from the competition do not handle anything beside cyber security incident response cases</a:t>
            </a:r>
          </a:p>
        </p:txBody>
      </p:sp>
      <p:sp>
        <p:nvSpPr>
          <p:cNvPr id="4" name="Slide Number Placeholder 3"/>
          <p:cNvSpPr>
            <a:spLocks noGrp="1"/>
          </p:cNvSpPr>
          <p:nvPr>
            <p:ph type="sldNum" sz="quarter" idx="10"/>
          </p:nvPr>
        </p:nvSpPr>
        <p:spPr/>
        <p:txBody>
          <a:bodyPr/>
          <a:lstStyle/>
          <a:p>
            <a:fld id="{97863621-2E60-B848-8968-B0341E26A312}" type="slidenum">
              <a:rPr lang="en-US" smtClean="0"/>
              <a:t>20</a:t>
            </a:fld>
            <a:endParaRPr lang="en-US"/>
          </a:p>
        </p:txBody>
      </p:sp>
    </p:spTree>
    <p:extLst>
      <p:ext uri="{BB962C8B-B14F-4D97-AF65-F5344CB8AC3E}">
        <p14:creationId xmlns:p14="http://schemas.microsoft.com/office/powerpoint/2010/main" val="4081154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57189">
              <a:lnSpc>
                <a:spcPct val="150000"/>
              </a:lnSpc>
              <a:spcAft>
                <a:spcPts val="600"/>
              </a:spcAft>
              <a:buClr>
                <a:srgbClr val="1C3D54"/>
              </a:buClr>
              <a:buFont typeface="Wingdings" panose="05000000000000000000" pitchFamily="2" charset="2"/>
              <a:buChar char=""/>
            </a:pPr>
            <a:r>
              <a:rPr lang="en-US" sz="1200" b="1" dirty="0">
                <a:solidFill>
                  <a:srgbClr val="000000"/>
                </a:solidFill>
                <a:latin typeface="Calibri" panose="020F0502020204030204" pitchFamily="34" charset="0"/>
                <a:cs typeface="Calibri" panose="020F0502020204030204" pitchFamily="34" charset="0"/>
              </a:rPr>
              <a:t>Periodic Indicators Ingestion:</a:t>
            </a:r>
          </a:p>
          <a:p>
            <a:pPr marL="628650" lvl="1" indent="-171450" defTabSz="457189">
              <a:lnSpc>
                <a:spcPct val="150000"/>
              </a:lnSpc>
              <a:spcAft>
                <a:spcPts val="600"/>
              </a:spcAft>
              <a:buClr>
                <a:srgbClr val="1C3D54"/>
              </a:buClr>
              <a:buFont typeface="Wingdings" panose="05000000000000000000" pitchFamily="2" charset="2"/>
              <a:buChar char="Ø"/>
            </a:pPr>
            <a:r>
              <a:rPr lang="en-US" sz="1200" dirty="0">
                <a:solidFill>
                  <a:srgbClr val="000000"/>
                </a:solidFill>
                <a:latin typeface="Calibri" panose="020F0502020204030204" pitchFamily="34" charset="0"/>
                <a:cs typeface="Calibri" panose="020F0502020204030204" pitchFamily="34" charset="0"/>
              </a:rPr>
              <a:t>Manually Parse Indicators from Email &gt; Format it for destination devices (Firewalls, Proxies…) &gt;  Upload the lists to Firewalls </a:t>
            </a:r>
            <a:endParaRPr lang="en-US" sz="1200" dirty="0">
              <a:solidFill>
                <a:srgbClr val="FF0000"/>
              </a:solidFill>
              <a:latin typeface="Calibri" panose="020F0502020204030204" pitchFamily="34" charset="0"/>
              <a:cs typeface="Calibri" panose="020F0502020204030204" pitchFamily="34" charset="0"/>
            </a:endParaRPr>
          </a:p>
          <a:p>
            <a:pPr marL="171450" indent="-171450" defTabSz="457189">
              <a:lnSpc>
                <a:spcPct val="150000"/>
              </a:lnSpc>
              <a:spcAft>
                <a:spcPts val="600"/>
              </a:spcAft>
              <a:buClr>
                <a:srgbClr val="1C3D54"/>
              </a:buClr>
              <a:buFont typeface="Wingdings" panose="05000000000000000000" pitchFamily="2" charset="2"/>
              <a:buChar char=""/>
            </a:pPr>
            <a:r>
              <a:rPr lang="en-US" sz="1200" b="1" dirty="0">
                <a:latin typeface="Calibri" panose="020F0502020204030204" pitchFamily="34" charset="0"/>
                <a:cs typeface="Calibri" panose="020F0502020204030204" pitchFamily="34" charset="0"/>
              </a:rPr>
              <a:t>Disable Access for employees who left the company:</a:t>
            </a:r>
          </a:p>
          <a:p>
            <a:pPr marL="628650" lvl="1" indent="-171450" defTabSz="457189">
              <a:lnSpc>
                <a:spcPct val="150000"/>
              </a:lnSpc>
              <a:spcAft>
                <a:spcPts val="600"/>
              </a:spcAft>
              <a:buClr>
                <a:srgbClr val="1C3D54"/>
              </a:buClr>
              <a:buFont typeface="Wingdings" panose="05000000000000000000" pitchFamily="2" charset="2"/>
              <a:buChar char="Ø"/>
            </a:pPr>
            <a:r>
              <a:rPr lang="en-US" sz="1200" dirty="0">
                <a:latin typeface="Calibri" panose="020F0502020204030204" pitchFamily="34" charset="0"/>
                <a:cs typeface="Calibri" panose="020F0502020204030204" pitchFamily="34" charset="0"/>
              </a:rPr>
              <a:t>Get the list from HR &gt; Lookup their access &gt; Connect to each service and disable it</a:t>
            </a:r>
          </a:p>
          <a:p>
            <a:pPr marL="171450" indent="-171450" defTabSz="457189">
              <a:lnSpc>
                <a:spcPct val="150000"/>
              </a:lnSpc>
              <a:spcAft>
                <a:spcPts val="600"/>
              </a:spcAft>
              <a:buClr>
                <a:srgbClr val="1C3D54"/>
              </a:buClr>
              <a:buFont typeface="Wingdings" panose="05000000000000000000" pitchFamily="2" charset="2"/>
              <a:buChar char=""/>
            </a:pPr>
            <a:r>
              <a:rPr lang="en-US" sz="1200" b="1" dirty="0">
                <a:latin typeface="Calibri" panose="020F0502020204030204" pitchFamily="34" charset="0"/>
                <a:cs typeface="Calibri" panose="020F0502020204030204" pitchFamily="34" charset="0"/>
              </a:rPr>
              <a:t> Automate Daily, Weekly and Monthly reporting:</a:t>
            </a:r>
          </a:p>
          <a:p>
            <a:pPr marL="628650" lvl="1" indent="-171450" defTabSz="457189">
              <a:lnSpc>
                <a:spcPct val="150000"/>
              </a:lnSpc>
              <a:spcAft>
                <a:spcPts val="600"/>
              </a:spcAft>
              <a:buClr>
                <a:srgbClr val="1C3D54"/>
              </a:buClr>
              <a:buFont typeface="Wingdings" panose="05000000000000000000" pitchFamily="2" charset="2"/>
              <a:buChar char="Ø"/>
            </a:pPr>
            <a:r>
              <a:rPr lang="en-US" sz="1200" dirty="0">
                <a:latin typeface="Calibri" panose="020F0502020204030204" pitchFamily="34" charset="0"/>
                <a:cs typeface="Calibri" panose="020F0502020204030204" pitchFamily="34" charset="0"/>
              </a:rPr>
              <a:t>Compile reports from various techs &gt; Send it to a Set of recipients</a:t>
            </a:r>
          </a:p>
          <a:p>
            <a:pPr marL="171450" indent="-171450" defTabSz="457189">
              <a:lnSpc>
                <a:spcPct val="150000"/>
              </a:lnSpc>
              <a:spcAft>
                <a:spcPts val="600"/>
              </a:spcAft>
              <a:buClr>
                <a:srgbClr val="1C3D54"/>
              </a:buClr>
              <a:buFont typeface="Wingdings" panose="05000000000000000000" pitchFamily="2" charset="2"/>
              <a:buChar char=""/>
            </a:pPr>
            <a:r>
              <a:rPr lang="en-US" sz="1200" b="1" dirty="0">
                <a:latin typeface="Calibri" panose="020F0502020204030204" pitchFamily="34" charset="0"/>
                <a:cs typeface="Calibri" panose="020F0502020204030204" pitchFamily="34" charset="0"/>
              </a:rPr>
              <a:t>Automate vulnerability management:</a:t>
            </a:r>
          </a:p>
          <a:p>
            <a:pPr marL="628650" lvl="1" indent="-171450" defTabSz="457189">
              <a:lnSpc>
                <a:spcPct val="150000"/>
              </a:lnSpc>
              <a:spcAft>
                <a:spcPts val="600"/>
              </a:spcAft>
              <a:buClr>
                <a:srgbClr val="1C3D54"/>
              </a:buClr>
              <a:buFont typeface="Wingdings" pitchFamily="2" charset="2"/>
              <a:buChar char="Ø"/>
            </a:pPr>
            <a:r>
              <a:rPr lang="en-US" sz="1200" dirty="0">
                <a:latin typeface="Calibri" panose="020F0502020204030204" pitchFamily="34" charset="0"/>
                <a:cs typeface="Calibri" panose="020F0502020204030204" pitchFamily="34" charset="0"/>
              </a:rPr>
              <a:t>Schedule scans &gt; Parse scan results &gt; Create/Attach Vulnerabilities to assets &gt; Patch Assets</a:t>
            </a:r>
          </a:p>
          <a:p>
            <a:pPr marL="171450" indent="-171450" defTabSz="457189">
              <a:lnSpc>
                <a:spcPct val="150000"/>
              </a:lnSpc>
              <a:spcAft>
                <a:spcPts val="600"/>
              </a:spcAft>
              <a:buClr>
                <a:srgbClr val="1C3D54"/>
              </a:buClr>
              <a:buFont typeface="Wingdings" panose="05000000000000000000" pitchFamily="2" charset="2"/>
              <a:buChar char=""/>
            </a:pPr>
            <a:r>
              <a:rPr lang="en-US" sz="1200" b="1" dirty="0">
                <a:latin typeface="Calibri" panose="020F0502020204030204" pitchFamily="34" charset="0"/>
                <a:cs typeface="Calibri" panose="020F0502020204030204" pitchFamily="34" charset="0"/>
              </a:rPr>
              <a:t>Detect un-enrolled employees on UEM:</a:t>
            </a:r>
          </a:p>
          <a:p>
            <a:pPr marL="628650" lvl="1" indent="-171450" defTabSz="457189">
              <a:lnSpc>
                <a:spcPct val="150000"/>
              </a:lnSpc>
              <a:spcAft>
                <a:spcPts val="600"/>
              </a:spcAft>
              <a:buClr>
                <a:srgbClr val="1C3D54"/>
              </a:buClr>
              <a:buFont typeface="Wingdings" pitchFamily="2" charset="2"/>
              <a:buChar char="Ø"/>
            </a:pPr>
            <a:r>
              <a:rPr lang="en-US" sz="1200" dirty="0">
                <a:latin typeface="Calibri" panose="020F0502020204030204" pitchFamily="34" charset="0"/>
                <a:cs typeface="Calibri" panose="020F0502020204030204" pitchFamily="34" charset="0"/>
              </a:rPr>
              <a:t>Get assets report from UEM like workspace one, Evanti. &gt; Compare with network traffic &gt; deduct unenrolled ones</a:t>
            </a:r>
          </a:p>
        </p:txBody>
      </p:sp>
      <p:sp>
        <p:nvSpPr>
          <p:cNvPr id="4" name="Slide Number Placeholder 3"/>
          <p:cNvSpPr>
            <a:spLocks noGrp="1"/>
          </p:cNvSpPr>
          <p:nvPr>
            <p:ph type="sldNum" sz="quarter" idx="5"/>
          </p:nvPr>
        </p:nvSpPr>
        <p:spPr/>
        <p:txBody>
          <a:bodyPr/>
          <a:lstStyle/>
          <a:p>
            <a:fld id="{58115F04-FA96-4F4F-8589-00A5965DC729}" type="slidenum">
              <a:rPr lang="en-US" smtClean="0"/>
              <a:t>21</a:t>
            </a:fld>
            <a:endParaRPr lang="en-US" dirty="0"/>
          </a:p>
        </p:txBody>
      </p:sp>
    </p:spTree>
    <p:extLst>
      <p:ext uri="{BB962C8B-B14F-4D97-AF65-F5344CB8AC3E}">
        <p14:creationId xmlns:p14="http://schemas.microsoft.com/office/powerpoint/2010/main" val="772845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32B9A40-6220-4BC3-9B28-DCE01F117DD8}" type="slidenum">
              <a:rPr lang="en-US" smtClean="0"/>
              <a:t>22</a:t>
            </a:fld>
            <a:endParaRPr lang="en-US" dirty="0"/>
          </a:p>
        </p:txBody>
      </p:sp>
    </p:spTree>
    <p:extLst>
      <p:ext uri="{BB962C8B-B14F-4D97-AF65-F5344CB8AC3E}">
        <p14:creationId xmlns:p14="http://schemas.microsoft.com/office/powerpoint/2010/main" val="1992828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A4D2-FCE7-60B7-AB15-FFB02C43D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9818E-9A1D-1A09-336E-2341B0327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F78A2-F56E-5A5A-0C6A-F21066EF2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4C4C4F"/>
              </a:solidFill>
              <a:effectLst/>
              <a:latin typeface="Inter" panose="020B050203000000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4C4C4F"/>
              </a:solidFill>
              <a:effectLst/>
              <a:latin typeface="Inter" panose="020B050203000000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F791A81-0C9F-9BBB-C467-724602A693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15F04-FA96-4F4F-8589-00A5965DC7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52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6755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33</a:t>
            </a:fld>
            <a:endParaRPr lang="en-US"/>
          </a:p>
        </p:txBody>
      </p:sp>
    </p:spTree>
    <p:extLst>
      <p:ext uri="{BB962C8B-B14F-4D97-AF65-F5344CB8AC3E}">
        <p14:creationId xmlns:p14="http://schemas.microsoft.com/office/powerpoint/2010/main" val="2334452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component underpins the operational side of your SOC. </a:t>
            </a:r>
            <a:endParaRPr lang="en-US"/>
          </a:p>
          <a:p>
            <a:endParaRPr lang="en-US"/>
          </a:p>
          <a:p>
            <a:r>
              <a:rPr lang="en-US" b="1"/>
              <a:t>Alerts &amp; Events</a:t>
            </a:r>
            <a:r>
              <a:rPr lang="en-US"/>
              <a:t>: </a:t>
            </a:r>
            <a:r>
              <a:rPr lang="en-CA" sz="1200" kern="1200">
                <a:solidFill>
                  <a:schemeClr val="tx1"/>
                </a:solidFill>
                <a:effectLst/>
                <a:latin typeface="+mn-lt"/>
                <a:ea typeface="+mn-ea"/>
                <a:cs typeface="+mn-cs"/>
              </a:rPr>
              <a:t>Alerts are related to events </a:t>
            </a:r>
          </a:p>
          <a:p>
            <a:endParaRPr lang="en-US"/>
          </a:p>
          <a:p>
            <a:r>
              <a:rPr lang="en-US" b="1"/>
              <a:t>Incidents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Incidents </a:t>
            </a:r>
            <a:r>
              <a:rPr lang="en-CA" sz="1200" kern="1200">
                <a:solidFill>
                  <a:schemeClr val="tx1"/>
                </a:solidFill>
                <a:effectLst/>
                <a:latin typeface="+mn-lt"/>
                <a:ea typeface="+mn-ea"/>
                <a:cs typeface="+mn-cs"/>
              </a:rPr>
              <a:t>represent a collection of information discovered during an Incident Response investigation. Incidents are triggered based on the suspicion or confirmation of a security breach. </a:t>
            </a:r>
            <a:endParaRPr lang="en-CA"/>
          </a:p>
          <a:p>
            <a:endParaRPr lang="en-US"/>
          </a:p>
          <a:p>
            <a:r>
              <a:rPr lang="en-US" b="1"/>
              <a:t>Indicators: </a:t>
            </a:r>
          </a:p>
          <a:p>
            <a:r>
              <a:rPr lang="en-US"/>
              <a:t>represent records that contain simple identifiable information regarding a threat such as an IP or URL </a:t>
            </a:r>
          </a:p>
          <a:p>
            <a:endParaRPr lang="en-US"/>
          </a:p>
          <a:p>
            <a:r>
              <a:rPr lang="en-US" b="1"/>
              <a:t>Emails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contain potentially malicious emails, such as phishing emails. FSR extracts and stores the Email Headers for further investigation. also creates an alert with a link to the email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a:solidFill>
                  <a:schemeClr val="tx1"/>
                </a:solidFill>
                <a:effectLst/>
                <a:latin typeface="+mn-lt"/>
                <a:ea typeface="+mn-ea"/>
                <a:cs typeface="+mn-cs"/>
              </a:rPr>
              <a:t>MITRE ATT&amp;CK Techniques </a:t>
            </a:r>
            <a:r>
              <a:rPr lang="en-CA" sz="1200" kern="1200">
                <a:solidFill>
                  <a:schemeClr val="tx1"/>
                </a:solidFill>
                <a:effectLst/>
                <a:latin typeface="+mn-lt"/>
                <a:ea typeface="+mn-ea"/>
                <a:cs typeface="+mn-cs"/>
              </a:rPr>
              <a:t>module displays MITRE ATT&amp;CK Techniques.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FSR contains some playbooks that pull these techniques. some playbooks that can classify alerts into the relevant MITRE ATT&amp;CK Techniques. </a:t>
            </a:r>
            <a:endParaRPr lang="en-CA"/>
          </a:p>
          <a:p>
            <a:endParaRPr lang="en-US"/>
          </a:p>
          <a:p>
            <a:endParaRPr lang="en-US"/>
          </a:p>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34</a:t>
            </a:fld>
            <a:endParaRPr lang="en-US"/>
          </a:p>
        </p:txBody>
      </p:sp>
    </p:spTree>
    <p:extLst>
      <p:ext uri="{BB962C8B-B14F-4D97-AF65-F5344CB8AC3E}">
        <p14:creationId xmlns:p14="http://schemas.microsoft.com/office/powerpoint/2010/main" val="2347912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1" i="0" u="none" strike="noStrike" kern="1200" cap="none" spc="0" normalizeH="0" baseline="0" noProof="0" dirty="0">
                <a:ln>
                  <a:noFill/>
                </a:ln>
                <a:solidFill>
                  <a:schemeClr val="accent6"/>
                </a:solidFill>
                <a:effectLst/>
                <a:uLnTx/>
                <a:uFillTx/>
                <a:latin typeface="Arial" panose="020B0604020202020204"/>
                <a:ea typeface="+mn-ea"/>
                <a:cs typeface="Arial" panose="020B0604020202020204" pitchFamily="34" charset="0"/>
              </a:rPr>
              <a:t>A) Volume of Alarms: </a:t>
            </a:r>
          </a:p>
          <a:p>
            <a:pPr algn="l"/>
            <a:r>
              <a:rPr lang="en-US" b="0" i="0" dirty="0">
                <a:solidFill>
                  <a:srgbClr val="333333"/>
                </a:solidFill>
                <a:effectLst/>
                <a:latin typeface="Georgia" panose="02040502050405020303" pitchFamily="18" charset="0"/>
              </a:rPr>
              <a:t>According to a </a:t>
            </a:r>
            <a:r>
              <a:rPr lang="en-US" b="0" i="0" u="none" strike="noStrike" dirty="0">
                <a:solidFill>
                  <a:srgbClr val="003891"/>
                </a:solidFill>
                <a:effectLst/>
                <a:latin typeface="Georgia" panose="02040502050405020303" pitchFamily="18" charset="0"/>
                <a:hlinkClick r:id="rId3" tooltip="https://www.criticalstart.com/resources/in-cybersecurity-every-alert-matters/"/>
              </a:rPr>
              <a:t>recently released report</a:t>
            </a:r>
            <a:r>
              <a:rPr lang="en-US" b="0" i="0" dirty="0">
                <a:solidFill>
                  <a:srgbClr val="333333"/>
                </a:solidFill>
                <a:effectLst/>
                <a:latin typeface="Georgia" panose="02040502050405020303" pitchFamily="18" charset="0"/>
              </a:rPr>
              <a:t> conducted by </a:t>
            </a:r>
            <a:r>
              <a:rPr lang="en-US" b="0" i="0" u="none" strike="noStrike" dirty="0">
                <a:solidFill>
                  <a:srgbClr val="003891"/>
                </a:solidFill>
                <a:effectLst/>
                <a:latin typeface="Georgia" panose="02040502050405020303" pitchFamily="18" charset="0"/>
                <a:hlinkClick r:id="rId4" tooltip="https://www.idc.com/about"/>
              </a:rPr>
              <a:t>International Data Corporation</a:t>
            </a:r>
            <a:r>
              <a:rPr lang="en-US" b="0" i="0" dirty="0">
                <a:solidFill>
                  <a:srgbClr val="333333"/>
                </a:solidFill>
                <a:effectLst/>
                <a:latin typeface="Georgia" panose="02040502050405020303" pitchFamily="18" charset="0"/>
              </a:rPr>
              <a:t> (IDC) for </a:t>
            </a:r>
            <a:r>
              <a:rPr lang="en-US" b="0" i="0" u="none" strike="noStrike" dirty="0">
                <a:solidFill>
                  <a:srgbClr val="003891"/>
                </a:solidFill>
                <a:effectLst/>
                <a:latin typeface="Georgia" panose="02040502050405020303" pitchFamily="18" charset="0"/>
                <a:hlinkClick r:id="rId5" tooltip="https://www.criticalstart.com/company/"/>
              </a:rPr>
              <a:t>Critical Start</a:t>
            </a:r>
            <a:r>
              <a:rPr lang="en-US" b="0" i="0" dirty="0">
                <a:solidFill>
                  <a:srgbClr val="333333"/>
                </a:solidFill>
                <a:effectLst/>
                <a:latin typeface="Georgia" panose="02040502050405020303" pitchFamily="18" charset="0"/>
              </a:rPr>
              <a:t>, a cybersecurity consulting and managed detection and response company. IDC surveyed more than 300 U.S.-based IT executives at companies with 500 or more employees. It found that:</a:t>
            </a:r>
          </a:p>
          <a:p>
            <a:pPr algn="l">
              <a:buFont typeface="Arial" panose="020B0604020202020204" pitchFamily="34" charset="0"/>
              <a:buChar char="•"/>
            </a:pPr>
            <a:r>
              <a:rPr lang="en-US" b="0" i="0" dirty="0">
                <a:solidFill>
                  <a:srgbClr val="333333"/>
                </a:solidFill>
                <a:effectLst/>
                <a:latin typeface="Georgia" panose="02040502050405020303" pitchFamily="18" charset="0"/>
              </a:rPr>
              <a:t>Security staff spend an average of 30minutes for each actionable alert, while 32 minutes are lost chasing each false lead.</a:t>
            </a:r>
          </a:p>
          <a:p>
            <a:pPr algn="l">
              <a:buFont typeface="Arial" panose="020B0604020202020204" pitchFamily="34" charset="0"/>
              <a:buChar char="•"/>
            </a:pPr>
            <a:r>
              <a:rPr lang="en-US" b="0" i="0" dirty="0">
                <a:solidFill>
                  <a:srgbClr val="333333"/>
                </a:solidFill>
                <a:effectLst/>
                <a:latin typeface="Georgia" panose="02040502050405020303" pitchFamily="18" charset="0"/>
              </a:rPr>
              <a:t>Companies with 500-1,499 employees ignore or don’t investigate 27% of all alerts.</a:t>
            </a:r>
          </a:p>
          <a:p>
            <a:pPr algn="l">
              <a:buFont typeface="Arial" panose="020B0604020202020204" pitchFamily="34" charset="0"/>
              <a:buChar char="•"/>
            </a:pPr>
            <a:r>
              <a:rPr lang="en-US" b="0" i="0" dirty="0">
                <a:solidFill>
                  <a:srgbClr val="333333"/>
                </a:solidFill>
                <a:effectLst/>
                <a:latin typeface="Georgia" panose="02040502050405020303" pitchFamily="18" charset="0"/>
              </a:rPr>
              <a:t>The figure is nearly a third (30%) for companies with 1,500-4,999 employees and 23% for those with 5,000 or more employees.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B) Manual processes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According to IBM (Cost of a Data Breach Report 2019) average time to contain a breach was 73 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 Human Error</a:t>
            </a:r>
            <a:r>
              <a:rPr lang="en-US" dirty="0"/>
              <a:t>:</a:t>
            </a:r>
          </a:p>
          <a:p>
            <a:pPr algn="l"/>
            <a:r>
              <a:rPr lang="en-US" b="0" i="0" dirty="0">
                <a:effectLst/>
                <a:latin typeface="Inter"/>
              </a:rPr>
              <a:t>First American Financial Corporation Data Breach</a:t>
            </a:r>
          </a:p>
          <a:p>
            <a:pPr algn="l"/>
            <a:r>
              <a:rPr lang="en-US" b="1" i="0" dirty="0">
                <a:solidFill>
                  <a:srgbClr val="444547"/>
                </a:solidFill>
                <a:effectLst/>
                <a:latin typeface="Inter"/>
              </a:rPr>
              <a:t>Date: </a:t>
            </a:r>
            <a:r>
              <a:rPr lang="en-US" b="0" i="0" dirty="0">
                <a:solidFill>
                  <a:srgbClr val="444547"/>
                </a:solidFill>
                <a:effectLst/>
                <a:latin typeface="Inter"/>
              </a:rPr>
              <a:t>May 2019</a:t>
            </a:r>
          </a:p>
          <a:p>
            <a:pPr algn="l"/>
            <a:r>
              <a:rPr lang="en-US" b="1" i="0" dirty="0">
                <a:solidFill>
                  <a:srgbClr val="444547"/>
                </a:solidFill>
                <a:effectLst/>
                <a:latin typeface="Inter"/>
              </a:rPr>
              <a:t>Impact: </a:t>
            </a:r>
            <a:r>
              <a:rPr lang="en-US" b="0" i="0" dirty="0">
                <a:solidFill>
                  <a:srgbClr val="444547"/>
                </a:solidFill>
                <a:effectLst/>
                <a:latin typeface="Inter"/>
              </a:rPr>
              <a:t>885 million users</a:t>
            </a:r>
          </a:p>
          <a:p>
            <a:pPr algn="l"/>
            <a:r>
              <a:rPr lang="en-US" b="0" i="0" dirty="0">
                <a:solidFill>
                  <a:srgbClr val="444547"/>
                </a:solidFill>
                <a:effectLst/>
                <a:latin typeface="Inter"/>
              </a:rPr>
              <a:t>In May 2019, </a:t>
            </a:r>
            <a:r>
              <a:rPr lang="en-US" b="0" i="0" u="none" strike="noStrike" dirty="0">
                <a:solidFill>
                  <a:srgbClr val="444547"/>
                </a:solidFill>
                <a:effectLst/>
                <a:latin typeface="Inter"/>
                <a:hlinkClick r:id="rId6"/>
              </a:rPr>
              <a:t>First American Financial Corporation</a:t>
            </a:r>
            <a:r>
              <a:rPr lang="en-US" b="0" i="0" dirty="0">
                <a:solidFill>
                  <a:srgbClr val="444547"/>
                </a:solidFill>
                <a:effectLst/>
                <a:latin typeface="Inter"/>
              </a:rPr>
              <a:t> reportedly leaked 885 million users' sensitive records that date back more than 16 years, including bank account records, social security numbers, wire transactions, and other mortgage paperwork. The leak occurred through a website </a:t>
            </a:r>
            <a:r>
              <a:rPr lang="en-US" sz="2400" b="1" i="0" dirty="0">
                <a:solidFill>
                  <a:srgbClr val="444547"/>
                </a:solidFill>
                <a:effectLst/>
                <a:latin typeface="Inter"/>
              </a:rPr>
              <a:t>configuration error, </a:t>
            </a:r>
            <a:r>
              <a:rPr lang="en-US" b="0" i="0" dirty="0">
                <a:solidFill>
                  <a:srgbClr val="444547"/>
                </a:solidFill>
                <a:effectLst/>
                <a:latin typeface="Inter"/>
              </a:rPr>
              <a:t>allowing the public to view sensitive information without needing any authentication. Because First American's records were sequential, anyone could increase or decrease the number in the URL to quickly view another customer's records. Despite the massive leak, there were no reports of any customer information being stolen and used for malicious purposes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dirty="0">
                <a:hlinkClick r:id="rId7"/>
              </a:rPr>
              <a:t>Fortinet Annual Skills Gap Report Uncovers an Increase in Breaches Attributed to a Lack of Cybersecurity Skills</a:t>
            </a: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E) Siloed Security Tools:</a:t>
            </a:r>
          </a:p>
        </p:txBody>
      </p:sp>
      <p:sp>
        <p:nvSpPr>
          <p:cNvPr id="4" name="Slide Number Placeholder 3"/>
          <p:cNvSpPr>
            <a:spLocks noGrp="1"/>
          </p:cNvSpPr>
          <p:nvPr>
            <p:ph type="sldNum" sz="quarter" idx="5"/>
          </p:nvPr>
        </p:nvSpPr>
        <p:spPr/>
        <p:txBody>
          <a:bodyPr/>
          <a:lstStyle/>
          <a:p>
            <a:fld id="{6BA5BCC9-2D58-BC45-8057-F0927490CD17}" type="slidenum">
              <a:rPr lang="en-US" smtClean="0"/>
              <a:pPr/>
              <a:t>4</a:t>
            </a:fld>
            <a:endParaRPr lang="en-US" dirty="0"/>
          </a:p>
        </p:txBody>
      </p:sp>
    </p:spTree>
    <p:extLst>
      <p:ext uri="{BB962C8B-B14F-4D97-AF65-F5344CB8AC3E}">
        <p14:creationId xmlns:p14="http://schemas.microsoft.com/office/powerpoint/2010/main" val="83049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Connectivity forms the basis of all SOAR value, and it is a strong point of FortiSOAR.</a:t>
            </a:r>
          </a:p>
          <a:p>
            <a:endParaRPr lang="en-US" dirty="0"/>
          </a:p>
          <a:p>
            <a:r>
              <a:rPr lang="en-US" dirty="0"/>
              <a:t>You name it, we can connect two it and provide 2-way solution packs and playbooks to retrieve alerts, data, issue commands and process responses.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C4C4F"/>
                </a:solidFill>
                <a:effectLst/>
                <a:latin typeface="Inter" panose="020B0502030000000004"/>
              </a:rPr>
              <a:t>The FortiSOAR Content Hub provides an extensive and growing library of ready-made product content and valuable knowledge via an intuitive, web-based, and in-product portal. You can easily add critical new use cases to your solution by leveraging the 500+ connectors, 800+ playbooks, dashboard widgets, and complete solution packs built by the Fortinet team or contributed by the user community. Demo and how-to videos deliver tutorials and best practices to help you get the most from your automation initiatives.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B6C83-9B9A-AA4F-8CB8-225425D45B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2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Times New Roman" panose="02020603050405020304" pitchFamily="18" charset="0"/>
              </a:rPr>
              <a:t>FortiSOAR is designed to be the central hub for threat management—automatically triaging, enriching, and assessing alerts from virtually any security product. Routine alerts are automatically handled and closed. Priority alerts are mapped to the MITRE ATT&amp;CK framework and intelligently grouped into incidents for deeper investigation. Recommended playbooks augment rich investigation features, suggest actions, and execute complete remediation steps.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Times New Roman" panose="02020603050405020304" pitchFamily="18" charset="0"/>
              </a:rPr>
              <a:t>Escalated incidents can activate a full war room that facilitates collaboration and includes detailed forensic logging. And analysts can take action anywhere and anytime via FortiSOAR’s secure mobile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rPr>
              <a:t>FortiSOAR also provides complete workforce management – from task assignments to shift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rPr>
              <a:t>Custom SLAs to monitor SOC and individual performance are simple to create and use for reporting.</a:t>
            </a:r>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36</a:t>
            </a:fld>
            <a:endParaRPr lang="en-US"/>
          </a:p>
        </p:txBody>
      </p:sp>
    </p:spTree>
    <p:extLst>
      <p:ext uri="{BB962C8B-B14F-4D97-AF65-F5344CB8AC3E}">
        <p14:creationId xmlns:p14="http://schemas.microsoft.com/office/powerpoint/2010/main" val="653556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C4C4F"/>
                </a:solidFill>
                <a:effectLst/>
                <a:latin typeface="Inter" panose="020B0502030000000004"/>
              </a:rPr>
              <a:t>The patented playbook design experience provides a visual drag/drop graphical user interface (GUI) and a low-code rapid development mode that allows users of all types to easily create custom playbooks. The FortiSOAR Content Hub contains hundreds of prebuilt playbooks and automated actions to use as building blocks, while the FortiSOAR Recommendation Engine provides inline step guidance, and Reference Blocks provide contextual aid and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4C4C4F"/>
              </a:solidFill>
              <a:effectLst/>
              <a:latin typeface="Inter" panose="020B050203000000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Calibri" panose="020F0502020204030204" pitchFamily="34" charset="0"/>
                <a:ea typeface="Calibri" panose="020F0502020204030204" pitchFamily="34" charset="0"/>
                <a:cs typeface="Arial" panose="020B0604020202020204" pitchFamily="34" charset="0"/>
              </a:rPr>
              <a:t>A new CI/CD Solution Pack provides a best-practices framework to automate and standardize FortiSOAR content development with a modern continuous and iterative process to build, test, and deploy content via source control.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4C4C4F"/>
              </a:solidFill>
              <a:effectLst/>
              <a:latin typeface="Inter" panose="020B050203000000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C4C4F"/>
                </a:solidFill>
                <a:effectLst/>
                <a:latin typeface="Inter" panose="020B0502030000000004"/>
              </a:rPr>
              <a:t>The designer function includes full versioning control as well as a simulation engine for testing. </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4C4C4F"/>
              </a:solidFill>
              <a:effectLst/>
              <a:latin typeface="Inter" panose="020B050203000000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C4C4F"/>
                </a:solidFill>
                <a:effectLst/>
                <a:latin typeface="Inter" panose="020B0502030000000004"/>
              </a:rPr>
              <a:t>Even the most complicated playbook flows do not require technical coding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4C4C4F"/>
              </a:solidFill>
              <a:effectLst/>
              <a:latin typeface="Inter" panose="020B050203000000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37</a:t>
            </a:fld>
            <a:endParaRPr lang="en-US"/>
          </a:p>
        </p:txBody>
      </p:sp>
    </p:spTree>
    <p:extLst>
      <p:ext uri="{BB962C8B-B14F-4D97-AF65-F5344CB8AC3E}">
        <p14:creationId xmlns:p14="http://schemas.microsoft.com/office/powerpoint/2010/main" val="4272861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38</a:t>
            </a:fld>
            <a:endParaRPr lang="en-US"/>
          </a:p>
        </p:txBody>
      </p:sp>
    </p:spTree>
    <p:extLst>
      <p:ext uri="{BB962C8B-B14F-4D97-AF65-F5344CB8AC3E}">
        <p14:creationId xmlns:p14="http://schemas.microsoft.com/office/powerpoint/2010/main" val="1096050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a:solidFill>
                  <a:schemeClr val="tx1"/>
                </a:solidFill>
                <a:effectLst/>
                <a:latin typeface="+mn-lt"/>
                <a:ea typeface="+mn-ea"/>
                <a:cs typeface="+mn-cs"/>
              </a:rPr>
              <a:t>intuitive interface optimized for tracking day-to-day security data, such as alerts</a:t>
            </a:r>
            <a:r>
              <a:rPr lang="en-CA" sz="1200" b="1"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T1s</a:t>
            </a:r>
            <a:r>
              <a:rPr lang="en-US" b="0"/>
              <a:t> </a:t>
            </a:r>
            <a:r>
              <a:rPr lang="en-US"/>
              <a:t>are able to focus on analyzing the data, not collecting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t>a case ticket can be created, assigned, and tracked until closure to ensure that alert and incident is properly managed.</a:t>
            </a:r>
            <a:r>
              <a:rPr lang="en-US" sz="1200"/>
              <a:t> </a:t>
            </a:r>
          </a:p>
          <a:p>
            <a:endParaRPr lang="en-US"/>
          </a:p>
          <a:p>
            <a:r>
              <a:rPr lang="en-US"/>
              <a:t>Modules are easily customizable according to the needs of an organization. </a:t>
            </a:r>
          </a:p>
          <a:p>
            <a:endParaRPr lang="en-US"/>
          </a:p>
          <a:p>
            <a:r>
              <a:rPr lang="en-US" sz="1200" b="0" i="0" kern="1200">
                <a:solidFill>
                  <a:schemeClr val="tx1"/>
                </a:solidFill>
                <a:effectLst/>
                <a:latin typeface="+mn-lt"/>
                <a:ea typeface="+mn-ea"/>
                <a:cs typeface="+mn-cs"/>
              </a:rPr>
              <a:t> </a:t>
            </a:r>
            <a:endParaRPr lang="en-US"/>
          </a:p>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41</a:t>
            </a:fld>
            <a:endParaRPr lang="en-US"/>
          </a:p>
        </p:txBody>
      </p:sp>
    </p:spTree>
    <p:extLst>
      <p:ext uri="{BB962C8B-B14F-4D97-AF65-F5344CB8AC3E}">
        <p14:creationId xmlns:p14="http://schemas.microsoft.com/office/powerpoint/2010/main" val="1724837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43</a:t>
            </a:fld>
            <a:endParaRPr lang="en-US"/>
          </a:p>
        </p:txBody>
      </p:sp>
    </p:spTree>
    <p:extLst>
      <p:ext uri="{BB962C8B-B14F-4D97-AF65-F5344CB8AC3E}">
        <p14:creationId xmlns:p14="http://schemas.microsoft.com/office/powerpoint/2010/main" val="4198188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Incident </a:t>
            </a:r>
            <a:r>
              <a:rPr lang="en-US" sz="1200" b="1" i="0" kern="1200" dirty="0">
                <a:solidFill>
                  <a:schemeClr val="tx1"/>
                </a:solidFill>
                <a:effectLst/>
                <a:latin typeface="+mn-lt"/>
                <a:ea typeface="+mn-ea"/>
                <a:cs typeface="+mn-cs"/>
              </a:rPr>
              <a:t>Workspace</a:t>
            </a:r>
            <a:r>
              <a:rPr lang="en-US" sz="1200" b="0" i="0" kern="1200" dirty="0">
                <a:solidFill>
                  <a:schemeClr val="tx1"/>
                </a:solidFill>
                <a:effectLst/>
                <a:latin typeface="+mn-lt"/>
                <a:ea typeface="+mn-ea"/>
                <a:cs typeface="+mn-cs"/>
              </a:rPr>
              <a:t> has a collaboration panel for teams to have discussions</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platform can is highly customizable and can store, manage, and access documents including incident response procedures, system manuals, documented processes</a:t>
            </a:r>
          </a:p>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44</a:t>
            </a:fld>
            <a:endParaRPr lang="en-US"/>
          </a:p>
        </p:txBody>
      </p:sp>
    </p:spTree>
    <p:extLst>
      <p:ext uri="{BB962C8B-B14F-4D97-AF65-F5344CB8AC3E}">
        <p14:creationId xmlns:p14="http://schemas.microsoft.com/office/powerpoint/2010/main" val="390462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Incident </a:t>
            </a:r>
            <a:r>
              <a:rPr lang="en-US" sz="1200" b="1" i="0" kern="1200">
                <a:solidFill>
                  <a:schemeClr val="tx1"/>
                </a:solidFill>
                <a:effectLst/>
                <a:latin typeface="+mn-lt"/>
                <a:ea typeface="+mn-ea"/>
                <a:cs typeface="+mn-cs"/>
              </a:rPr>
              <a:t>Workspace</a:t>
            </a:r>
            <a:r>
              <a:rPr lang="en-US" sz="1200" b="0" i="0" kern="1200">
                <a:solidFill>
                  <a:schemeClr val="tx1"/>
                </a:solidFill>
                <a:effectLst/>
                <a:latin typeface="+mn-lt"/>
                <a:ea typeface="+mn-ea"/>
                <a:cs typeface="+mn-cs"/>
              </a:rPr>
              <a:t> has a collaboration panel for teams to have discussions</a:t>
            </a: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platform can is </a:t>
            </a:r>
            <a:r>
              <a:rPr lang="en-US" sz="1200" b="0" i="0" kern="1200" err="1">
                <a:solidFill>
                  <a:schemeClr val="tx1"/>
                </a:solidFill>
                <a:effectLst/>
                <a:latin typeface="+mn-lt"/>
                <a:ea typeface="+mn-ea"/>
                <a:cs typeface="+mn-cs"/>
              </a:rPr>
              <a:t>hghly</a:t>
            </a:r>
            <a:r>
              <a:rPr lang="en-US" sz="1200" b="0" i="0" kern="1200">
                <a:solidFill>
                  <a:schemeClr val="tx1"/>
                </a:solidFill>
                <a:effectLst/>
                <a:latin typeface="+mn-lt"/>
                <a:ea typeface="+mn-ea"/>
                <a:cs typeface="+mn-cs"/>
              </a:rPr>
              <a:t> customizable and can store, manage, and access documents including incident response procedures, system manuals, documented processes</a:t>
            </a:r>
          </a:p>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45</a:t>
            </a:fld>
            <a:endParaRPr lang="en-US"/>
          </a:p>
        </p:txBody>
      </p:sp>
    </p:spTree>
    <p:extLst>
      <p:ext uri="{BB962C8B-B14F-4D97-AF65-F5344CB8AC3E}">
        <p14:creationId xmlns:p14="http://schemas.microsoft.com/office/powerpoint/2010/main" val="2077312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47</a:t>
            </a:fld>
            <a:endParaRPr lang="en-US"/>
          </a:p>
        </p:txBody>
      </p:sp>
    </p:spTree>
    <p:extLst>
      <p:ext uri="{BB962C8B-B14F-4D97-AF65-F5344CB8AC3E}">
        <p14:creationId xmlns:p14="http://schemas.microsoft.com/office/powerpoint/2010/main" val="2240351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PMDB Info-ID: 21461 (fortinet.com)</a:t>
            </a:r>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pPr/>
              <a:t>53</a:t>
            </a:fld>
            <a:endParaRPr lang="en-US"/>
          </a:p>
        </p:txBody>
      </p:sp>
    </p:spTree>
    <p:extLst>
      <p:ext uri="{BB962C8B-B14F-4D97-AF65-F5344CB8AC3E}">
        <p14:creationId xmlns:p14="http://schemas.microsoft.com/office/powerpoint/2010/main" val="400418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 Tier 1 can be replaced almost entirely $$$</a:t>
            </a:r>
          </a:p>
          <a:p>
            <a:endParaRPr lang="en-AE" dirty="0"/>
          </a:p>
        </p:txBody>
      </p:sp>
      <p:sp>
        <p:nvSpPr>
          <p:cNvPr id="4" name="Slide Number Placeholder 3"/>
          <p:cNvSpPr>
            <a:spLocks noGrp="1"/>
          </p:cNvSpPr>
          <p:nvPr>
            <p:ph type="sldNum" sz="quarter" idx="5"/>
          </p:nvPr>
        </p:nvSpPr>
        <p:spPr/>
        <p:txBody>
          <a:bodyPr/>
          <a:lstStyle/>
          <a:p>
            <a:fld id="{58115F04-FA96-4F4F-8589-00A5965DC729}" type="slidenum">
              <a:rPr lang="en-US" smtClean="0"/>
              <a:t>7</a:t>
            </a:fld>
            <a:endParaRPr lang="en-US" dirty="0"/>
          </a:p>
        </p:txBody>
      </p:sp>
    </p:spTree>
    <p:extLst>
      <p:ext uri="{BB962C8B-B14F-4D97-AF65-F5344CB8AC3E}">
        <p14:creationId xmlns:p14="http://schemas.microsoft.com/office/powerpoint/2010/main" val="139188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547E1EE-0039-4797-B978-F453418260D1}" type="slidenum">
              <a:rPr lang="en-US" smtClean="0"/>
              <a:pPr/>
              <a:t>54</a:t>
            </a:fld>
            <a:endParaRPr lang="en-US"/>
          </a:p>
        </p:txBody>
      </p:sp>
      <p:sp>
        <p:nvSpPr>
          <p:cNvPr id="6" name="Slide Image Placeholder 5"/>
          <p:cNvSpPr>
            <a:spLocks noGrp="1" noRot="1" noChangeAspect="1"/>
          </p:cNvSpPr>
          <p:nvPr>
            <p:ph type="sldImg"/>
          </p:nvPr>
        </p:nvSpPr>
        <p:spPr>
          <a:xfrm>
            <a:off x="381000" y="381000"/>
            <a:ext cx="4572000" cy="2573338"/>
          </a:xfrm>
        </p:spPr>
      </p:sp>
      <p:sp>
        <p:nvSpPr>
          <p:cNvPr id="7" name="Notes Placeholder 6"/>
          <p:cNvSpPr>
            <a:spLocks noGrp="1"/>
          </p:cNvSpPr>
          <p:nvPr>
            <p:ph type="body" idx="1"/>
          </p:nvPr>
        </p:nvSpPr>
        <p:spPr/>
        <p:txBody>
          <a:bodyPr/>
          <a:lstStyle/>
          <a:p>
            <a:r>
              <a:rPr lang="en-US" dirty="0"/>
              <a:t>This is a sample</a:t>
            </a:r>
            <a:r>
              <a:rPr lang="en-US" b="1" dirty="0"/>
              <a:t> Two Pictures with Captions </a:t>
            </a:r>
            <a:r>
              <a:rPr lang="en-US" dirty="0"/>
              <a:t>slide ideal for including two pictures with brief descriptive statements.</a:t>
            </a:r>
          </a:p>
          <a:p>
            <a:endParaRPr lang="en-US" dirty="0"/>
          </a:p>
          <a:p>
            <a:r>
              <a:rPr lang="en-US" dirty="0"/>
              <a:t>To </a:t>
            </a:r>
            <a:r>
              <a:rPr lang="en-US" b="1" dirty="0"/>
              <a:t>Replace the Pictures </a:t>
            </a:r>
            <a:r>
              <a:rPr lang="en-US" dirty="0"/>
              <a:t>on this Sample Slide (this applies to all slides in this template that contain replaceable pictures)</a:t>
            </a:r>
          </a:p>
          <a:p>
            <a:endParaRPr lang="en-US" dirty="0"/>
          </a:p>
          <a:p>
            <a:r>
              <a:rPr lang="en-US" dirty="0"/>
              <a:t>Select the sample picture and press Delete. Click the icon inside the shape to open the Insert Picture dialog box. Navigate to the location where the picture is stored, select desired picture and click on the Insert button to fit the image proportionally within the shape. </a:t>
            </a:r>
          </a:p>
          <a:p>
            <a:endParaRPr lang="en-US" dirty="0"/>
          </a:p>
          <a:p>
            <a:r>
              <a:rPr lang="en-US" b="1" dirty="0"/>
              <a:t>Note:</a:t>
            </a:r>
            <a:r>
              <a:rPr lang="en-US" dirty="0"/>
              <a:t> Do not right-click the image to change the picture inside the picture placeholder. This will change the frame size of the picture placeholder. Instead, follow the steps outlined above. </a:t>
            </a:r>
          </a:p>
          <a:p>
            <a:endParaRPr lang="en-US" dirty="0"/>
          </a:p>
          <a:p>
            <a:pPr>
              <a:defRPr/>
            </a:pPr>
            <a:r>
              <a:rPr lang="en-US" b="1" dirty="0"/>
              <a:t>Tip: </a:t>
            </a:r>
            <a:r>
              <a:rPr lang="en-US" dirty="0"/>
              <a:t>use the </a:t>
            </a:r>
            <a:r>
              <a:rPr lang="en-US" b="1" dirty="0"/>
              <a:t>Crop</a:t>
            </a:r>
            <a:r>
              <a:rPr lang="en-US" dirty="0"/>
              <a:t> tool to reposition a picture within a placeholder. From the </a:t>
            </a:r>
            <a:r>
              <a:rPr lang="en-US" b="1" dirty="0"/>
              <a:t>Picture Tools Format </a:t>
            </a:r>
            <a:r>
              <a:rPr lang="en-US" dirty="0"/>
              <a:t>tab on the ribbon, click the </a:t>
            </a:r>
            <a:r>
              <a:rPr lang="en-US" b="1" dirty="0"/>
              <a:t>Crop</a:t>
            </a:r>
            <a:r>
              <a:rPr lang="en-US" dirty="0"/>
              <a:t> button. Click and drag the picture within the placeholder to reposition. To scale the picture within the placeholder (while Crop is active), grab a round corner handle and drag to resize. Hold </a:t>
            </a:r>
            <a:r>
              <a:rPr lang="en-US" b="1" dirty="0"/>
              <a:t>Shift</a:t>
            </a:r>
            <a:r>
              <a:rPr lang="en-US" dirty="0"/>
              <a:t> key to constrain picture aspect ratio when resizing.</a:t>
            </a:r>
          </a:p>
        </p:txBody>
      </p:sp>
    </p:spTree>
    <p:extLst>
      <p:ext uri="{BB962C8B-B14F-4D97-AF65-F5344CB8AC3E}">
        <p14:creationId xmlns:p14="http://schemas.microsoft.com/office/powerpoint/2010/main" val="979782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56</a:t>
            </a:fld>
            <a:endParaRPr lang="en-US"/>
          </a:p>
        </p:txBody>
      </p:sp>
    </p:spTree>
    <p:extLst>
      <p:ext uri="{BB962C8B-B14F-4D97-AF65-F5344CB8AC3E}">
        <p14:creationId xmlns:p14="http://schemas.microsoft.com/office/powerpoint/2010/main" val="209431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latinLnBrk="1">
              <a:buFont typeface="Arial" panose="020B0604020202020204" pitchFamily="34" charset="0"/>
              <a:buChar char="•"/>
            </a:pPr>
            <a:endParaRPr lang="ko-KR" altLang="ko-KR" dirty="0"/>
          </a:p>
        </p:txBody>
      </p:sp>
      <p:sp>
        <p:nvSpPr>
          <p:cNvPr id="4" name="Header Placeholder 3"/>
          <p:cNvSpPr>
            <a:spLocks noGrp="1"/>
          </p:cNvSpPr>
          <p:nvPr>
            <p:ph type="hdr" sz="quarter" idx="10"/>
          </p:nvPr>
        </p:nvSpPr>
        <p:spPr/>
        <p:txBody>
          <a:bodyPr/>
          <a:lstStyle/>
          <a:p>
            <a:pPr algn="r"/>
            <a:r>
              <a:rPr lang="en-US" sz="1000" dirty="0">
                <a:solidFill>
                  <a:srgbClr val="DC291E"/>
                </a:solidFill>
                <a:sym typeface="Wingdings 3" panose="05040102010807070707" pitchFamily="18" charset="2"/>
              </a:rPr>
              <a:t></a:t>
            </a:r>
            <a:r>
              <a:rPr lang="en-US" sz="1000" dirty="0">
                <a:solidFill>
                  <a:schemeClr val="accent1"/>
                </a:solidFill>
                <a:sym typeface="Wingdings 3" panose="05040102010807070707" pitchFamily="18" charset="2"/>
              </a:rPr>
              <a:t> </a:t>
            </a:r>
            <a:r>
              <a:rPr lang="en-US" sz="1000">
                <a:cs typeface="Arial" pitchFamily="34" charset="0"/>
              </a:rPr>
              <a:t>Routing</a:t>
            </a:r>
            <a:endParaRPr lang="en-US" sz="1000" dirty="0">
              <a:cs typeface="Arial" pitchFamily="34" charset="0"/>
            </a:endParaRPr>
          </a:p>
        </p:txBody>
      </p:sp>
    </p:spTree>
    <p:extLst>
      <p:ext uri="{BB962C8B-B14F-4D97-AF65-F5344CB8AC3E}">
        <p14:creationId xmlns:p14="http://schemas.microsoft.com/office/powerpoint/2010/main" val="259647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- 550+ integration with a dedicated team</a:t>
            </a:r>
          </a:p>
          <a:p>
            <a:r>
              <a:rPr lang="en-AE" dirty="0"/>
              <a:t>- Can’t have a typo with an IP or forgets to commit a configuration after it’s changed </a:t>
            </a:r>
          </a:p>
          <a:p>
            <a:endParaRPr lang="en-AE" dirty="0"/>
          </a:p>
        </p:txBody>
      </p:sp>
      <p:sp>
        <p:nvSpPr>
          <p:cNvPr id="4" name="Slide Number Placeholder 3"/>
          <p:cNvSpPr>
            <a:spLocks noGrp="1"/>
          </p:cNvSpPr>
          <p:nvPr>
            <p:ph type="sldNum" sz="quarter" idx="5"/>
          </p:nvPr>
        </p:nvSpPr>
        <p:spPr/>
        <p:txBody>
          <a:bodyPr/>
          <a:lstStyle/>
          <a:p>
            <a:fld id="{58115F04-FA96-4F4F-8589-00A5965DC729}" type="slidenum">
              <a:rPr lang="en-US" smtClean="0"/>
              <a:t>8</a:t>
            </a:fld>
            <a:endParaRPr lang="en-US" dirty="0"/>
          </a:p>
        </p:txBody>
      </p:sp>
    </p:spTree>
    <p:extLst>
      <p:ext uri="{BB962C8B-B14F-4D97-AF65-F5344CB8AC3E}">
        <p14:creationId xmlns:p14="http://schemas.microsoft.com/office/powerpoint/2010/main" val="143596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dirty="0"/>
              <a:t>- having few seconds only, attacker won’t have time to gain persitance and lateral movement</a:t>
            </a:r>
          </a:p>
        </p:txBody>
      </p:sp>
      <p:sp>
        <p:nvSpPr>
          <p:cNvPr id="4" name="Slide Number Placeholder 3"/>
          <p:cNvSpPr>
            <a:spLocks noGrp="1"/>
          </p:cNvSpPr>
          <p:nvPr>
            <p:ph type="sldNum" sz="quarter" idx="5"/>
          </p:nvPr>
        </p:nvSpPr>
        <p:spPr/>
        <p:txBody>
          <a:bodyPr/>
          <a:lstStyle/>
          <a:p>
            <a:fld id="{58115F04-FA96-4F4F-8589-00A5965DC729}" type="slidenum">
              <a:rPr lang="en-US" smtClean="0"/>
              <a:t>9</a:t>
            </a:fld>
            <a:endParaRPr lang="en-US" dirty="0"/>
          </a:p>
        </p:txBody>
      </p:sp>
    </p:spTree>
    <p:extLst>
      <p:ext uri="{BB962C8B-B14F-4D97-AF65-F5344CB8AC3E}">
        <p14:creationId xmlns:p14="http://schemas.microsoft.com/office/powerpoint/2010/main" val="83296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E"/>
              <a:t>- having few seconds only, attacker won’t have time to gain persitance and lateral movement</a:t>
            </a:r>
          </a:p>
        </p:txBody>
      </p:sp>
      <p:sp>
        <p:nvSpPr>
          <p:cNvPr id="4" name="Slide Number Placeholder 3"/>
          <p:cNvSpPr>
            <a:spLocks noGrp="1"/>
          </p:cNvSpPr>
          <p:nvPr>
            <p:ph type="sldNum" sz="quarter" idx="5"/>
          </p:nvPr>
        </p:nvSpPr>
        <p:spPr/>
        <p:txBody>
          <a:bodyPr/>
          <a:lstStyle/>
          <a:p>
            <a:fld id="{58115F04-FA96-4F4F-8589-00A5965DC729}" type="slidenum">
              <a:rPr lang="en-US" smtClean="0"/>
              <a:t>10</a:t>
            </a:fld>
            <a:endParaRPr lang="en-US" dirty="0"/>
          </a:p>
        </p:txBody>
      </p:sp>
    </p:spTree>
    <p:extLst>
      <p:ext uri="{BB962C8B-B14F-4D97-AF65-F5344CB8AC3E}">
        <p14:creationId xmlns:p14="http://schemas.microsoft.com/office/powerpoint/2010/main" val="3025877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fld id="{58115F04-FA96-4F4F-8589-00A5965DC729}" type="slidenum">
              <a:rPr lang="en-US" smtClean="0"/>
              <a:t>11</a:t>
            </a:fld>
            <a:endParaRPr lang="en-US" dirty="0"/>
          </a:p>
        </p:txBody>
      </p:sp>
    </p:spTree>
    <p:extLst>
      <p:ext uri="{BB962C8B-B14F-4D97-AF65-F5344CB8AC3E}">
        <p14:creationId xmlns:p14="http://schemas.microsoft.com/office/powerpoint/2010/main" val="222619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115F04-FA96-4F4F-8589-00A5965DC729}" type="slidenum">
              <a:rPr lang="en-US" smtClean="0"/>
              <a:t>12</a:t>
            </a:fld>
            <a:endParaRPr lang="en-US"/>
          </a:p>
        </p:txBody>
      </p:sp>
    </p:spTree>
    <p:extLst>
      <p:ext uri="{BB962C8B-B14F-4D97-AF65-F5344CB8AC3E}">
        <p14:creationId xmlns:p14="http://schemas.microsoft.com/office/powerpoint/2010/main" val="178214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781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B2DDCE-A675-1A96-D4AA-3014436E00D4}"/>
              </a:ext>
            </a:extLst>
          </p:cNvPr>
          <p:cNvGrpSpPr/>
          <p:nvPr userDrawn="1"/>
        </p:nvGrpSpPr>
        <p:grpSpPr>
          <a:xfrm>
            <a:off x="0" y="-1"/>
            <a:ext cx="11681463" cy="6846994"/>
            <a:chOff x="0" y="-1"/>
            <a:chExt cx="11681463" cy="6846994"/>
          </a:xfrm>
        </p:grpSpPr>
        <p:pic>
          <p:nvPicPr>
            <p:cNvPr id="49" name="Picture 9">
              <a:extLst>
                <a:ext uri="{FF2B5EF4-FFF2-40B4-BE49-F238E27FC236}">
                  <a16:creationId xmlns:a16="http://schemas.microsoft.com/office/drawing/2014/main" id="{AD019AD4-02C1-CFD9-6AC6-845816197DB9}"/>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a:stretch/>
          </p:blipFill>
          <p:spPr>
            <a:xfrm>
              <a:off x="5269854" y="-1"/>
              <a:ext cx="6411609" cy="4386871"/>
            </a:xfrm>
            <a:prstGeom prst="rect">
              <a:avLst/>
            </a:prstGeom>
          </p:spPr>
        </p:pic>
        <p:sp>
          <p:nvSpPr>
            <p:cNvPr id="46" name="Rectangle 45">
              <a:extLst>
                <a:ext uri="{FF2B5EF4-FFF2-40B4-BE49-F238E27FC236}">
                  <a16:creationId xmlns:a16="http://schemas.microsoft.com/office/drawing/2014/main" id="{1DF4850B-3527-BBF9-D970-EEF87923EA97}"/>
                </a:ext>
              </a:extLst>
            </p:cNvPr>
            <p:cNvSpPr/>
            <p:nvPr userDrawn="1"/>
          </p:nvSpPr>
          <p:spPr>
            <a:xfrm>
              <a:off x="10184508" y="5401650"/>
              <a:ext cx="1057043" cy="1445343"/>
            </a:xfrm>
            <a:prstGeom prst="rect">
              <a:avLst/>
            </a:prstGeom>
            <a:solidFill>
              <a:schemeClr val="tx2">
                <a:alpha val="199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7" name="Rectangle 46">
              <a:extLst>
                <a:ext uri="{FF2B5EF4-FFF2-40B4-BE49-F238E27FC236}">
                  <a16:creationId xmlns:a16="http://schemas.microsoft.com/office/drawing/2014/main" id="{1170EBCF-B9E5-825C-D6C1-6E89718B62D8}"/>
                </a:ext>
              </a:extLst>
            </p:cNvPr>
            <p:cNvSpPr/>
            <p:nvPr userDrawn="1"/>
          </p:nvSpPr>
          <p:spPr>
            <a:xfrm>
              <a:off x="11111690" y="4700510"/>
              <a:ext cx="259722" cy="1053721"/>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54" name="Rectangle 53">
              <a:extLst>
                <a:ext uri="{FF2B5EF4-FFF2-40B4-BE49-F238E27FC236}">
                  <a16:creationId xmlns:a16="http://schemas.microsoft.com/office/drawing/2014/main" id="{05E1529A-FDBB-3941-76E4-A90DCC5B6318}"/>
                </a:ext>
              </a:extLst>
            </p:cNvPr>
            <p:cNvSpPr/>
            <p:nvPr userDrawn="1"/>
          </p:nvSpPr>
          <p:spPr>
            <a:xfrm>
              <a:off x="8475659" y="1422950"/>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DE265B11-99EE-E38D-EBA5-2B829532BFBF}"/>
                </a:ext>
              </a:extLst>
            </p:cNvPr>
            <p:cNvPicPr>
              <a:picLocks noChangeAspect="1"/>
            </p:cNvPicPr>
            <p:nvPr userDrawn="1"/>
          </p:nvPicPr>
          <p:blipFill>
            <a:blip r:embed="rId4">
              <a:extLst>
                <a:ext uri="{96DAC541-7B7A-43D3-8B79-37D633B846F1}">
                  <asvg:svgBlip xmlns:asvg="http://schemas.microsoft.com/office/drawing/2016/SVG/main" r:embed="rId5"/>
                </a:ext>
              </a:extLst>
            </a:blip>
            <a:srcRect l="92" t="4" r="40848" b="66110"/>
            <a:stretch>
              <a:fillRect/>
            </a:stretch>
          </p:blipFill>
          <p:spPr>
            <a:xfrm>
              <a:off x="8041503" y="5017833"/>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sp>
          <p:nvSpPr>
            <p:cNvPr id="52" name="Rectangle 51">
              <a:extLst>
                <a:ext uri="{FF2B5EF4-FFF2-40B4-BE49-F238E27FC236}">
                  <a16:creationId xmlns:a16="http://schemas.microsoft.com/office/drawing/2014/main" id="{1C45C5E8-81F5-C028-878C-58998E1C48BD}"/>
                </a:ext>
              </a:extLst>
            </p:cNvPr>
            <p:cNvSpPr/>
            <p:nvPr userDrawn="1"/>
          </p:nvSpPr>
          <p:spPr>
            <a:xfrm>
              <a:off x="0" y="501387"/>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2614FB3-E33C-4CDC-BB42-901BA7BE4BB8}"/>
                </a:ext>
              </a:extLst>
            </p:cNvPr>
            <p:cNvSpPr/>
            <p:nvPr userDrawn="1"/>
          </p:nvSpPr>
          <p:spPr>
            <a:xfrm>
              <a:off x="1918243" y="6139133"/>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aphic 10">
              <a:extLst>
                <a:ext uri="{FF2B5EF4-FFF2-40B4-BE49-F238E27FC236}">
                  <a16:creationId xmlns:a16="http://schemas.microsoft.com/office/drawing/2014/main" id="{FD56FD18-394A-F4B5-02F7-626E8C0D566E}"/>
                </a:ext>
              </a:extLst>
            </p:cNvPr>
            <p:cNvGrpSpPr/>
            <p:nvPr userDrawn="1"/>
          </p:nvGrpSpPr>
          <p:grpSpPr>
            <a:xfrm>
              <a:off x="1918243" y="2571124"/>
              <a:ext cx="2580569" cy="288110"/>
              <a:chOff x="708891" y="4649173"/>
              <a:chExt cx="11357397" cy="1268009"/>
            </a:xfrm>
          </p:grpSpPr>
          <p:sp>
            <p:nvSpPr>
              <p:cNvPr id="61" name="Freeform 60">
                <a:extLst>
                  <a:ext uri="{FF2B5EF4-FFF2-40B4-BE49-F238E27FC236}">
                    <a16:creationId xmlns:a16="http://schemas.microsoft.com/office/drawing/2014/main" id="{3661BA68-D2B6-611A-9F2E-E13387DA86CC}"/>
                  </a:ext>
                </a:extLst>
              </p:cNvPr>
              <p:cNvSpPr/>
              <p:nvPr/>
            </p:nvSpPr>
            <p:spPr>
              <a:xfrm>
                <a:off x="708891" y="4649173"/>
                <a:ext cx="11357397" cy="1268008"/>
              </a:xfrm>
              <a:custGeom>
                <a:avLst/>
                <a:gdLst>
                  <a:gd name="connsiteX0" fmla="*/ 6512360 w 11357397"/>
                  <a:gd name="connsiteY0" fmla="*/ 271549 h 1268008"/>
                  <a:gd name="connsiteX1" fmla="*/ 6512360 w 11357397"/>
                  <a:gd name="connsiteY1" fmla="*/ 0 h 1268008"/>
                  <a:gd name="connsiteX2" fmla="*/ 6824335 w 11357397"/>
                  <a:gd name="connsiteY2" fmla="*/ 0 h 1268008"/>
                  <a:gd name="connsiteX3" fmla="*/ 6824335 w 11357397"/>
                  <a:gd name="connsiteY3" fmla="*/ 1268009 h 1268008"/>
                  <a:gd name="connsiteX4" fmla="*/ 6512360 w 11357397"/>
                  <a:gd name="connsiteY4" fmla="*/ 1268009 h 1268008"/>
                  <a:gd name="connsiteX5" fmla="*/ 5136748 w 11357397"/>
                  <a:gd name="connsiteY5" fmla="*/ 272484 h 1268008"/>
                  <a:gd name="connsiteX6" fmla="*/ 5466631 w 11357397"/>
                  <a:gd name="connsiteY6" fmla="*/ 272484 h 1268008"/>
                  <a:gd name="connsiteX7" fmla="*/ 5466631 w 11357397"/>
                  <a:gd name="connsiteY7" fmla="*/ 1268009 h 1268008"/>
                  <a:gd name="connsiteX8" fmla="*/ 5778606 w 11357397"/>
                  <a:gd name="connsiteY8" fmla="*/ 1268009 h 1268008"/>
                  <a:gd name="connsiteX9" fmla="*/ 5778606 w 11357397"/>
                  <a:gd name="connsiteY9" fmla="*/ 272484 h 1268008"/>
                  <a:gd name="connsiteX10" fmla="*/ 6344119 w 11357397"/>
                  <a:gd name="connsiteY10" fmla="*/ 272484 h 1268008"/>
                  <a:gd name="connsiteX11" fmla="*/ 6344119 w 11357397"/>
                  <a:gd name="connsiteY11" fmla="*/ 0 h 1268008"/>
                  <a:gd name="connsiteX12" fmla="*/ 5136748 w 11357397"/>
                  <a:gd name="connsiteY12" fmla="*/ 0 h 1268008"/>
                  <a:gd name="connsiteX13" fmla="*/ 10149083 w 11357397"/>
                  <a:gd name="connsiteY13" fmla="*/ 0 h 1268008"/>
                  <a:gd name="connsiteX14" fmla="*/ 10149083 w 11357397"/>
                  <a:gd name="connsiteY14" fmla="*/ 272484 h 1268008"/>
                  <a:gd name="connsiteX15" fmla="*/ 10478966 w 11357397"/>
                  <a:gd name="connsiteY15" fmla="*/ 272484 h 1268008"/>
                  <a:gd name="connsiteX16" fmla="*/ 10478966 w 11357397"/>
                  <a:gd name="connsiteY16" fmla="*/ 1268009 h 1268008"/>
                  <a:gd name="connsiteX17" fmla="*/ 10791883 w 11357397"/>
                  <a:gd name="connsiteY17" fmla="*/ 1268009 h 1268008"/>
                  <a:gd name="connsiteX18" fmla="*/ 10791883 w 11357397"/>
                  <a:gd name="connsiteY18" fmla="*/ 272484 h 1268008"/>
                  <a:gd name="connsiteX19" fmla="*/ 11357397 w 11357397"/>
                  <a:gd name="connsiteY19" fmla="*/ 272484 h 1268008"/>
                  <a:gd name="connsiteX20" fmla="*/ 11357397 w 11357397"/>
                  <a:gd name="connsiteY20" fmla="*/ 0 h 1268008"/>
                  <a:gd name="connsiteX21" fmla="*/ 0 w 11357397"/>
                  <a:gd name="connsiteY21" fmla="*/ 1268009 h 1268008"/>
                  <a:gd name="connsiteX22" fmla="*/ 311975 w 11357397"/>
                  <a:gd name="connsiteY22" fmla="*/ 1268009 h 1268008"/>
                  <a:gd name="connsiteX23" fmla="*/ 311975 w 11357397"/>
                  <a:gd name="connsiteY23" fmla="*/ 800626 h 1268008"/>
                  <a:gd name="connsiteX24" fmla="*/ 1199360 w 11357397"/>
                  <a:gd name="connsiteY24" fmla="*/ 800626 h 1268008"/>
                  <a:gd name="connsiteX25" fmla="*/ 1199360 w 11357397"/>
                  <a:gd name="connsiteY25" fmla="*/ 526740 h 1268008"/>
                  <a:gd name="connsiteX26" fmla="*/ 311975 w 11357397"/>
                  <a:gd name="connsiteY26" fmla="*/ 526740 h 1268008"/>
                  <a:gd name="connsiteX27" fmla="*/ 311975 w 11357397"/>
                  <a:gd name="connsiteY27" fmla="*/ 272484 h 1268008"/>
                  <a:gd name="connsiteX28" fmla="*/ 1352049 w 11357397"/>
                  <a:gd name="connsiteY28" fmla="*/ 272484 h 1268008"/>
                  <a:gd name="connsiteX29" fmla="*/ 1352049 w 11357397"/>
                  <a:gd name="connsiteY29" fmla="*/ 0 h 1268008"/>
                  <a:gd name="connsiteX30" fmla="*/ 0 w 11357397"/>
                  <a:gd name="connsiteY30" fmla="*/ 0 h 1268008"/>
                  <a:gd name="connsiteX31" fmla="*/ 8718334 w 11357397"/>
                  <a:gd name="connsiteY31" fmla="*/ 1268009 h 1268008"/>
                  <a:gd name="connsiteX32" fmla="*/ 9994038 w 11357397"/>
                  <a:gd name="connsiteY32" fmla="*/ 1268009 h 1268008"/>
                  <a:gd name="connsiteX33" fmla="*/ 9994038 w 11357397"/>
                  <a:gd name="connsiteY33" fmla="*/ 995992 h 1268008"/>
                  <a:gd name="connsiteX34" fmla="*/ 9030780 w 11357397"/>
                  <a:gd name="connsiteY34" fmla="*/ 995992 h 1268008"/>
                  <a:gd name="connsiteX35" fmla="*/ 9030780 w 11357397"/>
                  <a:gd name="connsiteY35" fmla="*/ 770247 h 1268008"/>
                  <a:gd name="connsiteX36" fmla="*/ 9807419 w 11357397"/>
                  <a:gd name="connsiteY36" fmla="*/ 770247 h 1268008"/>
                  <a:gd name="connsiteX37" fmla="*/ 9807419 w 11357397"/>
                  <a:gd name="connsiteY37" fmla="*/ 497762 h 1268008"/>
                  <a:gd name="connsiteX38" fmla="*/ 9030780 w 11357397"/>
                  <a:gd name="connsiteY38" fmla="*/ 497762 h 1268008"/>
                  <a:gd name="connsiteX39" fmla="*/ 9030780 w 11357397"/>
                  <a:gd name="connsiteY39" fmla="*/ 272484 h 1268008"/>
                  <a:gd name="connsiteX40" fmla="*/ 9977544 w 11357397"/>
                  <a:gd name="connsiteY40" fmla="*/ 272484 h 1268008"/>
                  <a:gd name="connsiteX41" fmla="*/ 9977544 w 11357397"/>
                  <a:gd name="connsiteY41" fmla="*/ 0 h 1268008"/>
                  <a:gd name="connsiteX42" fmla="*/ 8718334 w 11357397"/>
                  <a:gd name="connsiteY42" fmla="*/ 0 h 1268008"/>
                  <a:gd name="connsiteX43" fmla="*/ 8116062 w 11357397"/>
                  <a:gd name="connsiteY43" fmla="*/ 0 h 1268008"/>
                  <a:gd name="connsiteX44" fmla="*/ 7065620 w 11357397"/>
                  <a:gd name="connsiteY44" fmla="*/ 0 h 1268008"/>
                  <a:gd name="connsiteX45" fmla="*/ 7065620 w 11357397"/>
                  <a:gd name="connsiteY45" fmla="*/ 1268009 h 1268008"/>
                  <a:gd name="connsiteX46" fmla="*/ 7378067 w 11357397"/>
                  <a:gd name="connsiteY46" fmla="*/ 1268009 h 1268008"/>
                  <a:gd name="connsiteX47" fmla="*/ 7378067 w 11357397"/>
                  <a:gd name="connsiteY47" fmla="*/ 272484 h 1268008"/>
                  <a:gd name="connsiteX48" fmla="*/ 8078832 w 11357397"/>
                  <a:gd name="connsiteY48" fmla="*/ 272484 h 1268008"/>
                  <a:gd name="connsiteX49" fmla="*/ 8165073 w 11357397"/>
                  <a:gd name="connsiteY49" fmla="*/ 358482 h 1268008"/>
                  <a:gd name="connsiteX50" fmla="*/ 8165073 w 11357397"/>
                  <a:gd name="connsiteY50" fmla="*/ 1268009 h 1268008"/>
                  <a:gd name="connsiteX51" fmla="*/ 8477519 w 11357397"/>
                  <a:gd name="connsiteY51" fmla="*/ 1268009 h 1268008"/>
                  <a:gd name="connsiteX52" fmla="*/ 8477519 w 11357397"/>
                  <a:gd name="connsiteY52" fmla="*/ 358482 h 1268008"/>
                  <a:gd name="connsiteX53" fmla="*/ 8116062 w 11357397"/>
                  <a:gd name="connsiteY53" fmla="*/ 0 h 1268008"/>
                  <a:gd name="connsiteX54" fmla="*/ 4686694 w 11357397"/>
                  <a:gd name="connsiteY54" fmla="*/ 341657 h 1268008"/>
                  <a:gd name="connsiteX55" fmla="*/ 4618361 w 11357397"/>
                  <a:gd name="connsiteY55" fmla="*/ 271549 h 1268008"/>
                  <a:gd name="connsiteX56" fmla="*/ 3899216 w 11357397"/>
                  <a:gd name="connsiteY56" fmla="*/ 271549 h 1268008"/>
                  <a:gd name="connsiteX57" fmla="*/ 3899216 w 11357397"/>
                  <a:gd name="connsiteY57" fmla="*/ 525805 h 1268008"/>
                  <a:gd name="connsiteX58" fmla="*/ 4618361 w 11357397"/>
                  <a:gd name="connsiteY58" fmla="*/ 525805 h 1268008"/>
                  <a:gd name="connsiteX59" fmla="*/ 4689050 w 11357397"/>
                  <a:gd name="connsiteY59" fmla="*/ 455698 h 1268008"/>
                  <a:gd name="connsiteX60" fmla="*/ 4654648 w 11357397"/>
                  <a:gd name="connsiteY60" fmla="*/ 0 h 1268008"/>
                  <a:gd name="connsiteX61" fmla="*/ 4998669 w 11357397"/>
                  <a:gd name="connsiteY61" fmla="*/ 341189 h 1268008"/>
                  <a:gd name="connsiteX62" fmla="*/ 4998669 w 11357397"/>
                  <a:gd name="connsiteY62" fmla="*/ 341657 h 1268008"/>
                  <a:gd name="connsiteX63" fmla="*/ 4998669 w 11357397"/>
                  <a:gd name="connsiteY63" fmla="*/ 456633 h 1268008"/>
                  <a:gd name="connsiteX64" fmla="*/ 4888865 w 11357397"/>
                  <a:gd name="connsiteY64" fmla="*/ 706683 h 1268008"/>
                  <a:gd name="connsiteX65" fmla="*/ 4983117 w 11357397"/>
                  <a:gd name="connsiteY65" fmla="*/ 864658 h 1268008"/>
                  <a:gd name="connsiteX66" fmla="*/ 4983117 w 11357397"/>
                  <a:gd name="connsiteY66" fmla="*/ 1268009 h 1268008"/>
                  <a:gd name="connsiteX67" fmla="*/ 4669728 w 11357397"/>
                  <a:gd name="connsiteY67" fmla="*/ 1268009 h 1268008"/>
                  <a:gd name="connsiteX68" fmla="*/ 4669728 w 11357397"/>
                  <a:gd name="connsiteY68" fmla="*/ 868397 h 1268008"/>
                  <a:gd name="connsiteX69" fmla="*/ 4601867 w 11357397"/>
                  <a:gd name="connsiteY69" fmla="*/ 798289 h 1268008"/>
                  <a:gd name="connsiteX70" fmla="*/ 3899216 w 11357397"/>
                  <a:gd name="connsiteY70" fmla="*/ 798289 h 1268008"/>
                  <a:gd name="connsiteX71" fmla="*/ 3899216 w 11357397"/>
                  <a:gd name="connsiteY71" fmla="*/ 1265672 h 1268008"/>
                  <a:gd name="connsiteX72" fmla="*/ 3586770 w 11357397"/>
                  <a:gd name="connsiteY72" fmla="*/ 1265672 h 1268008"/>
                  <a:gd name="connsiteX73" fmla="*/ 3586770 w 11357397"/>
                  <a:gd name="connsiteY73" fmla="*/ 0 h 1268008"/>
                  <a:gd name="connsiteX74" fmla="*/ 4654648 w 11357397"/>
                  <a:gd name="connsiteY74" fmla="*/ 0 h 12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357397" h="1268008">
                    <a:moveTo>
                      <a:pt x="6512360" y="271549"/>
                    </a:moveTo>
                    <a:lnTo>
                      <a:pt x="6512360" y="0"/>
                    </a:lnTo>
                    <a:lnTo>
                      <a:pt x="6824335" y="0"/>
                    </a:lnTo>
                    <a:lnTo>
                      <a:pt x="6824335" y="1268009"/>
                    </a:lnTo>
                    <a:lnTo>
                      <a:pt x="6512360" y="1268009"/>
                    </a:lnTo>
                    <a:close/>
                    <a:moveTo>
                      <a:pt x="5136748" y="272484"/>
                    </a:moveTo>
                    <a:lnTo>
                      <a:pt x="5466631" y="272484"/>
                    </a:lnTo>
                    <a:lnTo>
                      <a:pt x="5466631" y="1268009"/>
                    </a:lnTo>
                    <a:lnTo>
                      <a:pt x="5778606" y="1268009"/>
                    </a:lnTo>
                    <a:lnTo>
                      <a:pt x="5778606" y="272484"/>
                    </a:lnTo>
                    <a:lnTo>
                      <a:pt x="6344119" y="272484"/>
                    </a:lnTo>
                    <a:lnTo>
                      <a:pt x="6344119" y="0"/>
                    </a:lnTo>
                    <a:lnTo>
                      <a:pt x="5136748" y="0"/>
                    </a:lnTo>
                    <a:close/>
                    <a:moveTo>
                      <a:pt x="10149083" y="0"/>
                    </a:moveTo>
                    <a:lnTo>
                      <a:pt x="10149083" y="272484"/>
                    </a:lnTo>
                    <a:lnTo>
                      <a:pt x="10478966" y="272484"/>
                    </a:lnTo>
                    <a:lnTo>
                      <a:pt x="10478966" y="1268009"/>
                    </a:lnTo>
                    <a:lnTo>
                      <a:pt x="10791883" y="1268009"/>
                    </a:lnTo>
                    <a:lnTo>
                      <a:pt x="10791883" y="272484"/>
                    </a:lnTo>
                    <a:lnTo>
                      <a:pt x="11357397" y="272484"/>
                    </a:lnTo>
                    <a:lnTo>
                      <a:pt x="11357397" y="0"/>
                    </a:lnTo>
                    <a:close/>
                    <a:moveTo>
                      <a:pt x="0" y="1268009"/>
                    </a:moveTo>
                    <a:lnTo>
                      <a:pt x="311975" y="1268009"/>
                    </a:lnTo>
                    <a:lnTo>
                      <a:pt x="311975" y="800626"/>
                    </a:lnTo>
                    <a:lnTo>
                      <a:pt x="1199360" y="800626"/>
                    </a:lnTo>
                    <a:lnTo>
                      <a:pt x="1199360" y="526740"/>
                    </a:lnTo>
                    <a:lnTo>
                      <a:pt x="311975" y="526740"/>
                    </a:lnTo>
                    <a:lnTo>
                      <a:pt x="311975" y="272484"/>
                    </a:lnTo>
                    <a:lnTo>
                      <a:pt x="1352049" y="272484"/>
                    </a:lnTo>
                    <a:lnTo>
                      <a:pt x="1352049" y="0"/>
                    </a:lnTo>
                    <a:lnTo>
                      <a:pt x="0" y="0"/>
                    </a:lnTo>
                    <a:close/>
                    <a:moveTo>
                      <a:pt x="8718334" y="1268009"/>
                    </a:moveTo>
                    <a:lnTo>
                      <a:pt x="9994038" y="1268009"/>
                    </a:lnTo>
                    <a:lnTo>
                      <a:pt x="9994038" y="995992"/>
                    </a:lnTo>
                    <a:lnTo>
                      <a:pt x="9030780" y="995992"/>
                    </a:lnTo>
                    <a:lnTo>
                      <a:pt x="9030780" y="770247"/>
                    </a:lnTo>
                    <a:lnTo>
                      <a:pt x="9807419" y="770247"/>
                    </a:lnTo>
                    <a:lnTo>
                      <a:pt x="9807419" y="497762"/>
                    </a:lnTo>
                    <a:lnTo>
                      <a:pt x="9030780" y="497762"/>
                    </a:lnTo>
                    <a:lnTo>
                      <a:pt x="9030780" y="272484"/>
                    </a:lnTo>
                    <a:lnTo>
                      <a:pt x="9977544" y="272484"/>
                    </a:lnTo>
                    <a:lnTo>
                      <a:pt x="9977544" y="0"/>
                    </a:lnTo>
                    <a:lnTo>
                      <a:pt x="8718334" y="0"/>
                    </a:lnTo>
                    <a:close/>
                    <a:moveTo>
                      <a:pt x="8116062" y="0"/>
                    </a:moveTo>
                    <a:lnTo>
                      <a:pt x="7065620" y="0"/>
                    </a:lnTo>
                    <a:lnTo>
                      <a:pt x="7065620" y="1268009"/>
                    </a:lnTo>
                    <a:lnTo>
                      <a:pt x="7378067" y="1268009"/>
                    </a:lnTo>
                    <a:lnTo>
                      <a:pt x="7378067" y="272484"/>
                    </a:lnTo>
                    <a:lnTo>
                      <a:pt x="8078832" y="272484"/>
                    </a:lnTo>
                    <a:cubicBezTo>
                      <a:pt x="8126524" y="272741"/>
                      <a:pt x="8165073" y="311169"/>
                      <a:pt x="8165073" y="358482"/>
                    </a:cubicBezTo>
                    <a:lnTo>
                      <a:pt x="8165073" y="1268009"/>
                    </a:lnTo>
                    <a:lnTo>
                      <a:pt x="8477519" y="1268009"/>
                    </a:lnTo>
                    <a:lnTo>
                      <a:pt x="8477519" y="358482"/>
                    </a:lnTo>
                    <a:cubicBezTo>
                      <a:pt x="8477237" y="160605"/>
                      <a:pt x="8315594" y="257"/>
                      <a:pt x="8116062" y="0"/>
                    </a:cubicBezTo>
                    <a:moveTo>
                      <a:pt x="4686694" y="341657"/>
                    </a:moveTo>
                    <a:cubicBezTo>
                      <a:pt x="4686713" y="303832"/>
                      <a:pt x="4656476" y="272810"/>
                      <a:pt x="4618361" y="271549"/>
                    </a:cubicBezTo>
                    <a:lnTo>
                      <a:pt x="3899216" y="271549"/>
                    </a:lnTo>
                    <a:lnTo>
                      <a:pt x="3899216" y="525805"/>
                    </a:lnTo>
                    <a:lnTo>
                      <a:pt x="4618361" y="525805"/>
                    </a:lnTo>
                    <a:cubicBezTo>
                      <a:pt x="4657400" y="525805"/>
                      <a:pt x="4689050" y="494416"/>
                      <a:pt x="4689050" y="455698"/>
                    </a:cubicBezTo>
                    <a:close/>
                    <a:moveTo>
                      <a:pt x="4654648" y="0"/>
                    </a:moveTo>
                    <a:cubicBezTo>
                      <a:pt x="4844661" y="0"/>
                      <a:pt x="4998669" y="152755"/>
                      <a:pt x="4998669" y="341189"/>
                    </a:cubicBezTo>
                    <a:cubicBezTo>
                      <a:pt x="4998669" y="341345"/>
                      <a:pt x="4998669" y="341501"/>
                      <a:pt x="4998669" y="341657"/>
                    </a:cubicBezTo>
                    <a:lnTo>
                      <a:pt x="4998669" y="456633"/>
                    </a:lnTo>
                    <a:cubicBezTo>
                      <a:pt x="4998810" y="551521"/>
                      <a:pt x="4959035" y="642165"/>
                      <a:pt x="4888865" y="706683"/>
                    </a:cubicBezTo>
                    <a:cubicBezTo>
                      <a:pt x="4946689" y="738666"/>
                      <a:pt x="4982693" y="799009"/>
                      <a:pt x="4983117" y="864658"/>
                    </a:cubicBezTo>
                    <a:lnTo>
                      <a:pt x="4983117" y="1268009"/>
                    </a:lnTo>
                    <a:lnTo>
                      <a:pt x="4669728" y="1268009"/>
                    </a:lnTo>
                    <a:lnTo>
                      <a:pt x="4669728" y="868397"/>
                    </a:lnTo>
                    <a:cubicBezTo>
                      <a:pt x="4669757" y="830749"/>
                      <a:pt x="4639799" y="799794"/>
                      <a:pt x="4601867" y="798289"/>
                    </a:cubicBezTo>
                    <a:lnTo>
                      <a:pt x="3899216" y="798289"/>
                    </a:lnTo>
                    <a:lnTo>
                      <a:pt x="3899216" y="1265672"/>
                    </a:lnTo>
                    <a:lnTo>
                      <a:pt x="3586770" y="1265672"/>
                    </a:lnTo>
                    <a:lnTo>
                      <a:pt x="3586770" y="0"/>
                    </a:lnTo>
                    <a:lnTo>
                      <a:pt x="4654648" y="0"/>
                    </a:lnTo>
                  </a:path>
                </a:pathLst>
              </a:custGeom>
              <a:solidFill>
                <a:schemeClr val="bg1"/>
              </a:solidFill>
              <a:ln w="4711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21EC5A8-A784-B5D9-2AEA-7BFAFB4CFDC0}"/>
                  </a:ext>
                </a:extLst>
              </p:cNvPr>
              <p:cNvSpPr/>
              <p:nvPr/>
            </p:nvSpPr>
            <p:spPr>
              <a:xfrm>
                <a:off x="2221168" y="4649173"/>
                <a:ext cx="1833677" cy="1268009"/>
              </a:xfrm>
              <a:custGeom>
                <a:avLst/>
                <a:gdLst>
                  <a:gd name="connsiteX0" fmla="*/ 1833678 w 1833677"/>
                  <a:gd name="connsiteY0" fmla="*/ 469720 h 1268009"/>
                  <a:gd name="connsiteX1" fmla="*/ 1833678 w 1833677"/>
                  <a:gd name="connsiteY1" fmla="*/ 796888 h 1268009"/>
                  <a:gd name="connsiteX2" fmla="*/ 1315290 w 1833677"/>
                  <a:gd name="connsiteY2" fmla="*/ 796888 h 1268009"/>
                  <a:gd name="connsiteX3" fmla="*/ 1315290 w 1833677"/>
                  <a:gd name="connsiteY3" fmla="*/ 469720 h 1268009"/>
                  <a:gd name="connsiteX4" fmla="*/ 1833678 w 1833677"/>
                  <a:gd name="connsiteY4" fmla="*/ 469720 h 1268009"/>
                  <a:gd name="connsiteX5" fmla="*/ 659295 w 1833677"/>
                  <a:gd name="connsiteY5" fmla="*/ 1268009 h 1268009"/>
                  <a:gd name="connsiteX6" fmla="*/ 1173912 w 1833677"/>
                  <a:gd name="connsiteY6" fmla="*/ 1268009 h 1268009"/>
                  <a:gd name="connsiteX7" fmla="*/ 1173912 w 1833677"/>
                  <a:gd name="connsiteY7" fmla="*/ 940842 h 1268009"/>
                  <a:gd name="connsiteX8" fmla="*/ 655524 w 1833677"/>
                  <a:gd name="connsiteY8" fmla="*/ 940842 h 1268009"/>
                  <a:gd name="connsiteX9" fmla="*/ 1833678 w 1833677"/>
                  <a:gd name="connsiteY9" fmla="*/ 275756 h 1268009"/>
                  <a:gd name="connsiteX10" fmla="*/ 1555633 w 1833677"/>
                  <a:gd name="connsiteY10" fmla="*/ 0 h 1268009"/>
                  <a:gd name="connsiteX11" fmla="*/ 1555162 w 1833677"/>
                  <a:gd name="connsiteY11" fmla="*/ 0 h 1268009"/>
                  <a:gd name="connsiteX12" fmla="*/ 1315290 w 1833677"/>
                  <a:gd name="connsiteY12" fmla="*/ 0 h 1268009"/>
                  <a:gd name="connsiteX13" fmla="*/ 1315290 w 1833677"/>
                  <a:gd name="connsiteY13" fmla="*/ 327168 h 1268009"/>
                  <a:gd name="connsiteX14" fmla="*/ 1833678 w 1833677"/>
                  <a:gd name="connsiteY14" fmla="*/ 327168 h 1268009"/>
                  <a:gd name="connsiteX15" fmla="*/ 659295 w 1833677"/>
                  <a:gd name="connsiteY15" fmla="*/ 0 h 1268009"/>
                  <a:gd name="connsiteX16" fmla="*/ 659295 w 1833677"/>
                  <a:gd name="connsiteY16" fmla="*/ 327168 h 1268009"/>
                  <a:gd name="connsiteX17" fmla="*/ 1173912 w 1833677"/>
                  <a:gd name="connsiteY17" fmla="*/ 327168 h 1268009"/>
                  <a:gd name="connsiteX18" fmla="*/ 1173912 w 1833677"/>
                  <a:gd name="connsiteY18" fmla="*/ 0 h 1268009"/>
                  <a:gd name="connsiteX19" fmla="*/ 655524 w 1833677"/>
                  <a:gd name="connsiteY19" fmla="*/ 0 h 1268009"/>
                  <a:gd name="connsiteX20" fmla="*/ 1885 w 1833677"/>
                  <a:gd name="connsiteY20" fmla="*/ 469720 h 1268009"/>
                  <a:gd name="connsiteX21" fmla="*/ 1885 w 1833677"/>
                  <a:gd name="connsiteY21" fmla="*/ 469720 h 1268009"/>
                  <a:gd name="connsiteX22" fmla="*/ 1885 w 1833677"/>
                  <a:gd name="connsiteY22" fmla="*/ 796888 h 1268009"/>
                  <a:gd name="connsiteX23" fmla="*/ 517916 w 1833677"/>
                  <a:gd name="connsiteY23" fmla="*/ 796888 h 1268009"/>
                  <a:gd name="connsiteX24" fmla="*/ 517916 w 1833677"/>
                  <a:gd name="connsiteY24" fmla="*/ 469720 h 1268009"/>
                  <a:gd name="connsiteX25" fmla="*/ 1315290 w 1833677"/>
                  <a:gd name="connsiteY25" fmla="*/ 1268009 h 1268009"/>
                  <a:gd name="connsiteX26" fmla="*/ 1553277 w 1833677"/>
                  <a:gd name="connsiteY26" fmla="*/ 1268009 h 1268009"/>
                  <a:gd name="connsiteX27" fmla="*/ 1831321 w 1833677"/>
                  <a:gd name="connsiteY27" fmla="*/ 992254 h 1268009"/>
                  <a:gd name="connsiteX28" fmla="*/ 1831321 w 1833677"/>
                  <a:gd name="connsiteY28" fmla="*/ 938972 h 1268009"/>
                  <a:gd name="connsiteX29" fmla="*/ 1315290 w 1833677"/>
                  <a:gd name="connsiteY29" fmla="*/ 938972 h 1268009"/>
                  <a:gd name="connsiteX30" fmla="*/ 0 w 1833677"/>
                  <a:gd name="connsiteY30" fmla="*/ 992254 h 1268009"/>
                  <a:gd name="connsiteX31" fmla="*/ 278044 w 1833677"/>
                  <a:gd name="connsiteY31" fmla="*/ 1268009 h 1268009"/>
                  <a:gd name="connsiteX32" fmla="*/ 513675 w 1833677"/>
                  <a:gd name="connsiteY32" fmla="*/ 1268009 h 1268009"/>
                  <a:gd name="connsiteX33" fmla="*/ 513675 w 1833677"/>
                  <a:gd name="connsiteY33" fmla="*/ 940842 h 1268009"/>
                  <a:gd name="connsiteX34" fmla="*/ 1885 w 1833677"/>
                  <a:gd name="connsiteY34" fmla="*/ 940842 h 1268009"/>
                  <a:gd name="connsiteX35" fmla="*/ 0 w 1833677"/>
                  <a:gd name="connsiteY35" fmla="*/ 275756 h 1268009"/>
                  <a:gd name="connsiteX36" fmla="*/ 0 w 1833677"/>
                  <a:gd name="connsiteY36" fmla="*/ 327168 h 1268009"/>
                  <a:gd name="connsiteX37" fmla="*/ 517916 w 1833677"/>
                  <a:gd name="connsiteY37" fmla="*/ 327168 h 1268009"/>
                  <a:gd name="connsiteX38" fmla="*/ 517916 w 1833677"/>
                  <a:gd name="connsiteY38" fmla="*/ 0 h 1268009"/>
                  <a:gd name="connsiteX39" fmla="*/ 278515 w 1833677"/>
                  <a:gd name="connsiteY39" fmla="*/ 0 h 1268009"/>
                  <a:gd name="connsiteX40" fmla="*/ 471 w 1833677"/>
                  <a:gd name="connsiteY40" fmla="*/ 275756 h 126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33677" h="1268009">
                    <a:moveTo>
                      <a:pt x="1833678" y="469720"/>
                    </a:moveTo>
                    <a:lnTo>
                      <a:pt x="1833678" y="796888"/>
                    </a:lnTo>
                    <a:lnTo>
                      <a:pt x="1315290" y="796888"/>
                    </a:lnTo>
                    <a:lnTo>
                      <a:pt x="1315290" y="469720"/>
                    </a:lnTo>
                    <a:lnTo>
                      <a:pt x="1833678" y="469720"/>
                    </a:lnTo>
                    <a:close/>
                    <a:moveTo>
                      <a:pt x="659295" y="1268009"/>
                    </a:moveTo>
                    <a:lnTo>
                      <a:pt x="1173912" y="1268009"/>
                    </a:lnTo>
                    <a:lnTo>
                      <a:pt x="1173912" y="940842"/>
                    </a:lnTo>
                    <a:lnTo>
                      <a:pt x="655524" y="940842"/>
                    </a:lnTo>
                    <a:close/>
                    <a:moveTo>
                      <a:pt x="1833678" y="275756"/>
                    </a:moveTo>
                    <a:cubicBezTo>
                      <a:pt x="1833678" y="123460"/>
                      <a:pt x="1709194" y="0"/>
                      <a:pt x="1555633" y="0"/>
                    </a:cubicBezTo>
                    <a:cubicBezTo>
                      <a:pt x="1555478" y="0"/>
                      <a:pt x="1555318" y="0"/>
                      <a:pt x="1555162" y="0"/>
                    </a:cubicBezTo>
                    <a:lnTo>
                      <a:pt x="1315290" y="0"/>
                    </a:lnTo>
                    <a:lnTo>
                      <a:pt x="1315290" y="327168"/>
                    </a:lnTo>
                    <a:lnTo>
                      <a:pt x="1833678" y="327168"/>
                    </a:lnTo>
                    <a:close/>
                    <a:moveTo>
                      <a:pt x="659295" y="0"/>
                    </a:moveTo>
                    <a:lnTo>
                      <a:pt x="659295" y="327168"/>
                    </a:lnTo>
                    <a:lnTo>
                      <a:pt x="1173912" y="327168"/>
                    </a:lnTo>
                    <a:lnTo>
                      <a:pt x="1173912" y="0"/>
                    </a:lnTo>
                    <a:lnTo>
                      <a:pt x="655524" y="0"/>
                    </a:lnTo>
                    <a:close/>
                    <a:moveTo>
                      <a:pt x="1885" y="469720"/>
                    </a:moveTo>
                    <a:lnTo>
                      <a:pt x="1885" y="469720"/>
                    </a:lnTo>
                    <a:lnTo>
                      <a:pt x="1885" y="796888"/>
                    </a:lnTo>
                    <a:lnTo>
                      <a:pt x="517916" y="796888"/>
                    </a:lnTo>
                    <a:lnTo>
                      <a:pt x="517916" y="469720"/>
                    </a:lnTo>
                    <a:close/>
                    <a:moveTo>
                      <a:pt x="1315290" y="1268009"/>
                    </a:moveTo>
                    <a:lnTo>
                      <a:pt x="1553277" y="1268009"/>
                    </a:lnTo>
                    <a:cubicBezTo>
                      <a:pt x="1706838" y="1268009"/>
                      <a:pt x="1831321" y="1144550"/>
                      <a:pt x="1831321" y="992254"/>
                    </a:cubicBezTo>
                    <a:lnTo>
                      <a:pt x="1831321" y="938972"/>
                    </a:lnTo>
                    <a:lnTo>
                      <a:pt x="1315290" y="938972"/>
                    </a:lnTo>
                    <a:close/>
                    <a:moveTo>
                      <a:pt x="0" y="992254"/>
                    </a:moveTo>
                    <a:cubicBezTo>
                      <a:pt x="0" y="1144550"/>
                      <a:pt x="124484" y="1268009"/>
                      <a:pt x="278044" y="1268009"/>
                    </a:cubicBezTo>
                    <a:lnTo>
                      <a:pt x="513675" y="1268009"/>
                    </a:lnTo>
                    <a:lnTo>
                      <a:pt x="513675" y="940842"/>
                    </a:lnTo>
                    <a:lnTo>
                      <a:pt x="1885" y="940842"/>
                    </a:lnTo>
                    <a:close/>
                    <a:moveTo>
                      <a:pt x="0" y="275756"/>
                    </a:moveTo>
                    <a:lnTo>
                      <a:pt x="0" y="327168"/>
                    </a:lnTo>
                    <a:lnTo>
                      <a:pt x="517916" y="327168"/>
                    </a:lnTo>
                    <a:lnTo>
                      <a:pt x="517916" y="0"/>
                    </a:lnTo>
                    <a:lnTo>
                      <a:pt x="278515" y="0"/>
                    </a:lnTo>
                    <a:cubicBezTo>
                      <a:pt x="124955" y="0"/>
                      <a:pt x="471" y="123460"/>
                      <a:pt x="471" y="275756"/>
                    </a:cubicBezTo>
                  </a:path>
                </a:pathLst>
              </a:custGeom>
              <a:solidFill>
                <a:srgbClr val="D9291C"/>
              </a:solidFill>
              <a:ln w="47111" cap="flat">
                <a:noFill/>
                <a:prstDash val="solid"/>
                <a:miter/>
              </a:ln>
            </p:spPr>
            <p:txBody>
              <a:bodyPr rtlCol="0" anchor="ctr"/>
              <a:lstStyle/>
              <a:p>
                <a:endParaRPr lang="en-US"/>
              </a:p>
            </p:txBody>
          </p:sp>
        </p:grpSp>
      </p:grpSp>
      <p:sp>
        <p:nvSpPr>
          <p:cNvPr id="23" name="Title 1">
            <a:extLst>
              <a:ext uri="{FF2B5EF4-FFF2-40B4-BE49-F238E27FC236}">
                <a16:creationId xmlns:a16="http://schemas.microsoft.com/office/drawing/2014/main" id="{74D19C2B-175C-DA49-9CDC-BF213E990412}"/>
              </a:ext>
            </a:extLst>
          </p:cNvPr>
          <p:cNvSpPr>
            <a:spLocks noGrp="1"/>
          </p:cNvSpPr>
          <p:nvPr>
            <p:ph type="ctrTitle" hasCustomPrompt="1"/>
          </p:nvPr>
        </p:nvSpPr>
        <p:spPr>
          <a:xfrm>
            <a:off x="1776695" y="3201867"/>
            <a:ext cx="8337506" cy="1534889"/>
          </a:xfrm>
          <a:prstGeom prst="rect">
            <a:avLst/>
          </a:prstGeom>
          <a:ln>
            <a:noFill/>
          </a:ln>
        </p:spPr>
        <p:txBody>
          <a:bodyPr anchor="b" anchorCtr="0">
            <a:noAutofit/>
          </a:bodyPr>
          <a:lstStyle>
            <a:lvl1pPr algn="l">
              <a:defRPr sz="4400" b="1" spc="0" baseline="0">
                <a:ln>
                  <a:noFill/>
                </a:ln>
                <a:solidFill>
                  <a:schemeClr val="bg1"/>
                </a:solidFill>
                <a:effectLst/>
                <a:latin typeface="+mj-lt"/>
                <a:ea typeface="Inter" panose="020B0502030000000004" pitchFamily="34" charset="0"/>
              </a:defRPr>
            </a:lvl1pPr>
          </a:lstStyle>
          <a:p>
            <a:r>
              <a:rPr lang="en-US"/>
              <a:t>Presentation Title</a:t>
            </a:r>
          </a:p>
        </p:txBody>
      </p:sp>
      <p:sp>
        <p:nvSpPr>
          <p:cNvPr id="24" name="Subtitle 2">
            <a:extLst>
              <a:ext uri="{FF2B5EF4-FFF2-40B4-BE49-F238E27FC236}">
                <a16:creationId xmlns:a16="http://schemas.microsoft.com/office/drawing/2014/main" id="{9A343B9A-2A38-D446-A223-2EFBCF50DB5B}"/>
              </a:ext>
            </a:extLst>
          </p:cNvPr>
          <p:cNvSpPr>
            <a:spLocks noGrp="1"/>
          </p:cNvSpPr>
          <p:nvPr>
            <p:ph type="subTitle" idx="1" hasCustomPrompt="1"/>
          </p:nvPr>
        </p:nvSpPr>
        <p:spPr>
          <a:xfrm>
            <a:off x="1776695" y="4736756"/>
            <a:ext cx="7596188" cy="723301"/>
          </a:xfrm>
          <a:prstGeom prst="rect">
            <a:avLst/>
          </a:prstGeom>
          <a:ln>
            <a:noFill/>
          </a:ln>
        </p:spPr>
        <p:txBody>
          <a:bodyPr wrap="square">
            <a:noAutofit/>
          </a:bodyPr>
          <a:lstStyle>
            <a:lvl1pPr marL="0" indent="0" algn="l">
              <a:lnSpc>
                <a:spcPct val="100000"/>
              </a:lnSpc>
              <a:buNone/>
              <a:defRPr sz="2000" spc="0" baseline="0">
                <a:solidFill>
                  <a:schemeClr val="tx1">
                    <a:lumMod val="50000"/>
                    <a:lumOff val="50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 Presenter’s Name and Title</a:t>
            </a:r>
          </a:p>
        </p:txBody>
      </p:sp>
    </p:spTree>
    <p:extLst>
      <p:ext uri="{BB962C8B-B14F-4D97-AF65-F5344CB8AC3E}">
        <p14:creationId xmlns:p14="http://schemas.microsoft.com/office/powerpoint/2010/main" val="250613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26B15-F0BC-9120-CECA-AC27C5CBBF21}"/>
              </a:ext>
            </a:extLst>
          </p:cNvPr>
          <p:cNvPicPr>
            <a:picLocks noChangeAspect="1"/>
          </p:cNvPicPr>
          <p:nvPr userDrawn="1"/>
        </p:nvPicPr>
        <p:blipFill>
          <a:blip r:embed="rId2"/>
          <a:stretch>
            <a:fillRect/>
          </a:stretch>
        </p:blipFill>
        <p:spPr>
          <a:xfrm>
            <a:off x="0" y="0"/>
            <a:ext cx="6100180" cy="6858000"/>
          </a:xfrm>
          <a:prstGeom prst="rect">
            <a:avLst/>
          </a:prstGeom>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10950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693C0-2307-E786-8DF7-07BE0FD71483}"/>
              </a:ext>
            </a:extLst>
          </p:cNvPr>
          <p:cNvPicPr>
            <a:picLocks noChangeAspect="1"/>
          </p:cNvPicPr>
          <p:nvPr userDrawn="1"/>
        </p:nvPicPr>
        <p:blipFill>
          <a:blip r:embed="rId2"/>
          <a:stretch>
            <a:fillRect/>
          </a:stretch>
        </p:blipFill>
        <p:spPr>
          <a:xfrm flipH="1">
            <a:off x="0" y="0"/>
            <a:ext cx="6095403" cy="6858000"/>
          </a:xfrm>
          <a:prstGeom prst="rect">
            <a:avLst/>
          </a:prstGeom>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27067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67AF0-B290-8603-2308-E491C01D4491}"/>
              </a:ext>
            </a:extLst>
          </p:cNvPr>
          <p:cNvPicPr>
            <a:picLocks noChangeAspect="1"/>
          </p:cNvPicPr>
          <p:nvPr userDrawn="1"/>
        </p:nvPicPr>
        <p:blipFill>
          <a:blip r:embed="rId2"/>
          <a:stretch>
            <a:fillRect/>
          </a:stretch>
        </p:blipFill>
        <p:spPr>
          <a:xfrm>
            <a:off x="0" y="0"/>
            <a:ext cx="6100180" cy="6858000"/>
          </a:xfrm>
          <a:prstGeom prst="rect">
            <a:avLst/>
          </a:prstGeom>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9499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6B5249-CBCF-1C9B-BB40-534E3767E327}"/>
              </a:ext>
            </a:extLst>
          </p:cNvPr>
          <p:cNvPicPr>
            <a:picLocks noChangeAspect="1"/>
          </p:cNvPicPr>
          <p:nvPr userDrawn="1"/>
        </p:nvPicPr>
        <p:blipFill>
          <a:blip r:embed="rId2"/>
          <a:stretch>
            <a:fillRect/>
          </a:stretch>
        </p:blipFill>
        <p:spPr>
          <a:xfrm>
            <a:off x="0" y="0"/>
            <a:ext cx="6100180" cy="6858000"/>
          </a:xfrm>
          <a:prstGeom prst="rect">
            <a:avLst/>
          </a:prstGeom>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21307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0F0F0"/>
        </a:solidFill>
        <a:effectLst/>
      </p:bgPr>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48F4DC02-08B6-3C49-8CA5-41A23543498D}"/>
              </a:ext>
            </a:extLst>
          </p:cNvPr>
          <p:cNvSpPr>
            <a:spLocks noGrp="1"/>
          </p:cNvSpPr>
          <p:nvPr>
            <p:ph type="title"/>
          </p:nvPr>
        </p:nvSpPr>
        <p:spPr>
          <a:xfrm>
            <a:off x="353011" y="264872"/>
            <a:ext cx="11329416"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1460159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p:bg>
      <p:bgRef idx="1001">
        <a:schemeClr val="bg2"/>
      </p:bgRef>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59"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18F9882A-1885-2C47-9807-30CE86AEA54B}"/>
              </a:ext>
            </a:extLst>
          </p:cNvPr>
          <p:cNvSpPr>
            <a:spLocks noGrp="1"/>
          </p:cNvSpPr>
          <p:nvPr>
            <p:ph type="title"/>
          </p:nvPr>
        </p:nvSpPr>
        <p:spPr>
          <a:xfrm>
            <a:off x="353011" y="264872"/>
            <a:ext cx="11329416"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1036549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098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332771"/>
            <a:ext cx="11315114" cy="4839431"/>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5B210891-6461-9F4C-A611-71DFB4BEB54E}"/>
              </a:ext>
            </a:extLst>
          </p:cNvPr>
          <p:cNvSpPr>
            <a:spLocks noGrp="1"/>
          </p:cNvSpPr>
          <p:nvPr>
            <p:ph type="title"/>
          </p:nvPr>
        </p:nvSpPr>
        <p:spPr>
          <a:xfrm>
            <a:off x="353010" y="264872"/>
            <a:ext cx="11315113"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907051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no bullet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332771"/>
            <a:ext cx="11315114" cy="4839431"/>
          </a:xfrm>
          <a:prstGeom prst="rect">
            <a:avLst/>
          </a:prstGeom>
        </p:spPr>
        <p:txBody>
          <a:bodyPr/>
          <a:lstStyle>
            <a:lvl1pPr marL="0" indent="0">
              <a:buNone/>
              <a:defRPr sz="2000"/>
            </a:lvl1pPr>
          </a:lstStyle>
          <a:p>
            <a:pPr lvl="0"/>
            <a:r>
              <a:rPr lang="en-US"/>
              <a:t>Click to edit Master text styles</a:t>
            </a:r>
          </a:p>
        </p:txBody>
      </p:sp>
      <p:sp>
        <p:nvSpPr>
          <p:cNvPr id="6" name="Title 8">
            <a:extLst>
              <a:ext uri="{FF2B5EF4-FFF2-40B4-BE49-F238E27FC236}">
                <a16:creationId xmlns:a16="http://schemas.microsoft.com/office/drawing/2014/main" id="{CFD56D86-CD83-A844-A9C4-3D3732C76087}"/>
              </a:ext>
            </a:extLst>
          </p:cNvPr>
          <p:cNvSpPr>
            <a:spLocks noGrp="1"/>
          </p:cNvSpPr>
          <p:nvPr>
            <p:ph type="title"/>
          </p:nvPr>
        </p:nvSpPr>
        <p:spPr>
          <a:xfrm>
            <a:off x="353011" y="264872"/>
            <a:ext cx="11315114" cy="454219"/>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1248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Subtitle">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548063"/>
            <a:ext cx="11315114" cy="4624139"/>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11" y="714413"/>
            <a:ext cx="11325225" cy="328417"/>
          </a:xfrm>
          <a:prstGeom prst="rect">
            <a:avLst/>
          </a:prstGeom>
        </p:spPr>
        <p:txBody>
          <a:bodyPr/>
          <a:lstStyle>
            <a:lvl1pPr marL="0" indent="0">
              <a:spcBef>
                <a:spcPts val="0"/>
              </a:spcBef>
              <a:buNone/>
              <a:defRPr sz="1800" b="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83970214-C5A2-EA4E-9B5C-E84D60CCB824}"/>
              </a:ext>
            </a:extLst>
          </p:cNvPr>
          <p:cNvSpPr>
            <a:spLocks noGrp="1"/>
          </p:cNvSpPr>
          <p:nvPr>
            <p:ph type="title"/>
          </p:nvPr>
        </p:nvSpPr>
        <p:spPr>
          <a:xfrm>
            <a:off x="353010" y="264872"/>
            <a:ext cx="11325225" cy="454219"/>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50543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49" name="Picture 9">
            <a:extLst>
              <a:ext uri="{FF2B5EF4-FFF2-40B4-BE49-F238E27FC236}">
                <a16:creationId xmlns:a16="http://schemas.microsoft.com/office/drawing/2014/main" id="{AD019AD4-02C1-CFD9-6AC6-845816197DB9}"/>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a:stretch/>
        </p:blipFill>
        <p:spPr>
          <a:xfrm>
            <a:off x="5269854" y="-1"/>
            <a:ext cx="6411609" cy="4386871"/>
          </a:xfrm>
          <a:prstGeom prst="rect">
            <a:avLst/>
          </a:prstGeom>
        </p:spPr>
      </p:pic>
      <p:sp>
        <p:nvSpPr>
          <p:cNvPr id="46" name="Rectangle 45">
            <a:extLst>
              <a:ext uri="{FF2B5EF4-FFF2-40B4-BE49-F238E27FC236}">
                <a16:creationId xmlns:a16="http://schemas.microsoft.com/office/drawing/2014/main" id="{1DF4850B-3527-BBF9-D970-EEF87923EA97}"/>
              </a:ext>
            </a:extLst>
          </p:cNvPr>
          <p:cNvSpPr/>
          <p:nvPr userDrawn="1"/>
        </p:nvSpPr>
        <p:spPr>
          <a:xfrm>
            <a:off x="10184508" y="5401650"/>
            <a:ext cx="1057043" cy="1445343"/>
          </a:xfrm>
          <a:prstGeom prst="rect">
            <a:avLst/>
          </a:prstGeom>
          <a:solidFill>
            <a:schemeClr val="tx2">
              <a:alpha val="199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7" name="Rectangle 46">
            <a:extLst>
              <a:ext uri="{FF2B5EF4-FFF2-40B4-BE49-F238E27FC236}">
                <a16:creationId xmlns:a16="http://schemas.microsoft.com/office/drawing/2014/main" id="{1170EBCF-B9E5-825C-D6C1-6E89718B62D8}"/>
              </a:ext>
            </a:extLst>
          </p:cNvPr>
          <p:cNvSpPr/>
          <p:nvPr userDrawn="1"/>
        </p:nvSpPr>
        <p:spPr>
          <a:xfrm>
            <a:off x="11111690" y="4700510"/>
            <a:ext cx="259722" cy="1053721"/>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54" name="Rectangle 53">
            <a:extLst>
              <a:ext uri="{FF2B5EF4-FFF2-40B4-BE49-F238E27FC236}">
                <a16:creationId xmlns:a16="http://schemas.microsoft.com/office/drawing/2014/main" id="{05E1529A-FDBB-3941-76E4-A90DCC5B6318}"/>
              </a:ext>
            </a:extLst>
          </p:cNvPr>
          <p:cNvSpPr/>
          <p:nvPr userDrawn="1"/>
        </p:nvSpPr>
        <p:spPr>
          <a:xfrm>
            <a:off x="8475659" y="1422950"/>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DE265B11-99EE-E38D-EBA5-2B829532BFBF}"/>
              </a:ext>
            </a:extLst>
          </p:cNvPr>
          <p:cNvPicPr>
            <a:picLocks noChangeAspect="1"/>
          </p:cNvPicPr>
          <p:nvPr userDrawn="1"/>
        </p:nvPicPr>
        <p:blipFill>
          <a:blip r:embed="rId4">
            <a:extLst>
              <a:ext uri="{96DAC541-7B7A-43D3-8B79-37D633B846F1}">
                <asvg:svgBlip xmlns:asvg="http://schemas.microsoft.com/office/drawing/2016/SVG/main" r:embed="rId5"/>
              </a:ext>
            </a:extLst>
          </a:blip>
          <a:srcRect l="92" t="4" r="40848" b="66110"/>
          <a:stretch>
            <a:fillRect/>
          </a:stretch>
        </p:blipFill>
        <p:spPr>
          <a:xfrm>
            <a:off x="8041503" y="5017833"/>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sp>
        <p:nvSpPr>
          <p:cNvPr id="52" name="Rectangle 51">
            <a:extLst>
              <a:ext uri="{FF2B5EF4-FFF2-40B4-BE49-F238E27FC236}">
                <a16:creationId xmlns:a16="http://schemas.microsoft.com/office/drawing/2014/main" id="{1C45C5E8-81F5-C028-878C-58998E1C48BD}"/>
              </a:ext>
            </a:extLst>
          </p:cNvPr>
          <p:cNvSpPr/>
          <p:nvPr userDrawn="1"/>
        </p:nvSpPr>
        <p:spPr>
          <a:xfrm>
            <a:off x="0" y="501387"/>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2614FB3-E33C-4CDC-BB42-901BA7BE4BB8}"/>
              </a:ext>
            </a:extLst>
          </p:cNvPr>
          <p:cNvSpPr/>
          <p:nvPr userDrawn="1"/>
        </p:nvSpPr>
        <p:spPr>
          <a:xfrm>
            <a:off x="1918243" y="6139133"/>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aphic 10">
            <a:extLst>
              <a:ext uri="{FF2B5EF4-FFF2-40B4-BE49-F238E27FC236}">
                <a16:creationId xmlns:a16="http://schemas.microsoft.com/office/drawing/2014/main" id="{FD56FD18-394A-F4B5-02F7-626E8C0D566E}"/>
              </a:ext>
            </a:extLst>
          </p:cNvPr>
          <p:cNvGrpSpPr/>
          <p:nvPr userDrawn="1"/>
        </p:nvGrpSpPr>
        <p:grpSpPr>
          <a:xfrm>
            <a:off x="1918243" y="2571124"/>
            <a:ext cx="2580569" cy="288110"/>
            <a:chOff x="708891" y="4649173"/>
            <a:chExt cx="11357397" cy="1268009"/>
          </a:xfrm>
        </p:grpSpPr>
        <p:sp>
          <p:nvSpPr>
            <p:cNvPr id="61" name="Freeform 60">
              <a:extLst>
                <a:ext uri="{FF2B5EF4-FFF2-40B4-BE49-F238E27FC236}">
                  <a16:creationId xmlns:a16="http://schemas.microsoft.com/office/drawing/2014/main" id="{3661BA68-D2B6-611A-9F2E-E13387DA86CC}"/>
                </a:ext>
              </a:extLst>
            </p:cNvPr>
            <p:cNvSpPr/>
            <p:nvPr/>
          </p:nvSpPr>
          <p:spPr>
            <a:xfrm>
              <a:off x="708891" y="4649173"/>
              <a:ext cx="11357397" cy="1268008"/>
            </a:xfrm>
            <a:custGeom>
              <a:avLst/>
              <a:gdLst>
                <a:gd name="connsiteX0" fmla="*/ 6512360 w 11357397"/>
                <a:gd name="connsiteY0" fmla="*/ 271549 h 1268008"/>
                <a:gd name="connsiteX1" fmla="*/ 6512360 w 11357397"/>
                <a:gd name="connsiteY1" fmla="*/ 0 h 1268008"/>
                <a:gd name="connsiteX2" fmla="*/ 6824335 w 11357397"/>
                <a:gd name="connsiteY2" fmla="*/ 0 h 1268008"/>
                <a:gd name="connsiteX3" fmla="*/ 6824335 w 11357397"/>
                <a:gd name="connsiteY3" fmla="*/ 1268009 h 1268008"/>
                <a:gd name="connsiteX4" fmla="*/ 6512360 w 11357397"/>
                <a:gd name="connsiteY4" fmla="*/ 1268009 h 1268008"/>
                <a:gd name="connsiteX5" fmla="*/ 5136748 w 11357397"/>
                <a:gd name="connsiteY5" fmla="*/ 272484 h 1268008"/>
                <a:gd name="connsiteX6" fmla="*/ 5466631 w 11357397"/>
                <a:gd name="connsiteY6" fmla="*/ 272484 h 1268008"/>
                <a:gd name="connsiteX7" fmla="*/ 5466631 w 11357397"/>
                <a:gd name="connsiteY7" fmla="*/ 1268009 h 1268008"/>
                <a:gd name="connsiteX8" fmla="*/ 5778606 w 11357397"/>
                <a:gd name="connsiteY8" fmla="*/ 1268009 h 1268008"/>
                <a:gd name="connsiteX9" fmla="*/ 5778606 w 11357397"/>
                <a:gd name="connsiteY9" fmla="*/ 272484 h 1268008"/>
                <a:gd name="connsiteX10" fmla="*/ 6344119 w 11357397"/>
                <a:gd name="connsiteY10" fmla="*/ 272484 h 1268008"/>
                <a:gd name="connsiteX11" fmla="*/ 6344119 w 11357397"/>
                <a:gd name="connsiteY11" fmla="*/ 0 h 1268008"/>
                <a:gd name="connsiteX12" fmla="*/ 5136748 w 11357397"/>
                <a:gd name="connsiteY12" fmla="*/ 0 h 1268008"/>
                <a:gd name="connsiteX13" fmla="*/ 10149083 w 11357397"/>
                <a:gd name="connsiteY13" fmla="*/ 0 h 1268008"/>
                <a:gd name="connsiteX14" fmla="*/ 10149083 w 11357397"/>
                <a:gd name="connsiteY14" fmla="*/ 272484 h 1268008"/>
                <a:gd name="connsiteX15" fmla="*/ 10478966 w 11357397"/>
                <a:gd name="connsiteY15" fmla="*/ 272484 h 1268008"/>
                <a:gd name="connsiteX16" fmla="*/ 10478966 w 11357397"/>
                <a:gd name="connsiteY16" fmla="*/ 1268009 h 1268008"/>
                <a:gd name="connsiteX17" fmla="*/ 10791883 w 11357397"/>
                <a:gd name="connsiteY17" fmla="*/ 1268009 h 1268008"/>
                <a:gd name="connsiteX18" fmla="*/ 10791883 w 11357397"/>
                <a:gd name="connsiteY18" fmla="*/ 272484 h 1268008"/>
                <a:gd name="connsiteX19" fmla="*/ 11357397 w 11357397"/>
                <a:gd name="connsiteY19" fmla="*/ 272484 h 1268008"/>
                <a:gd name="connsiteX20" fmla="*/ 11357397 w 11357397"/>
                <a:gd name="connsiteY20" fmla="*/ 0 h 1268008"/>
                <a:gd name="connsiteX21" fmla="*/ 0 w 11357397"/>
                <a:gd name="connsiteY21" fmla="*/ 1268009 h 1268008"/>
                <a:gd name="connsiteX22" fmla="*/ 311975 w 11357397"/>
                <a:gd name="connsiteY22" fmla="*/ 1268009 h 1268008"/>
                <a:gd name="connsiteX23" fmla="*/ 311975 w 11357397"/>
                <a:gd name="connsiteY23" fmla="*/ 800626 h 1268008"/>
                <a:gd name="connsiteX24" fmla="*/ 1199360 w 11357397"/>
                <a:gd name="connsiteY24" fmla="*/ 800626 h 1268008"/>
                <a:gd name="connsiteX25" fmla="*/ 1199360 w 11357397"/>
                <a:gd name="connsiteY25" fmla="*/ 526740 h 1268008"/>
                <a:gd name="connsiteX26" fmla="*/ 311975 w 11357397"/>
                <a:gd name="connsiteY26" fmla="*/ 526740 h 1268008"/>
                <a:gd name="connsiteX27" fmla="*/ 311975 w 11357397"/>
                <a:gd name="connsiteY27" fmla="*/ 272484 h 1268008"/>
                <a:gd name="connsiteX28" fmla="*/ 1352049 w 11357397"/>
                <a:gd name="connsiteY28" fmla="*/ 272484 h 1268008"/>
                <a:gd name="connsiteX29" fmla="*/ 1352049 w 11357397"/>
                <a:gd name="connsiteY29" fmla="*/ 0 h 1268008"/>
                <a:gd name="connsiteX30" fmla="*/ 0 w 11357397"/>
                <a:gd name="connsiteY30" fmla="*/ 0 h 1268008"/>
                <a:gd name="connsiteX31" fmla="*/ 8718334 w 11357397"/>
                <a:gd name="connsiteY31" fmla="*/ 1268009 h 1268008"/>
                <a:gd name="connsiteX32" fmla="*/ 9994038 w 11357397"/>
                <a:gd name="connsiteY32" fmla="*/ 1268009 h 1268008"/>
                <a:gd name="connsiteX33" fmla="*/ 9994038 w 11357397"/>
                <a:gd name="connsiteY33" fmla="*/ 995992 h 1268008"/>
                <a:gd name="connsiteX34" fmla="*/ 9030780 w 11357397"/>
                <a:gd name="connsiteY34" fmla="*/ 995992 h 1268008"/>
                <a:gd name="connsiteX35" fmla="*/ 9030780 w 11357397"/>
                <a:gd name="connsiteY35" fmla="*/ 770247 h 1268008"/>
                <a:gd name="connsiteX36" fmla="*/ 9807419 w 11357397"/>
                <a:gd name="connsiteY36" fmla="*/ 770247 h 1268008"/>
                <a:gd name="connsiteX37" fmla="*/ 9807419 w 11357397"/>
                <a:gd name="connsiteY37" fmla="*/ 497762 h 1268008"/>
                <a:gd name="connsiteX38" fmla="*/ 9030780 w 11357397"/>
                <a:gd name="connsiteY38" fmla="*/ 497762 h 1268008"/>
                <a:gd name="connsiteX39" fmla="*/ 9030780 w 11357397"/>
                <a:gd name="connsiteY39" fmla="*/ 272484 h 1268008"/>
                <a:gd name="connsiteX40" fmla="*/ 9977544 w 11357397"/>
                <a:gd name="connsiteY40" fmla="*/ 272484 h 1268008"/>
                <a:gd name="connsiteX41" fmla="*/ 9977544 w 11357397"/>
                <a:gd name="connsiteY41" fmla="*/ 0 h 1268008"/>
                <a:gd name="connsiteX42" fmla="*/ 8718334 w 11357397"/>
                <a:gd name="connsiteY42" fmla="*/ 0 h 1268008"/>
                <a:gd name="connsiteX43" fmla="*/ 8116062 w 11357397"/>
                <a:gd name="connsiteY43" fmla="*/ 0 h 1268008"/>
                <a:gd name="connsiteX44" fmla="*/ 7065620 w 11357397"/>
                <a:gd name="connsiteY44" fmla="*/ 0 h 1268008"/>
                <a:gd name="connsiteX45" fmla="*/ 7065620 w 11357397"/>
                <a:gd name="connsiteY45" fmla="*/ 1268009 h 1268008"/>
                <a:gd name="connsiteX46" fmla="*/ 7378067 w 11357397"/>
                <a:gd name="connsiteY46" fmla="*/ 1268009 h 1268008"/>
                <a:gd name="connsiteX47" fmla="*/ 7378067 w 11357397"/>
                <a:gd name="connsiteY47" fmla="*/ 272484 h 1268008"/>
                <a:gd name="connsiteX48" fmla="*/ 8078832 w 11357397"/>
                <a:gd name="connsiteY48" fmla="*/ 272484 h 1268008"/>
                <a:gd name="connsiteX49" fmla="*/ 8165073 w 11357397"/>
                <a:gd name="connsiteY49" fmla="*/ 358482 h 1268008"/>
                <a:gd name="connsiteX50" fmla="*/ 8165073 w 11357397"/>
                <a:gd name="connsiteY50" fmla="*/ 1268009 h 1268008"/>
                <a:gd name="connsiteX51" fmla="*/ 8477519 w 11357397"/>
                <a:gd name="connsiteY51" fmla="*/ 1268009 h 1268008"/>
                <a:gd name="connsiteX52" fmla="*/ 8477519 w 11357397"/>
                <a:gd name="connsiteY52" fmla="*/ 358482 h 1268008"/>
                <a:gd name="connsiteX53" fmla="*/ 8116062 w 11357397"/>
                <a:gd name="connsiteY53" fmla="*/ 0 h 1268008"/>
                <a:gd name="connsiteX54" fmla="*/ 4686694 w 11357397"/>
                <a:gd name="connsiteY54" fmla="*/ 341657 h 1268008"/>
                <a:gd name="connsiteX55" fmla="*/ 4618361 w 11357397"/>
                <a:gd name="connsiteY55" fmla="*/ 271549 h 1268008"/>
                <a:gd name="connsiteX56" fmla="*/ 3899216 w 11357397"/>
                <a:gd name="connsiteY56" fmla="*/ 271549 h 1268008"/>
                <a:gd name="connsiteX57" fmla="*/ 3899216 w 11357397"/>
                <a:gd name="connsiteY57" fmla="*/ 525805 h 1268008"/>
                <a:gd name="connsiteX58" fmla="*/ 4618361 w 11357397"/>
                <a:gd name="connsiteY58" fmla="*/ 525805 h 1268008"/>
                <a:gd name="connsiteX59" fmla="*/ 4689050 w 11357397"/>
                <a:gd name="connsiteY59" fmla="*/ 455698 h 1268008"/>
                <a:gd name="connsiteX60" fmla="*/ 4654648 w 11357397"/>
                <a:gd name="connsiteY60" fmla="*/ 0 h 1268008"/>
                <a:gd name="connsiteX61" fmla="*/ 4998669 w 11357397"/>
                <a:gd name="connsiteY61" fmla="*/ 341189 h 1268008"/>
                <a:gd name="connsiteX62" fmla="*/ 4998669 w 11357397"/>
                <a:gd name="connsiteY62" fmla="*/ 341657 h 1268008"/>
                <a:gd name="connsiteX63" fmla="*/ 4998669 w 11357397"/>
                <a:gd name="connsiteY63" fmla="*/ 456633 h 1268008"/>
                <a:gd name="connsiteX64" fmla="*/ 4888865 w 11357397"/>
                <a:gd name="connsiteY64" fmla="*/ 706683 h 1268008"/>
                <a:gd name="connsiteX65" fmla="*/ 4983117 w 11357397"/>
                <a:gd name="connsiteY65" fmla="*/ 864658 h 1268008"/>
                <a:gd name="connsiteX66" fmla="*/ 4983117 w 11357397"/>
                <a:gd name="connsiteY66" fmla="*/ 1268009 h 1268008"/>
                <a:gd name="connsiteX67" fmla="*/ 4669728 w 11357397"/>
                <a:gd name="connsiteY67" fmla="*/ 1268009 h 1268008"/>
                <a:gd name="connsiteX68" fmla="*/ 4669728 w 11357397"/>
                <a:gd name="connsiteY68" fmla="*/ 868397 h 1268008"/>
                <a:gd name="connsiteX69" fmla="*/ 4601867 w 11357397"/>
                <a:gd name="connsiteY69" fmla="*/ 798289 h 1268008"/>
                <a:gd name="connsiteX70" fmla="*/ 3899216 w 11357397"/>
                <a:gd name="connsiteY70" fmla="*/ 798289 h 1268008"/>
                <a:gd name="connsiteX71" fmla="*/ 3899216 w 11357397"/>
                <a:gd name="connsiteY71" fmla="*/ 1265672 h 1268008"/>
                <a:gd name="connsiteX72" fmla="*/ 3586770 w 11357397"/>
                <a:gd name="connsiteY72" fmla="*/ 1265672 h 1268008"/>
                <a:gd name="connsiteX73" fmla="*/ 3586770 w 11357397"/>
                <a:gd name="connsiteY73" fmla="*/ 0 h 1268008"/>
                <a:gd name="connsiteX74" fmla="*/ 4654648 w 11357397"/>
                <a:gd name="connsiteY74" fmla="*/ 0 h 12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357397" h="1268008">
                  <a:moveTo>
                    <a:pt x="6512360" y="271549"/>
                  </a:moveTo>
                  <a:lnTo>
                    <a:pt x="6512360" y="0"/>
                  </a:lnTo>
                  <a:lnTo>
                    <a:pt x="6824335" y="0"/>
                  </a:lnTo>
                  <a:lnTo>
                    <a:pt x="6824335" y="1268009"/>
                  </a:lnTo>
                  <a:lnTo>
                    <a:pt x="6512360" y="1268009"/>
                  </a:lnTo>
                  <a:close/>
                  <a:moveTo>
                    <a:pt x="5136748" y="272484"/>
                  </a:moveTo>
                  <a:lnTo>
                    <a:pt x="5466631" y="272484"/>
                  </a:lnTo>
                  <a:lnTo>
                    <a:pt x="5466631" y="1268009"/>
                  </a:lnTo>
                  <a:lnTo>
                    <a:pt x="5778606" y="1268009"/>
                  </a:lnTo>
                  <a:lnTo>
                    <a:pt x="5778606" y="272484"/>
                  </a:lnTo>
                  <a:lnTo>
                    <a:pt x="6344119" y="272484"/>
                  </a:lnTo>
                  <a:lnTo>
                    <a:pt x="6344119" y="0"/>
                  </a:lnTo>
                  <a:lnTo>
                    <a:pt x="5136748" y="0"/>
                  </a:lnTo>
                  <a:close/>
                  <a:moveTo>
                    <a:pt x="10149083" y="0"/>
                  </a:moveTo>
                  <a:lnTo>
                    <a:pt x="10149083" y="272484"/>
                  </a:lnTo>
                  <a:lnTo>
                    <a:pt x="10478966" y="272484"/>
                  </a:lnTo>
                  <a:lnTo>
                    <a:pt x="10478966" y="1268009"/>
                  </a:lnTo>
                  <a:lnTo>
                    <a:pt x="10791883" y="1268009"/>
                  </a:lnTo>
                  <a:lnTo>
                    <a:pt x="10791883" y="272484"/>
                  </a:lnTo>
                  <a:lnTo>
                    <a:pt x="11357397" y="272484"/>
                  </a:lnTo>
                  <a:lnTo>
                    <a:pt x="11357397" y="0"/>
                  </a:lnTo>
                  <a:close/>
                  <a:moveTo>
                    <a:pt x="0" y="1268009"/>
                  </a:moveTo>
                  <a:lnTo>
                    <a:pt x="311975" y="1268009"/>
                  </a:lnTo>
                  <a:lnTo>
                    <a:pt x="311975" y="800626"/>
                  </a:lnTo>
                  <a:lnTo>
                    <a:pt x="1199360" y="800626"/>
                  </a:lnTo>
                  <a:lnTo>
                    <a:pt x="1199360" y="526740"/>
                  </a:lnTo>
                  <a:lnTo>
                    <a:pt x="311975" y="526740"/>
                  </a:lnTo>
                  <a:lnTo>
                    <a:pt x="311975" y="272484"/>
                  </a:lnTo>
                  <a:lnTo>
                    <a:pt x="1352049" y="272484"/>
                  </a:lnTo>
                  <a:lnTo>
                    <a:pt x="1352049" y="0"/>
                  </a:lnTo>
                  <a:lnTo>
                    <a:pt x="0" y="0"/>
                  </a:lnTo>
                  <a:close/>
                  <a:moveTo>
                    <a:pt x="8718334" y="1268009"/>
                  </a:moveTo>
                  <a:lnTo>
                    <a:pt x="9994038" y="1268009"/>
                  </a:lnTo>
                  <a:lnTo>
                    <a:pt x="9994038" y="995992"/>
                  </a:lnTo>
                  <a:lnTo>
                    <a:pt x="9030780" y="995992"/>
                  </a:lnTo>
                  <a:lnTo>
                    <a:pt x="9030780" y="770247"/>
                  </a:lnTo>
                  <a:lnTo>
                    <a:pt x="9807419" y="770247"/>
                  </a:lnTo>
                  <a:lnTo>
                    <a:pt x="9807419" y="497762"/>
                  </a:lnTo>
                  <a:lnTo>
                    <a:pt x="9030780" y="497762"/>
                  </a:lnTo>
                  <a:lnTo>
                    <a:pt x="9030780" y="272484"/>
                  </a:lnTo>
                  <a:lnTo>
                    <a:pt x="9977544" y="272484"/>
                  </a:lnTo>
                  <a:lnTo>
                    <a:pt x="9977544" y="0"/>
                  </a:lnTo>
                  <a:lnTo>
                    <a:pt x="8718334" y="0"/>
                  </a:lnTo>
                  <a:close/>
                  <a:moveTo>
                    <a:pt x="8116062" y="0"/>
                  </a:moveTo>
                  <a:lnTo>
                    <a:pt x="7065620" y="0"/>
                  </a:lnTo>
                  <a:lnTo>
                    <a:pt x="7065620" y="1268009"/>
                  </a:lnTo>
                  <a:lnTo>
                    <a:pt x="7378067" y="1268009"/>
                  </a:lnTo>
                  <a:lnTo>
                    <a:pt x="7378067" y="272484"/>
                  </a:lnTo>
                  <a:lnTo>
                    <a:pt x="8078832" y="272484"/>
                  </a:lnTo>
                  <a:cubicBezTo>
                    <a:pt x="8126524" y="272741"/>
                    <a:pt x="8165073" y="311169"/>
                    <a:pt x="8165073" y="358482"/>
                  </a:cubicBezTo>
                  <a:lnTo>
                    <a:pt x="8165073" y="1268009"/>
                  </a:lnTo>
                  <a:lnTo>
                    <a:pt x="8477519" y="1268009"/>
                  </a:lnTo>
                  <a:lnTo>
                    <a:pt x="8477519" y="358482"/>
                  </a:lnTo>
                  <a:cubicBezTo>
                    <a:pt x="8477237" y="160605"/>
                    <a:pt x="8315594" y="257"/>
                    <a:pt x="8116062" y="0"/>
                  </a:cubicBezTo>
                  <a:moveTo>
                    <a:pt x="4686694" y="341657"/>
                  </a:moveTo>
                  <a:cubicBezTo>
                    <a:pt x="4686713" y="303832"/>
                    <a:pt x="4656476" y="272810"/>
                    <a:pt x="4618361" y="271549"/>
                  </a:cubicBezTo>
                  <a:lnTo>
                    <a:pt x="3899216" y="271549"/>
                  </a:lnTo>
                  <a:lnTo>
                    <a:pt x="3899216" y="525805"/>
                  </a:lnTo>
                  <a:lnTo>
                    <a:pt x="4618361" y="525805"/>
                  </a:lnTo>
                  <a:cubicBezTo>
                    <a:pt x="4657400" y="525805"/>
                    <a:pt x="4689050" y="494416"/>
                    <a:pt x="4689050" y="455698"/>
                  </a:cubicBezTo>
                  <a:close/>
                  <a:moveTo>
                    <a:pt x="4654648" y="0"/>
                  </a:moveTo>
                  <a:cubicBezTo>
                    <a:pt x="4844661" y="0"/>
                    <a:pt x="4998669" y="152755"/>
                    <a:pt x="4998669" y="341189"/>
                  </a:cubicBezTo>
                  <a:cubicBezTo>
                    <a:pt x="4998669" y="341345"/>
                    <a:pt x="4998669" y="341501"/>
                    <a:pt x="4998669" y="341657"/>
                  </a:cubicBezTo>
                  <a:lnTo>
                    <a:pt x="4998669" y="456633"/>
                  </a:lnTo>
                  <a:cubicBezTo>
                    <a:pt x="4998810" y="551521"/>
                    <a:pt x="4959035" y="642165"/>
                    <a:pt x="4888865" y="706683"/>
                  </a:cubicBezTo>
                  <a:cubicBezTo>
                    <a:pt x="4946689" y="738666"/>
                    <a:pt x="4982693" y="799009"/>
                    <a:pt x="4983117" y="864658"/>
                  </a:cubicBezTo>
                  <a:lnTo>
                    <a:pt x="4983117" y="1268009"/>
                  </a:lnTo>
                  <a:lnTo>
                    <a:pt x="4669728" y="1268009"/>
                  </a:lnTo>
                  <a:lnTo>
                    <a:pt x="4669728" y="868397"/>
                  </a:lnTo>
                  <a:cubicBezTo>
                    <a:pt x="4669757" y="830749"/>
                    <a:pt x="4639799" y="799794"/>
                    <a:pt x="4601867" y="798289"/>
                  </a:cubicBezTo>
                  <a:lnTo>
                    <a:pt x="3899216" y="798289"/>
                  </a:lnTo>
                  <a:lnTo>
                    <a:pt x="3899216" y="1265672"/>
                  </a:lnTo>
                  <a:lnTo>
                    <a:pt x="3586770" y="1265672"/>
                  </a:lnTo>
                  <a:lnTo>
                    <a:pt x="3586770" y="0"/>
                  </a:lnTo>
                  <a:lnTo>
                    <a:pt x="4654648" y="0"/>
                  </a:lnTo>
                </a:path>
              </a:pathLst>
            </a:custGeom>
            <a:solidFill>
              <a:srgbClr val="000000"/>
            </a:solidFill>
            <a:ln w="4711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21EC5A8-A784-B5D9-2AEA-7BFAFB4CFDC0}"/>
                </a:ext>
              </a:extLst>
            </p:cNvPr>
            <p:cNvSpPr/>
            <p:nvPr/>
          </p:nvSpPr>
          <p:spPr>
            <a:xfrm>
              <a:off x="2221168" y="4649173"/>
              <a:ext cx="1833677" cy="1268009"/>
            </a:xfrm>
            <a:custGeom>
              <a:avLst/>
              <a:gdLst>
                <a:gd name="connsiteX0" fmla="*/ 1833678 w 1833677"/>
                <a:gd name="connsiteY0" fmla="*/ 469720 h 1268009"/>
                <a:gd name="connsiteX1" fmla="*/ 1833678 w 1833677"/>
                <a:gd name="connsiteY1" fmla="*/ 796888 h 1268009"/>
                <a:gd name="connsiteX2" fmla="*/ 1315290 w 1833677"/>
                <a:gd name="connsiteY2" fmla="*/ 796888 h 1268009"/>
                <a:gd name="connsiteX3" fmla="*/ 1315290 w 1833677"/>
                <a:gd name="connsiteY3" fmla="*/ 469720 h 1268009"/>
                <a:gd name="connsiteX4" fmla="*/ 1833678 w 1833677"/>
                <a:gd name="connsiteY4" fmla="*/ 469720 h 1268009"/>
                <a:gd name="connsiteX5" fmla="*/ 659295 w 1833677"/>
                <a:gd name="connsiteY5" fmla="*/ 1268009 h 1268009"/>
                <a:gd name="connsiteX6" fmla="*/ 1173912 w 1833677"/>
                <a:gd name="connsiteY6" fmla="*/ 1268009 h 1268009"/>
                <a:gd name="connsiteX7" fmla="*/ 1173912 w 1833677"/>
                <a:gd name="connsiteY7" fmla="*/ 940842 h 1268009"/>
                <a:gd name="connsiteX8" fmla="*/ 655524 w 1833677"/>
                <a:gd name="connsiteY8" fmla="*/ 940842 h 1268009"/>
                <a:gd name="connsiteX9" fmla="*/ 1833678 w 1833677"/>
                <a:gd name="connsiteY9" fmla="*/ 275756 h 1268009"/>
                <a:gd name="connsiteX10" fmla="*/ 1555633 w 1833677"/>
                <a:gd name="connsiteY10" fmla="*/ 0 h 1268009"/>
                <a:gd name="connsiteX11" fmla="*/ 1555162 w 1833677"/>
                <a:gd name="connsiteY11" fmla="*/ 0 h 1268009"/>
                <a:gd name="connsiteX12" fmla="*/ 1315290 w 1833677"/>
                <a:gd name="connsiteY12" fmla="*/ 0 h 1268009"/>
                <a:gd name="connsiteX13" fmla="*/ 1315290 w 1833677"/>
                <a:gd name="connsiteY13" fmla="*/ 327168 h 1268009"/>
                <a:gd name="connsiteX14" fmla="*/ 1833678 w 1833677"/>
                <a:gd name="connsiteY14" fmla="*/ 327168 h 1268009"/>
                <a:gd name="connsiteX15" fmla="*/ 659295 w 1833677"/>
                <a:gd name="connsiteY15" fmla="*/ 0 h 1268009"/>
                <a:gd name="connsiteX16" fmla="*/ 659295 w 1833677"/>
                <a:gd name="connsiteY16" fmla="*/ 327168 h 1268009"/>
                <a:gd name="connsiteX17" fmla="*/ 1173912 w 1833677"/>
                <a:gd name="connsiteY17" fmla="*/ 327168 h 1268009"/>
                <a:gd name="connsiteX18" fmla="*/ 1173912 w 1833677"/>
                <a:gd name="connsiteY18" fmla="*/ 0 h 1268009"/>
                <a:gd name="connsiteX19" fmla="*/ 655524 w 1833677"/>
                <a:gd name="connsiteY19" fmla="*/ 0 h 1268009"/>
                <a:gd name="connsiteX20" fmla="*/ 1885 w 1833677"/>
                <a:gd name="connsiteY20" fmla="*/ 469720 h 1268009"/>
                <a:gd name="connsiteX21" fmla="*/ 1885 w 1833677"/>
                <a:gd name="connsiteY21" fmla="*/ 469720 h 1268009"/>
                <a:gd name="connsiteX22" fmla="*/ 1885 w 1833677"/>
                <a:gd name="connsiteY22" fmla="*/ 796888 h 1268009"/>
                <a:gd name="connsiteX23" fmla="*/ 517916 w 1833677"/>
                <a:gd name="connsiteY23" fmla="*/ 796888 h 1268009"/>
                <a:gd name="connsiteX24" fmla="*/ 517916 w 1833677"/>
                <a:gd name="connsiteY24" fmla="*/ 469720 h 1268009"/>
                <a:gd name="connsiteX25" fmla="*/ 1315290 w 1833677"/>
                <a:gd name="connsiteY25" fmla="*/ 1268009 h 1268009"/>
                <a:gd name="connsiteX26" fmla="*/ 1553277 w 1833677"/>
                <a:gd name="connsiteY26" fmla="*/ 1268009 h 1268009"/>
                <a:gd name="connsiteX27" fmla="*/ 1831321 w 1833677"/>
                <a:gd name="connsiteY27" fmla="*/ 992254 h 1268009"/>
                <a:gd name="connsiteX28" fmla="*/ 1831321 w 1833677"/>
                <a:gd name="connsiteY28" fmla="*/ 938972 h 1268009"/>
                <a:gd name="connsiteX29" fmla="*/ 1315290 w 1833677"/>
                <a:gd name="connsiteY29" fmla="*/ 938972 h 1268009"/>
                <a:gd name="connsiteX30" fmla="*/ 0 w 1833677"/>
                <a:gd name="connsiteY30" fmla="*/ 992254 h 1268009"/>
                <a:gd name="connsiteX31" fmla="*/ 278044 w 1833677"/>
                <a:gd name="connsiteY31" fmla="*/ 1268009 h 1268009"/>
                <a:gd name="connsiteX32" fmla="*/ 513675 w 1833677"/>
                <a:gd name="connsiteY32" fmla="*/ 1268009 h 1268009"/>
                <a:gd name="connsiteX33" fmla="*/ 513675 w 1833677"/>
                <a:gd name="connsiteY33" fmla="*/ 940842 h 1268009"/>
                <a:gd name="connsiteX34" fmla="*/ 1885 w 1833677"/>
                <a:gd name="connsiteY34" fmla="*/ 940842 h 1268009"/>
                <a:gd name="connsiteX35" fmla="*/ 0 w 1833677"/>
                <a:gd name="connsiteY35" fmla="*/ 275756 h 1268009"/>
                <a:gd name="connsiteX36" fmla="*/ 0 w 1833677"/>
                <a:gd name="connsiteY36" fmla="*/ 327168 h 1268009"/>
                <a:gd name="connsiteX37" fmla="*/ 517916 w 1833677"/>
                <a:gd name="connsiteY37" fmla="*/ 327168 h 1268009"/>
                <a:gd name="connsiteX38" fmla="*/ 517916 w 1833677"/>
                <a:gd name="connsiteY38" fmla="*/ 0 h 1268009"/>
                <a:gd name="connsiteX39" fmla="*/ 278515 w 1833677"/>
                <a:gd name="connsiteY39" fmla="*/ 0 h 1268009"/>
                <a:gd name="connsiteX40" fmla="*/ 471 w 1833677"/>
                <a:gd name="connsiteY40" fmla="*/ 275756 h 126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33677" h="1268009">
                  <a:moveTo>
                    <a:pt x="1833678" y="469720"/>
                  </a:moveTo>
                  <a:lnTo>
                    <a:pt x="1833678" y="796888"/>
                  </a:lnTo>
                  <a:lnTo>
                    <a:pt x="1315290" y="796888"/>
                  </a:lnTo>
                  <a:lnTo>
                    <a:pt x="1315290" y="469720"/>
                  </a:lnTo>
                  <a:lnTo>
                    <a:pt x="1833678" y="469720"/>
                  </a:lnTo>
                  <a:close/>
                  <a:moveTo>
                    <a:pt x="659295" y="1268009"/>
                  </a:moveTo>
                  <a:lnTo>
                    <a:pt x="1173912" y="1268009"/>
                  </a:lnTo>
                  <a:lnTo>
                    <a:pt x="1173912" y="940842"/>
                  </a:lnTo>
                  <a:lnTo>
                    <a:pt x="655524" y="940842"/>
                  </a:lnTo>
                  <a:close/>
                  <a:moveTo>
                    <a:pt x="1833678" y="275756"/>
                  </a:moveTo>
                  <a:cubicBezTo>
                    <a:pt x="1833678" y="123460"/>
                    <a:pt x="1709194" y="0"/>
                    <a:pt x="1555633" y="0"/>
                  </a:cubicBezTo>
                  <a:cubicBezTo>
                    <a:pt x="1555478" y="0"/>
                    <a:pt x="1555318" y="0"/>
                    <a:pt x="1555162" y="0"/>
                  </a:cubicBezTo>
                  <a:lnTo>
                    <a:pt x="1315290" y="0"/>
                  </a:lnTo>
                  <a:lnTo>
                    <a:pt x="1315290" y="327168"/>
                  </a:lnTo>
                  <a:lnTo>
                    <a:pt x="1833678" y="327168"/>
                  </a:lnTo>
                  <a:close/>
                  <a:moveTo>
                    <a:pt x="659295" y="0"/>
                  </a:moveTo>
                  <a:lnTo>
                    <a:pt x="659295" y="327168"/>
                  </a:lnTo>
                  <a:lnTo>
                    <a:pt x="1173912" y="327168"/>
                  </a:lnTo>
                  <a:lnTo>
                    <a:pt x="1173912" y="0"/>
                  </a:lnTo>
                  <a:lnTo>
                    <a:pt x="655524" y="0"/>
                  </a:lnTo>
                  <a:close/>
                  <a:moveTo>
                    <a:pt x="1885" y="469720"/>
                  </a:moveTo>
                  <a:lnTo>
                    <a:pt x="1885" y="469720"/>
                  </a:lnTo>
                  <a:lnTo>
                    <a:pt x="1885" y="796888"/>
                  </a:lnTo>
                  <a:lnTo>
                    <a:pt x="517916" y="796888"/>
                  </a:lnTo>
                  <a:lnTo>
                    <a:pt x="517916" y="469720"/>
                  </a:lnTo>
                  <a:close/>
                  <a:moveTo>
                    <a:pt x="1315290" y="1268009"/>
                  </a:moveTo>
                  <a:lnTo>
                    <a:pt x="1553277" y="1268009"/>
                  </a:lnTo>
                  <a:cubicBezTo>
                    <a:pt x="1706838" y="1268009"/>
                    <a:pt x="1831321" y="1144550"/>
                    <a:pt x="1831321" y="992254"/>
                  </a:cubicBezTo>
                  <a:lnTo>
                    <a:pt x="1831321" y="938972"/>
                  </a:lnTo>
                  <a:lnTo>
                    <a:pt x="1315290" y="938972"/>
                  </a:lnTo>
                  <a:close/>
                  <a:moveTo>
                    <a:pt x="0" y="992254"/>
                  </a:moveTo>
                  <a:cubicBezTo>
                    <a:pt x="0" y="1144550"/>
                    <a:pt x="124484" y="1268009"/>
                    <a:pt x="278044" y="1268009"/>
                  </a:cubicBezTo>
                  <a:lnTo>
                    <a:pt x="513675" y="1268009"/>
                  </a:lnTo>
                  <a:lnTo>
                    <a:pt x="513675" y="940842"/>
                  </a:lnTo>
                  <a:lnTo>
                    <a:pt x="1885" y="940842"/>
                  </a:lnTo>
                  <a:close/>
                  <a:moveTo>
                    <a:pt x="0" y="275756"/>
                  </a:moveTo>
                  <a:lnTo>
                    <a:pt x="0" y="327168"/>
                  </a:lnTo>
                  <a:lnTo>
                    <a:pt x="517916" y="327168"/>
                  </a:lnTo>
                  <a:lnTo>
                    <a:pt x="517916" y="0"/>
                  </a:lnTo>
                  <a:lnTo>
                    <a:pt x="278515" y="0"/>
                  </a:lnTo>
                  <a:cubicBezTo>
                    <a:pt x="124955" y="0"/>
                    <a:pt x="471" y="123460"/>
                    <a:pt x="471" y="275756"/>
                  </a:cubicBezTo>
                </a:path>
              </a:pathLst>
            </a:custGeom>
            <a:solidFill>
              <a:srgbClr val="D9291C"/>
            </a:solidFill>
            <a:ln w="47111" cap="flat">
              <a:noFill/>
              <a:prstDash val="solid"/>
              <a:miter/>
            </a:ln>
          </p:spPr>
          <p:txBody>
            <a:bodyPr rtlCol="0" anchor="ctr"/>
            <a:lstStyle/>
            <a:p>
              <a:endParaRPr lang="en-US"/>
            </a:p>
          </p:txBody>
        </p:sp>
      </p:grpSp>
      <p:sp>
        <p:nvSpPr>
          <p:cNvPr id="23" name="Title 1">
            <a:extLst>
              <a:ext uri="{FF2B5EF4-FFF2-40B4-BE49-F238E27FC236}">
                <a16:creationId xmlns:a16="http://schemas.microsoft.com/office/drawing/2014/main" id="{74D19C2B-175C-DA49-9CDC-BF213E990412}"/>
              </a:ext>
            </a:extLst>
          </p:cNvPr>
          <p:cNvSpPr>
            <a:spLocks noGrp="1"/>
          </p:cNvSpPr>
          <p:nvPr userDrawn="1">
            <p:ph type="ctrTitle" hasCustomPrompt="1"/>
          </p:nvPr>
        </p:nvSpPr>
        <p:spPr>
          <a:xfrm>
            <a:off x="1776695" y="3201867"/>
            <a:ext cx="8337506" cy="1534889"/>
          </a:xfrm>
          <a:prstGeom prst="rect">
            <a:avLst/>
          </a:prstGeom>
          <a:ln>
            <a:noFill/>
          </a:ln>
        </p:spPr>
        <p:txBody>
          <a:bodyPr anchor="b" anchorCtr="0">
            <a:noAutofit/>
          </a:bodyPr>
          <a:lstStyle>
            <a:lvl1pPr algn="l">
              <a:defRPr sz="4400" b="1" spc="0" baseline="0">
                <a:ln>
                  <a:noFill/>
                </a:ln>
                <a:solidFill>
                  <a:schemeClr val="tx1"/>
                </a:solidFill>
                <a:effectLst/>
                <a:latin typeface="+mj-lt"/>
                <a:ea typeface="Inter" panose="020B0502030000000004" pitchFamily="34" charset="0"/>
              </a:defRPr>
            </a:lvl1pPr>
          </a:lstStyle>
          <a:p>
            <a:r>
              <a:rPr lang="en-US"/>
              <a:t>Presentation Title</a:t>
            </a:r>
          </a:p>
        </p:txBody>
      </p:sp>
      <p:sp>
        <p:nvSpPr>
          <p:cNvPr id="24" name="Subtitle 2">
            <a:extLst>
              <a:ext uri="{FF2B5EF4-FFF2-40B4-BE49-F238E27FC236}">
                <a16:creationId xmlns:a16="http://schemas.microsoft.com/office/drawing/2014/main" id="{9A343B9A-2A38-D446-A223-2EFBCF50DB5B}"/>
              </a:ext>
            </a:extLst>
          </p:cNvPr>
          <p:cNvSpPr>
            <a:spLocks noGrp="1"/>
          </p:cNvSpPr>
          <p:nvPr userDrawn="1">
            <p:ph type="subTitle" idx="1" hasCustomPrompt="1"/>
          </p:nvPr>
        </p:nvSpPr>
        <p:spPr>
          <a:xfrm>
            <a:off x="1776695" y="4736756"/>
            <a:ext cx="7596188" cy="723301"/>
          </a:xfrm>
          <a:prstGeom prst="rect">
            <a:avLst/>
          </a:prstGeom>
          <a:ln>
            <a:noFill/>
          </a:ln>
        </p:spPr>
        <p:txBody>
          <a:bodyPr wrap="square">
            <a:noAutofit/>
          </a:bodyPr>
          <a:lstStyle>
            <a:lvl1pPr marL="0" indent="0" algn="l">
              <a:lnSpc>
                <a:spcPct val="100000"/>
              </a:lnSpc>
              <a:buNone/>
              <a:defRPr sz="2000" spc="0" baseline="0">
                <a:solidFill>
                  <a:schemeClr val="tx1">
                    <a:lumMod val="50000"/>
                    <a:lumOff val="50000"/>
                  </a:schemeClr>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 Presenter’s Name and Title</a:t>
            </a:r>
          </a:p>
        </p:txBody>
      </p:sp>
    </p:spTree>
    <p:extLst>
      <p:ext uri="{BB962C8B-B14F-4D97-AF65-F5344CB8AC3E}">
        <p14:creationId xmlns:p14="http://schemas.microsoft.com/office/powerpoint/2010/main" val="2676763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Sub no bullet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3011" y="1548063"/>
            <a:ext cx="11315114" cy="4624139"/>
          </a:xfrm>
          <a:prstGeom prst="rect">
            <a:avLst/>
          </a:prstGeom>
        </p:spPr>
        <p:txBody>
          <a:bodyPr/>
          <a:lstStyle>
            <a:lvl1pPr marL="0" indent="0">
              <a:buNone/>
              <a:defRPr sz="2000"/>
            </a:lvl1pPr>
          </a:lstStyle>
          <a:p>
            <a:pPr lvl="0"/>
            <a:r>
              <a:rPr lang="en-US"/>
              <a:t>Click to edit Master text styles</a:t>
            </a:r>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53011"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itle 8">
            <a:extLst>
              <a:ext uri="{FF2B5EF4-FFF2-40B4-BE49-F238E27FC236}">
                <a16:creationId xmlns:a16="http://schemas.microsoft.com/office/drawing/2014/main" id="{4AFD5DC0-6F2D-FB48-9133-1C1AB03772AF}"/>
              </a:ext>
            </a:extLst>
          </p:cNvPr>
          <p:cNvSpPr>
            <a:spLocks noGrp="1"/>
          </p:cNvSpPr>
          <p:nvPr>
            <p:ph type="title"/>
          </p:nvPr>
        </p:nvSpPr>
        <p:spPr>
          <a:xfrm>
            <a:off x="353011" y="264872"/>
            <a:ext cx="11325224"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377743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548063"/>
            <a:ext cx="5480934" cy="4624139"/>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1548063"/>
            <a:ext cx="5490713" cy="4624139"/>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99C4C6F1-D6A6-E043-BDB7-91B80C3B05EF}"/>
              </a:ext>
            </a:extLst>
          </p:cNvPr>
          <p:cNvSpPr>
            <a:spLocks noGrp="1"/>
          </p:cNvSpPr>
          <p:nvPr>
            <p:ph type="title"/>
          </p:nvPr>
        </p:nvSpPr>
        <p:spPr>
          <a:xfrm>
            <a:off x="353011" y="264872"/>
            <a:ext cx="11325224" cy="454220"/>
          </a:xfrm>
          <a:prstGeom prst="rect">
            <a:avLst/>
          </a:prstGeom>
        </p:spPr>
        <p:txBody>
          <a:bodyPr/>
          <a:lstStyle>
            <a:lvl1pPr>
              <a:defRPr sz="2800" b="1"/>
            </a:lvl1pPr>
          </a:lstStyle>
          <a:p>
            <a:r>
              <a:rPr lang="en-US"/>
              <a:t>Click to edit Master title style</a:t>
            </a:r>
          </a:p>
        </p:txBody>
      </p:sp>
      <p:sp>
        <p:nvSpPr>
          <p:cNvPr id="10" name="Content Placeholder 5">
            <a:extLst>
              <a:ext uri="{FF2B5EF4-FFF2-40B4-BE49-F238E27FC236}">
                <a16:creationId xmlns:a16="http://schemas.microsoft.com/office/drawing/2014/main" id="{1C568CD2-2B63-DD4C-9D31-F0701ED4186B}"/>
              </a:ext>
            </a:extLst>
          </p:cNvPr>
          <p:cNvSpPr>
            <a:spLocks noGrp="1"/>
          </p:cNvSpPr>
          <p:nvPr>
            <p:ph sz="quarter" idx="11"/>
          </p:nvPr>
        </p:nvSpPr>
        <p:spPr>
          <a:xfrm>
            <a:off x="353011"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81718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Header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28290"/>
            <a:ext cx="5455101" cy="4143910"/>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2028290"/>
            <a:ext cx="5464834" cy="4143910"/>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3011" y="1422132"/>
            <a:ext cx="5464834" cy="492125"/>
          </a:xfrm>
          <a:prstGeom prst="rect">
            <a:avLst/>
          </a:prstGeom>
        </p:spPr>
        <p:txBody>
          <a:bodyPr anchor="b" anchorCtr="0"/>
          <a:lstStyle>
            <a:lvl1pPr marL="0" indent="0">
              <a:buNone/>
              <a:defRPr sz="20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6172200" y="1422132"/>
            <a:ext cx="5464834" cy="492125"/>
          </a:xfrm>
          <a:prstGeom prst="rect">
            <a:avLst/>
          </a:prstGeom>
        </p:spPr>
        <p:txBody>
          <a:bodyPr anchor="b" anchorCtr="0"/>
          <a:lstStyle>
            <a:lvl1pPr marL="0" indent="0">
              <a:buNone/>
              <a:defRPr sz="2000" b="1"/>
            </a:lvl1pPr>
          </a:lstStyle>
          <a:p>
            <a:pPr lvl="0"/>
            <a:r>
              <a:rPr lang="en-US"/>
              <a:t>Click to edit Master text styles</a:t>
            </a:r>
          </a:p>
        </p:txBody>
      </p:sp>
      <p:sp>
        <p:nvSpPr>
          <p:cNvPr id="11" name="Title 8">
            <a:extLst>
              <a:ext uri="{FF2B5EF4-FFF2-40B4-BE49-F238E27FC236}">
                <a16:creationId xmlns:a16="http://schemas.microsoft.com/office/drawing/2014/main" id="{440A9D76-FD6B-164C-A524-E7A9AA0EF619}"/>
              </a:ext>
            </a:extLst>
          </p:cNvPr>
          <p:cNvSpPr>
            <a:spLocks noGrp="1"/>
          </p:cNvSpPr>
          <p:nvPr>
            <p:ph type="title"/>
          </p:nvPr>
        </p:nvSpPr>
        <p:spPr>
          <a:xfrm>
            <a:off x="353011" y="264872"/>
            <a:ext cx="11325224" cy="454220"/>
          </a:xfrm>
          <a:prstGeom prst="rect">
            <a:avLst/>
          </a:prstGeom>
        </p:spPr>
        <p:txBody>
          <a:bodyPr/>
          <a:lstStyle>
            <a:lvl1pPr>
              <a:defRPr sz="2800" b="1"/>
            </a:lvl1pPr>
          </a:lstStyle>
          <a:p>
            <a:r>
              <a:rPr lang="en-US"/>
              <a:t>Click to edit Master title style</a:t>
            </a:r>
          </a:p>
        </p:txBody>
      </p:sp>
      <p:sp>
        <p:nvSpPr>
          <p:cNvPr id="12" name="Content Placeholder 5">
            <a:extLst>
              <a:ext uri="{FF2B5EF4-FFF2-40B4-BE49-F238E27FC236}">
                <a16:creationId xmlns:a16="http://schemas.microsoft.com/office/drawing/2014/main" id="{22D6A9CA-11B8-3D48-A373-AAA5E9C13318}"/>
              </a:ext>
            </a:extLst>
          </p:cNvPr>
          <p:cNvSpPr>
            <a:spLocks noGrp="1"/>
          </p:cNvSpPr>
          <p:nvPr>
            <p:ph sz="quarter" idx="15"/>
          </p:nvPr>
        </p:nvSpPr>
        <p:spPr>
          <a:xfrm>
            <a:off x="353011"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89689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Header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28288"/>
            <a:ext cx="3730752" cy="4143911"/>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2028288"/>
            <a:ext cx="3733800" cy="4143911"/>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7" y="1422132"/>
            <a:ext cx="3730752"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1" y="1422132"/>
            <a:ext cx="3733800"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52927"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1" y="2028288"/>
            <a:ext cx="3733800" cy="4143911"/>
          </a:xfrm>
          <a:prstGeom prst="rect">
            <a:avLst/>
          </a:prstGeo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1" y="1422132"/>
            <a:ext cx="3733800" cy="492125"/>
          </a:xfrm>
          <a:prstGeom prst="rect">
            <a:avLst/>
          </a:prstGeom>
        </p:spPr>
        <p:txBody>
          <a:bodyPr rIns="0" anchor="b" anchorCtr="0"/>
          <a:lstStyle>
            <a:lvl1pPr marL="0" indent="0">
              <a:buNone/>
              <a:defRPr sz="2000" b="1"/>
            </a:lvl1pPr>
          </a:lstStyle>
          <a:p>
            <a:pPr lvl="0"/>
            <a:r>
              <a:rPr lang="en-US"/>
              <a:t>Click to edit Master text styles</a:t>
            </a:r>
          </a:p>
        </p:txBody>
      </p:sp>
      <p:sp>
        <p:nvSpPr>
          <p:cNvPr id="13" name="Title 8">
            <a:extLst>
              <a:ext uri="{FF2B5EF4-FFF2-40B4-BE49-F238E27FC236}">
                <a16:creationId xmlns:a16="http://schemas.microsoft.com/office/drawing/2014/main" id="{C94EA463-E60E-2641-889F-336DB62640D0}"/>
              </a:ext>
            </a:extLst>
          </p:cNvPr>
          <p:cNvSpPr>
            <a:spLocks noGrp="1"/>
          </p:cNvSpPr>
          <p:nvPr>
            <p:ph type="title"/>
          </p:nvPr>
        </p:nvSpPr>
        <p:spPr>
          <a:xfrm>
            <a:off x="353010" y="264872"/>
            <a:ext cx="11325141"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3275814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548063"/>
            <a:ext cx="3723688" cy="4624138"/>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1548063"/>
            <a:ext cx="3733800" cy="4624138"/>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0" y="1548063"/>
            <a:ext cx="3733800" cy="4624138"/>
          </a:xfrm>
          <a:prstGeom prst="rect">
            <a:avLst/>
          </a:prstGeo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FAF5A679-35EC-A74C-9CED-60AED5B41B0A}"/>
              </a:ext>
            </a:extLst>
          </p:cNvPr>
          <p:cNvSpPr>
            <a:spLocks noGrp="1"/>
          </p:cNvSpPr>
          <p:nvPr>
            <p:ph type="title"/>
          </p:nvPr>
        </p:nvSpPr>
        <p:spPr>
          <a:xfrm>
            <a:off x="353010" y="264870"/>
            <a:ext cx="11325225" cy="454221"/>
          </a:xfrm>
          <a:prstGeom prst="rect">
            <a:avLst/>
          </a:prstGeom>
        </p:spPr>
        <p:txBody>
          <a:bodyPr/>
          <a:lstStyle>
            <a:lvl1pPr>
              <a:defRPr sz="2800" b="1"/>
            </a:lvl1pPr>
          </a:lstStyle>
          <a:p>
            <a:r>
              <a:rPr lang="en-US"/>
              <a:t>Click to edit Master title style</a:t>
            </a:r>
          </a:p>
        </p:txBody>
      </p:sp>
      <p:sp>
        <p:nvSpPr>
          <p:cNvPr id="12" name="Content Placeholder 5">
            <a:extLst>
              <a:ext uri="{FF2B5EF4-FFF2-40B4-BE49-F238E27FC236}">
                <a16:creationId xmlns:a16="http://schemas.microsoft.com/office/drawing/2014/main" id="{601F1F1D-896D-104A-817E-36CD0D88E0D5}"/>
              </a:ext>
            </a:extLst>
          </p:cNvPr>
          <p:cNvSpPr>
            <a:spLocks noGrp="1"/>
          </p:cNvSpPr>
          <p:nvPr>
            <p:ph sz="quarter" idx="11"/>
          </p:nvPr>
        </p:nvSpPr>
        <p:spPr>
          <a:xfrm>
            <a:off x="353011"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2860741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with Content Layout">
    <p:bg>
      <p:bgRef idx="1001">
        <a:schemeClr val="bg2"/>
      </p:bgRef>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53059"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53011" y="1509445"/>
            <a:ext cx="7620000" cy="4662755"/>
          </a:xfrm>
          <a:prstGeom prst="rect">
            <a:avLst/>
          </a:prstGeom>
        </p:spPr>
        <p:txBody>
          <a:bodyPr/>
          <a:lstStyle>
            <a:lvl1pPr marL="0" indent="0" algn="ctr">
              <a:buNone/>
              <a:defRPr sz="2000"/>
            </a:lvl1pPr>
          </a:lstStyle>
          <a:p>
            <a:r>
              <a:rPr lang="en-US"/>
              <a:t>Click icon to add chart</a:t>
            </a:r>
          </a:p>
        </p:txBody>
      </p:sp>
      <p:sp>
        <p:nvSpPr>
          <p:cNvPr id="7" name="Content Placeholder 3">
            <a:extLst>
              <a:ext uri="{FF2B5EF4-FFF2-40B4-BE49-F238E27FC236}">
                <a16:creationId xmlns:a16="http://schemas.microsoft.com/office/drawing/2014/main" id="{F5A8147F-1D62-4A82-AEBB-01BCA8FC32C6}"/>
              </a:ext>
            </a:extLst>
          </p:cNvPr>
          <p:cNvSpPr>
            <a:spLocks noGrp="1"/>
          </p:cNvSpPr>
          <p:nvPr>
            <p:ph sz="half" idx="14"/>
          </p:nvPr>
        </p:nvSpPr>
        <p:spPr>
          <a:xfrm>
            <a:off x="8115300" y="1509445"/>
            <a:ext cx="3733800" cy="4662755"/>
          </a:xfrm>
          <a:prstGeom prst="rect">
            <a:avLst/>
          </a:prstGeom>
        </p:spPr>
        <p:txBody>
          <a:bodyPr/>
          <a:lstStyle>
            <a:lvl1pPr>
              <a:defRPr sz="18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B0A65F7F-67BD-014C-B60D-D860B0C76707}"/>
              </a:ext>
            </a:extLst>
          </p:cNvPr>
          <p:cNvSpPr>
            <a:spLocks noGrp="1"/>
          </p:cNvSpPr>
          <p:nvPr>
            <p:ph type="title"/>
          </p:nvPr>
        </p:nvSpPr>
        <p:spPr>
          <a:xfrm>
            <a:off x="353010" y="264872"/>
            <a:ext cx="11325225"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695425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Caption Layout">
    <p:bg>
      <p:bgRef idx="1001">
        <a:schemeClr val="bg2"/>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8115300" y="1551811"/>
            <a:ext cx="3733800" cy="4655028"/>
          </a:xfrm>
          <a:prstGeom prst="rect">
            <a:avLst/>
          </a:prstGeom>
        </p:spPr>
        <p:txBody>
          <a:bodyPr/>
          <a:lstStyle>
            <a:lvl1pPr marL="0" indent="0">
              <a:buNone/>
              <a:defRPr sz="1800"/>
            </a:lvl1pPr>
            <a:lvl2pPr>
              <a:defRPr sz="1600"/>
            </a:lvl2pPr>
            <a:lvl3pPr>
              <a:defRPr sz="1400"/>
            </a:lvl3pPr>
          </a:lstStyle>
          <a:p>
            <a:pPr lvl="0"/>
            <a:r>
              <a:rPr lang="en-US"/>
              <a:t>Click to edit Master text styles</a:t>
            </a:r>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53059"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53011" y="1557070"/>
            <a:ext cx="7620000" cy="4615130"/>
          </a:xfrm>
          <a:prstGeom prst="rect">
            <a:avLst/>
          </a:prstGeom>
        </p:spPr>
        <p:txBody>
          <a:bodyPr/>
          <a:lstStyle>
            <a:lvl1pPr marL="0" indent="0" algn="ctr">
              <a:buNone/>
              <a:defRPr sz="2000"/>
            </a:lvl1pPr>
          </a:lstStyle>
          <a:p>
            <a:r>
              <a:rPr lang="en-US"/>
              <a:t>Click icon to add chart</a:t>
            </a:r>
          </a:p>
        </p:txBody>
      </p:sp>
      <p:sp>
        <p:nvSpPr>
          <p:cNvPr id="9" name="Title 8">
            <a:extLst>
              <a:ext uri="{FF2B5EF4-FFF2-40B4-BE49-F238E27FC236}">
                <a16:creationId xmlns:a16="http://schemas.microsoft.com/office/drawing/2014/main" id="{0F031E4E-FEF2-9044-985C-049711E24D2E}"/>
              </a:ext>
            </a:extLst>
          </p:cNvPr>
          <p:cNvSpPr>
            <a:spLocks noGrp="1"/>
          </p:cNvSpPr>
          <p:nvPr>
            <p:ph type="title"/>
          </p:nvPr>
        </p:nvSpPr>
        <p:spPr>
          <a:xfrm>
            <a:off x="353011" y="264870"/>
            <a:ext cx="11325224" cy="454221"/>
          </a:xfrm>
          <a:prstGeom prst="rect">
            <a:avLst/>
          </a:prstGeom>
          <a:ln>
            <a:noFill/>
          </a:ln>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19432113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harts with Headers">
    <p:bg>
      <p:bgRef idx="1001">
        <a:schemeClr val="bg2"/>
      </p:bgRef>
    </p:bg>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7D553573-BD36-4B83-A939-3AD41C6CBAD2}"/>
              </a:ext>
            </a:extLst>
          </p:cNvPr>
          <p:cNvSpPr>
            <a:spLocks noGrp="1"/>
          </p:cNvSpPr>
          <p:nvPr>
            <p:ph type="chart" sz="quarter" idx="16"/>
          </p:nvPr>
        </p:nvSpPr>
        <p:spPr>
          <a:xfrm>
            <a:off x="342900" y="2028289"/>
            <a:ext cx="3733800" cy="4143909"/>
          </a:xfrm>
          <a:prstGeom prst="rect">
            <a:avLst/>
          </a:prstGeom>
        </p:spPr>
        <p:txBody>
          <a:bodyPr/>
          <a:lstStyle>
            <a:lvl1pPr marL="0" indent="0" algn="ctr">
              <a:buNone/>
              <a:defRPr sz="2000"/>
            </a:lvl1pPr>
          </a:lstStyle>
          <a:p>
            <a:r>
              <a:rPr lang="en-US"/>
              <a:t>Click icon to add chart</a:t>
            </a:r>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5" y="1422132"/>
            <a:ext cx="3730752" cy="492125"/>
          </a:xfrm>
          <a:prstGeom prst="rect">
            <a:avLst/>
          </a:prstGeom>
        </p:spPr>
        <p:txBody>
          <a:bodyPr anchor="b" anchorCtr="0"/>
          <a:lstStyle>
            <a:lvl1pPr marL="0" indent="0">
              <a:buNone/>
              <a:defRPr sz="18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0" y="1422132"/>
            <a:ext cx="3733800" cy="492125"/>
          </a:xfrm>
          <a:prstGeom prst="rect">
            <a:avLst/>
          </a:prstGeom>
        </p:spPr>
        <p:txBody>
          <a:bodyPr anchor="b" anchorCtr="0"/>
          <a:lstStyle>
            <a:lvl1pPr marL="0" indent="0">
              <a:buNone/>
              <a:defRPr sz="1800" b="1"/>
            </a:lvl1pPr>
          </a:lstStyle>
          <a:p>
            <a:pPr lvl="0"/>
            <a:r>
              <a:rPr lang="en-US"/>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53059"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0" y="1422132"/>
            <a:ext cx="3730752" cy="492125"/>
          </a:xfrm>
          <a:prstGeom prst="rect">
            <a:avLst/>
          </a:prstGeom>
        </p:spPr>
        <p:txBody>
          <a:bodyPr anchor="b" anchorCtr="0"/>
          <a:lstStyle>
            <a:lvl1pPr marL="0" indent="0">
              <a:buNone/>
              <a:defRPr sz="1800" b="1"/>
            </a:lvl1pPr>
          </a:lstStyle>
          <a:p>
            <a:pPr lvl="0"/>
            <a:r>
              <a:rPr lang="en-US"/>
              <a:t>Click to edit Master text styles</a:t>
            </a:r>
          </a:p>
        </p:txBody>
      </p:sp>
      <p:sp>
        <p:nvSpPr>
          <p:cNvPr id="13" name="Chart Placeholder 7">
            <a:extLst>
              <a:ext uri="{FF2B5EF4-FFF2-40B4-BE49-F238E27FC236}">
                <a16:creationId xmlns:a16="http://schemas.microsoft.com/office/drawing/2014/main" id="{2E285876-A655-41E8-8841-88866793FE01}"/>
              </a:ext>
            </a:extLst>
          </p:cNvPr>
          <p:cNvSpPr>
            <a:spLocks noGrp="1"/>
          </p:cNvSpPr>
          <p:nvPr>
            <p:ph type="chart" sz="quarter" idx="17"/>
          </p:nvPr>
        </p:nvSpPr>
        <p:spPr>
          <a:xfrm>
            <a:off x="4229100" y="2028289"/>
            <a:ext cx="3733800" cy="4143909"/>
          </a:xfrm>
          <a:prstGeom prst="rect">
            <a:avLst/>
          </a:prstGeom>
        </p:spPr>
        <p:txBody>
          <a:bodyPr/>
          <a:lstStyle>
            <a:lvl1pPr marL="0" indent="0" algn="ctr">
              <a:buNone/>
              <a:defRPr sz="2000"/>
            </a:lvl1pPr>
          </a:lstStyle>
          <a:p>
            <a:r>
              <a:rPr lang="en-US"/>
              <a:t>Click icon to add chart</a:t>
            </a:r>
          </a:p>
        </p:txBody>
      </p:sp>
      <p:sp>
        <p:nvSpPr>
          <p:cNvPr id="14" name="Chart Placeholder 7">
            <a:extLst>
              <a:ext uri="{FF2B5EF4-FFF2-40B4-BE49-F238E27FC236}">
                <a16:creationId xmlns:a16="http://schemas.microsoft.com/office/drawing/2014/main" id="{FFE2177E-7283-40BD-BA34-D67966CBEB0E}"/>
              </a:ext>
            </a:extLst>
          </p:cNvPr>
          <p:cNvSpPr>
            <a:spLocks noGrp="1"/>
          </p:cNvSpPr>
          <p:nvPr>
            <p:ph type="chart" sz="quarter" idx="18"/>
          </p:nvPr>
        </p:nvSpPr>
        <p:spPr>
          <a:xfrm>
            <a:off x="8115300" y="2028289"/>
            <a:ext cx="3733800" cy="4143909"/>
          </a:xfrm>
          <a:prstGeom prst="rect">
            <a:avLst/>
          </a:prstGeom>
        </p:spPr>
        <p:txBody>
          <a:bodyPr/>
          <a:lstStyle>
            <a:lvl1pPr marL="0" indent="0" algn="ctr">
              <a:buNone/>
              <a:defRPr sz="2000"/>
            </a:lvl1pPr>
          </a:lstStyle>
          <a:p>
            <a:r>
              <a:rPr lang="en-US"/>
              <a:t>Click icon to add chart</a:t>
            </a:r>
          </a:p>
        </p:txBody>
      </p:sp>
      <p:sp>
        <p:nvSpPr>
          <p:cNvPr id="15" name="Title 8">
            <a:extLst>
              <a:ext uri="{FF2B5EF4-FFF2-40B4-BE49-F238E27FC236}">
                <a16:creationId xmlns:a16="http://schemas.microsoft.com/office/drawing/2014/main" id="{984AA65B-D0C9-7248-8F11-BA7186A4704A}"/>
              </a:ext>
            </a:extLst>
          </p:cNvPr>
          <p:cNvSpPr>
            <a:spLocks noGrp="1"/>
          </p:cNvSpPr>
          <p:nvPr>
            <p:ph type="title"/>
          </p:nvPr>
        </p:nvSpPr>
        <p:spPr>
          <a:xfrm>
            <a:off x="353010" y="264872"/>
            <a:ext cx="11325223"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552878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and Content">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8096563" y="1260092"/>
            <a:ext cx="3742426" cy="4610099"/>
          </a:xfrm>
          <a:prstGeom prst="rect">
            <a:avLst/>
          </a:prstGeom>
        </p:spPr>
        <p:txBody>
          <a:bodyPr/>
          <a:lstStyle>
            <a:lvl1pPr marL="0" indent="0">
              <a:buNone/>
              <a:defRPr sz="1600"/>
            </a:lvl1pPr>
          </a:lstStyle>
          <a:p>
            <a:pPr lvl="0"/>
            <a:r>
              <a:rPr lang="en-US"/>
              <a:t>Click to edit Master text styles</a:t>
            </a:r>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53011" y="1260093"/>
            <a:ext cx="7620000" cy="4610100"/>
          </a:xfrm>
          <a:prstGeom prst="rect">
            <a:avLst/>
          </a:prstGeom>
          <a:solidFill>
            <a:schemeClr val="bg2"/>
          </a:solidFill>
        </p:spPr>
        <p:txBody>
          <a:bodyPr/>
          <a:lstStyle>
            <a:lvl1pPr marL="0" indent="0" algn="ctr">
              <a:buNone/>
              <a:defRPr sz="2000"/>
            </a:lvl1pPr>
          </a:lstStyle>
          <a:p>
            <a:r>
              <a:rPr lang="en-US"/>
              <a:t>Click icon to add picture</a:t>
            </a:r>
          </a:p>
        </p:txBody>
      </p:sp>
      <p:sp>
        <p:nvSpPr>
          <p:cNvPr id="7" name="Title 8">
            <a:extLst>
              <a:ext uri="{FF2B5EF4-FFF2-40B4-BE49-F238E27FC236}">
                <a16:creationId xmlns:a16="http://schemas.microsoft.com/office/drawing/2014/main" id="{A093EC3D-2AAA-0347-858C-6DC3740B8796}"/>
              </a:ext>
            </a:extLst>
          </p:cNvPr>
          <p:cNvSpPr>
            <a:spLocks noGrp="1"/>
          </p:cNvSpPr>
          <p:nvPr>
            <p:ph type="title"/>
          </p:nvPr>
        </p:nvSpPr>
        <p:spPr>
          <a:xfrm>
            <a:off x="353011" y="264872"/>
            <a:ext cx="11485978"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922261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Captions">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147095"/>
            <a:ext cx="5676900" cy="981171"/>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5676900" cy="3581400"/>
          </a:xfrm>
          <a:prstGeom prst="rect">
            <a:avLst/>
          </a:prstGeom>
          <a:solidFill>
            <a:schemeClr val="bg2"/>
          </a:solidFill>
        </p:spPr>
        <p:txBody>
          <a:bodyPr/>
          <a:lstStyle>
            <a:lvl1pPr marL="0" indent="0" algn="ctr">
              <a:buNone/>
              <a:defRPr sz="2000"/>
            </a:lvl1pPr>
          </a:lstStyle>
          <a:p>
            <a:r>
              <a:rPr lang="en-US"/>
              <a:t>Click icon to add picture</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172200" y="5147095"/>
            <a:ext cx="5676900" cy="981171"/>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6172200" y="1565696"/>
            <a:ext cx="5676900" cy="3581400"/>
          </a:xfrm>
          <a:prstGeom prst="rect">
            <a:avLst/>
          </a:prstGeom>
          <a:solidFill>
            <a:schemeClr val="bg2"/>
          </a:solidFill>
        </p:spPr>
        <p:txBody>
          <a:bodyPr/>
          <a:lstStyle>
            <a:lvl1pPr marL="0" indent="0" algn="ctr">
              <a:buNone/>
              <a:defRPr sz="2000"/>
            </a:lvl1pPr>
          </a:lstStyle>
          <a:p>
            <a:r>
              <a:rPr lang="en-US"/>
              <a:t>Click icon to add picture</a:t>
            </a:r>
          </a:p>
        </p:txBody>
      </p:sp>
      <p:sp>
        <p:nvSpPr>
          <p:cNvPr id="9" name="Title 8">
            <a:extLst>
              <a:ext uri="{FF2B5EF4-FFF2-40B4-BE49-F238E27FC236}">
                <a16:creationId xmlns:a16="http://schemas.microsoft.com/office/drawing/2014/main" id="{C9B3105D-979F-F143-9FB7-B74120FCB2C7}"/>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164901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6172200" y="1056640"/>
            <a:ext cx="5495924" cy="4839431"/>
          </a:xfrm>
          <a:prstGeom prst="rect">
            <a:avLst/>
          </a:prstGeom>
        </p:spPr>
        <p:txBody>
          <a:bodyPr anchor="ct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9" name="Title 8">
            <a:extLst>
              <a:ext uri="{FF2B5EF4-FFF2-40B4-BE49-F238E27FC236}">
                <a16:creationId xmlns:a16="http://schemas.microsoft.com/office/drawing/2014/main" id="{5B210891-6461-9F4C-A611-71DFB4BEB54E}"/>
              </a:ext>
            </a:extLst>
          </p:cNvPr>
          <p:cNvSpPr>
            <a:spLocks noGrp="1"/>
          </p:cNvSpPr>
          <p:nvPr>
            <p:ph type="title"/>
          </p:nvPr>
        </p:nvSpPr>
        <p:spPr>
          <a:xfrm>
            <a:off x="353011" y="2714324"/>
            <a:ext cx="5480934" cy="1429352"/>
          </a:xfrm>
          <a:prstGeom prst="rect">
            <a:avLst/>
          </a:prstGeom>
        </p:spPr>
        <p:txBody>
          <a:bodyPr anchor="ctr"/>
          <a:lstStyle>
            <a:lvl1pPr>
              <a:defRPr sz="4400" b="1"/>
            </a:lvl1pPr>
          </a:lstStyle>
          <a:p>
            <a:r>
              <a:rPr lang="en-US"/>
              <a:t>Click to edit Master title style</a:t>
            </a:r>
          </a:p>
        </p:txBody>
      </p:sp>
      <p:sp>
        <p:nvSpPr>
          <p:cNvPr id="11" name="Rectangle 10">
            <a:extLst>
              <a:ext uri="{FF2B5EF4-FFF2-40B4-BE49-F238E27FC236}">
                <a16:creationId xmlns:a16="http://schemas.microsoft.com/office/drawing/2014/main" id="{B5C18B6C-9F19-465A-D587-C1D4B4F7D035}"/>
              </a:ext>
            </a:extLst>
          </p:cNvPr>
          <p:cNvSpPr/>
          <p:nvPr userDrawn="1"/>
        </p:nvSpPr>
        <p:spPr>
          <a:xfrm>
            <a:off x="451607" y="1505151"/>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64CFA2-7332-A16F-04AB-E5F4C7165F0E}"/>
              </a:ext>
            </a:extLst>
          </p:cNvPr>
          <p:cNvSpPr/>
          <p:nvPr userDrawn="1"/>
        </p:nvSpPr>
        <p:spPr>
          <a:xfrm>
            <a:off x="5052388" y="6643615"/>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AD014F6-FF8B-C9C1-CB27-7A4D4648226D}"/>
              </a:ext>
            </a:extLst>
          </p:cNvPr>
          <p:cNvGrpSpPr/>
          <p:nvPr userDrawn="1"/>
        </p:nvGrpSpPr>
        <p:grpSpPr>
          <a:xfrm>
            <a:off x="1463347" y="0"/>
            <a:ext cx="4254059" cy="6858000"/>
            <a:chOff x="1463347" y="0"/>
            <a:chExt cx="4686069" cy="7554446"/>
          </a:xfrm>
        </p:grpSpPr>
        <p:sp>
          <p:nvSpPr>
            <p:cNvPr id="4" name="Round Single Corner Rectangle 3">
              <a:extLst>
                <a:ext uri="{FF2B5EF4-FFF2-40B4-BE49-F238E27FC236}">
                  <a16:creationId xmlns:a16="http://schemas.microsoft.com/office/drawing/2014/main" id="{69DE1A71-5C32-6A8A-6083-91C1444C13E7}"/>
                </a:ext>
              </a:extLst>
            </p:cNvPr>
            <p:cNvSpPr/>
            <p:nvPr userDrawn="1"/>
          </p:nvSpPr>
          <p:spPr>
            <a:xfrm>
              <a:off x="1781643" y="5719711"/>
              <a:ext cx="1576544" cy="1567595"/>
            </a:xfrm>
            <a:prstGeom prst="round1Rect">
              <a:avLst>
                <a:gd name="adj" fmla="val 3801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C500A8-7DF7-BB50-5087-8AC914A3859F}"/>
                </a:ext>
              </a:extLst>
            </p:cNvPr>
            <p:cNvSpPr/>
            <p:nvPr userDrawn="1"/>
          </p:nvSpPr>
          <p:spPr>
            <a:xfrm>
              <a:off x="1781643" y="6902378"/>
              <a:ext cx="1576544" cy="652068"/>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7" name="Rectangle 6">
              <a:extLst>
                <a:ext uri="{FF2B5EF4-FFF2-40B4-BE49-F238E27FC236}">
                  <a16:creationId xmlns:a16="http://schemas.microsoft.com/office/drawing/2014/main" id="{BB729D35-0DE6-BC07-3C57-5F0004FFC2D4}"/>
                </a:ext>
              </a:extLst>
            </p:cNvPr>
            <p:cNvSpPr/>
            <p:nvPr userDrawn="1"/>
          </p:nvSpPr>
          <p:spPr>
            <a:xfrm>
              <a:off x="3851798" y="0"/>
              <a:ext cx="1041956" cy="1894159"/>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8" name="Rectangle 7">
              <a:extLst>
                <a:ext uri="{FF2B5EF4-FFF2-40B4-BE49-F238E27FC236}">
                  <a16:creationId xmlns:a16="http://schemas.microsoft.com/office/drawing/2014/main" id="{1E9F4169-88AB-1BB1-1F59-9273FFD5F370}"/>
                </a:ext>
              </a:extLst>
            </p:cNvPr>
            <p:cNvSpPr/>
            <p:nvPr userDrawn="1"/>
          </p:nvSpPr>
          <p:spPr>
            <a:xfrm>
              <a:off x="3561711" y="1019836"/>
              <a:ext cx="580173" cy="129867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10" name="Rectangle 9">
              <a:extLst>
                <a:ext uri="{FF2B5EF4-FFF2-40B4-BE49-F238E27FC236}">
                  <a16:creationId xmlns:a16="http://schemas.microsoft.com/office/drawing/2014/main" id="{083BCFCB-4E0C-0984-616B-2FA155F40D31}"/>
                </a:ext>
              </a:extLst>
            </p:cNvPr>
            <p:cNvSpPr/>
            <p:nvPr userDrawn="1"/>
          </p:nvSpPr>
          <p:spPr>
            <a:xfrm rot="16200000">
              <a:off x="4798513" y="6203543"/>
              <a:ext cx="807647" cy="1894159"/>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pic>
          <p:nvPicPr>
            <p:cNvPr id="14" name="Graphic 13">
              <a:extLst>
                <a:ext uri="{FF2B5EF4-FFF2-40B4-BE49-F238E27FC236}">
                  <a16:creationId xmlns:a16="http://schemas.microsoft.com/office/drawing/2014/main" id="{175C6940-3392-7623-778C-93E12A37FC46}"/>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 t="4" r="40848" b="66110"/>
            <a:stretch>
              <a:fillRect/>
            </a:stretch>
          </p:blipFill>
          <p:spPr>
            <a:xfrm>
              <a:off x="1463347" y="424356"/>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grpSp>
    </p:spTree>
    <p:extLst>
      <p:ext uri="{BB962C8B-B14F-4D97-AF65-F5344CB8AC3E}">
        <p14:creationId xmlns:p14="http://schemas.microsoft.com/office/powerpoint/2010/main" val="2816418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e Pictures with Captions">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3721182" cy="3470114"/>
          </a:xfrm>
          <a:prstGeom prst="rect">
            <a:avLst/>
          </a:prstGeom>
          <a:solidFill>
            <a:schemeClr val="bg2"/>
          </a:solidFill>
        </p:spPr>
        <p:txBody>
          <a:bodyPr/>
          <a:lstStyle>
            <a:lvl1pPr marL="0" indent="0" algn="ctr">
              <a:buNone/>
              <a:defRPr sz="20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4235409" y="1565696"/>
            <a:ext cx="3721182" cy="3470114"/>
          </a:xfrm>
          <a:prstGeom prst="rect">
            <a:avLst/>
          </a:prstGeom>
          <a:solidFill>
            <a:schemeClr val="bg2"/>
          </a:solidFill>
        </p:spPr>
        <p:txBody>
          <a:bodyPr/>
          <a:lstStyle>
            <a:lvl1pPr marL="0" indent="0" algn="ctr">
              <a:buNone/>
              <a:defRPr sz="2000"/>
            </a:lvl1pPr>
          </a:lstStyle>
          <a:p>
            <a:r>
              <a:rPr lang="en-US"/>
              <a:t>Click icon to add picture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8127918" y="5043219"/>
            <a:ext cx="3721182" cy="981171"/>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8127918" y="1565696"/>
            <a:ext cx="3721182" cy="3470114"/>
          </a:xfrm>
          <a:prstGeom prst="rect">
            <a:avLst/>
          </a:prstGeom>
          <a:solidFill>
            <a:schemeClr val="bg2"/>
          </a:solidFill>
        </p:spPr>
        <p:txBody>
          <a:bodyPr/>
          <a:lstStyle>
            <a:lvl1pPr marL="0" indent="0" algn="ctr">
              <a:buNone/>
              <a:defRPr sz="2000"/>
            </a:lvl1pPr>
          </a:lstStyle>
          <a:p>
            <a:r>
              <a:rPr lang="en-US"/>
              <a:t>Click icon to add picture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043219"/>
            <a:ext cx="3721182" cy="981171"/>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235409" y="5043219"/>
            <a:ext cx="3721182" cy="981171"/>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11" name="Title 8">
            <a:extLst>
              <a:ext uri="{FF2B5EF4-FFF2-40B4-BE49-F238E27FC236}">
                <a16:creationId xmlns:a16="http://schemas.microsoft.com/office/drawing/2014/main" id="{44662FC7-B7B8-7847-874B-8E62FF72C20F}"/>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3409441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ictures with Captions">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2762250" cy="2575881"/>
          </a:xfrm>
          <a:prstGeom prst="rect">
            <a:avLst/>
          </a:prstGeom>
          <a:solidFill>
            <a:schemeClr val="bg2"/>
          </a:solidFill>
        </p:spPr>
        <p:txBody>
          <a:bodyPr/>
          <a:lstStyle>
            <a:lvl1pPr marL="0" indent="0" algn="ctr">
              <a:buNone/>
              <a:defRPr sz="20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257550" y="1565696"/>
            <a:ext cx="2762250" cy="2575881"/>
          </a:xfrm>
          <a:prstGeom prst="rect">
            <a:avLst/>
          </a:prstGeom>
          <a:solidFill>
            <a:schemeClr val="bg2"/>
          </a:solidFill>
        </p:spPr>
        <p:txBody>
          <a:bodyPr/>
          <a:lstStyle>
            <a:lvl1pPr marL="0" indent="0" algn="ctr">
              <a:buNone/>
              <a:defRPr sz="2000"/>
            </a:lvl1pPr>
          </a:lstStyle>
          <a:p>
            <a:r>
              <a:rPr lang="en-US"/>
              <a:t>Click icon to add picture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086850" y="4164223"/>
            <a:ext cx="2762250" cy="728328"/>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86850" y="1565696"/>
            <a:ext cx="2762250" cy="2575881"/>
          </a:xfrm>
          <a:prstGeom prst="rect">
            <a:avLst/>
          </a:prstGeom>
          <a:solidFill>
            <a:schemeClr val="bg2"/>
          </a:solidFill>
        </p:spPr>
        <p:txBody>
          <a:bodyPr/>
          <a:lstStyle>
            <a:lvl1pPr marL="0" indent="0" algn="ctr">
              <a:buNone/>
              <a:defRPr sz="2000"/>
            </a:lvl1pPr>
          </a:lstStyle>
          <a:p>
            <a:r>
              <a:rPr lang="en-US"/>
              <a:t>Click icon to add picture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4164223"/>
            <a:ext cx="2762250" cy="728328"/>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257550" y="4164223"/>
            <a:ext cx="2762250" cy="728328"/>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172200" y="1565696"/>
            <a:ext cx="2762250" cy="2575881"/>
          </a:xfrm>
          <a:prstGeom prst="rect">
            <a:avLst/>
          </a:prstGeom>
          <a:solidFill>
            <a:schemeClr val="bg2"/>
          </a:solidFill>
        </p:spPr>
        <p:txBody>
          <a:bodyPr/>
          <a:lstStyle>
            <a:lvl1pPr marL="0" indent="0" algn="ctr">
              <a:buNone/>
              <a:defRPr sz="2000"/>
            </a:lvl1pPr>
          </a:lstStyle>
          <a:p>
            <a:r>
              <a:rPr lang="en-US"/>
              <a:t>Click icon to add picture</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172200" y="4164223"/>
            <a:ext cx="2762250" cy="728328"/>
          </a:xfrm>
          <a:prstGeom prst="rect">
            <a:avLst/>
          </a:prstGeom>
        </p:spPr>
        <p:txBody>
          <a:bodyPr lIns="91440" tIns="182880" rIns="45720"/>
          <a:lstStyle>
            <a:lvl1pPr marL="0" indent="0">
              <a:spcBef>
                <a:spcPts val="600"/>
              </a:spcBef>
              <a:buNone/>
              <a:defRPr sz="1600"/>
            </a:lvl1pPr>
          </a:lstStyle>
          <a:p>
            <a:pPr lvl="0"/>
            <a:r>
              <a:rPr lang="en-US"/>
              <a:t>Click to edit Master text styles</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523547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anels">
    <p:bg>
      <p:bgRef idx="1001">
        <a:schemeClr val="bg2"/>
      </p:bgRef>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245EEB4-0076-AE4B-101B-0435A5082528}"/>
              </a:ext>
            </a:extLst>
          </p:cNvPr>
          <p:cNvGrpSpPr/>
          <p:nvPr userDrawn="1"/>
        </p:nvGrpSpPr>
        <p:grpSpPr>
          <a:xfrm>
            <a:off x="450573" y="1562100"/>
            <a:ext cx="11290854" cy="4610100"/>
            <a:chOff x="450573" y="1562100"/>
            <a:chExt cx="11290854" cy="4610100"/>
          </a:xfrm>
        </p:grpSpPr>
        <p:sp>
          <p:nvSpPr>
            <p:cNvPr id="2" name="Rounded Rectangle 1">
              <a:extLst>
                <a:ext uri="{FF2B5EF4-FFF2-40B4-BE49-F238E27FC236}">
                  <a16:creationId xmlns:a16="http://schemas.microsoft.com/office/drawing/2014/main" id="{3861BBAF-B04F-BBF9-A7A4-15F4CF90EE7A}"/>
                </a:ext>
              </a:extLst>
            </p:cNvPr>
            <p:cNvSpPr/>
            <p:nvPr userDrawn="1"/>
          </p:nvSpPr>
          <p:spPr bwMode="gray">
            <a:xfrm>
              <a:off x="450573" y="1562100"/>
              <a:ext cx="5486400" cy="4610100"/>
            </a:xfrm>
            <a:prstGeom prst="roundRect">
              <a:avLst>
                <a:gd name="adj" fmla="val 5359"/>
              </a:avLst>
            </a:prstGeom>
            <a:noFill/>
            <a:ln w="25400">
              <a:solidFill>
                <a:schemeClr val="accent6"/>
              </a:solidFill>
              <a:round/>
              <a:headEnd/>
              <a:tailEnd/>
            </a:ln>
          </p:spPr>
          <p:txBody>
            <a:bodyPr wrap="square" lIns="91440" tIns="45720" rIns="91440" bIns="457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4" name="Shape 268">
              <a:extLst>
                <a:ext uri="{FF2B5EF4-FFF2-40B4-BE49-F238E27FC236}">
                  <a16:creationId xmlns:a16="http://schemas.microsoft.com/office/drawing/2014/main" id="{E041C78D-F331-F8F8-E019-31B7BCBB6492}"/>
                </a:ext>
              </a:extLst>
            </p:cNvPr>
            <p:cNvSpPr txBox="1">
              <a:spLocks/>
            </p:cNvSpPr>
            <p:nvPr userDrawn="1"/>
          </p:nvSpPr>
          <p:spPr bwMode="gray">
            <a:xfrm>
              <a:off x="450573" y="1562100"/>
              <a:ext cx="5486400" cy="553139"/>
            </a:xfrm>
            <a:prstGeom prst="round2SameRect">
              <a:avLst>
                <a:gd name="adj1" fmla="val 45815"/>
                <a:gd name="adj2" fmla="val 0"/>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5" name="Rounded Rectangle 4">
              <a:extLst>
                <a:ext uri="{FF2B5EF4-FFF2-40B4-BE49-F238E27FC236}">
                  <a16:creationId xmlns:a16="http://schemas.microsoft.com/office/drawing/2014/main" id="{1A9BAB9B-61D4-25A3-A7F7-AAD268DA6CB2}"/>
                </a:ext>
              </a:extLst>
            </p:cNvPr>
            <p:cNvSpPr/>
            <p:nvPr userDrawn="1"/>
          </p:nvSpPr>
          <p:spPr bwMode="gray">
            <a:xfrm>
              <a:off x="6255027" y="1562100"/>
              <a:ext cx="5486400" cy="4610100"/>
            </a:xfrm>
            <a:prstGeom prst="roundRect">
              <a:avLst>
                <a:gd name="adj" fmla="val 5359"/>
              </a:avLst>
            </a:prstGeom>
            <a:noFill/>
            <a:ln w="25400">
              <a:solidFill>
                <a:schemeClr val="accent3"/>
              </a:solidFill>
              <a:round/>
              <a:headEnd/>
              <a:tailEnd/>
            </a:ln>
          </p:spPr>
          <p:txBody>
            <a:bodyPr wrap="square" lIns="91440" tIns="45720" rIns="91440" bIns="45720" rtlCol="0" anchor="t" anchorCtr="0"/>
            <a:lstStyle/>
            <a:p>
              <a:pPr marL="228600" lvl="1" indent="-228600">
                <a:lnSpc>
                  <a:spcPct val="90000"/>
                </a:lnSpc>
                <a:spcBef>
                  <a:spcPts val="600"/>
                </a:spcBef>
                <a:buClr>
                  <a:schemeClr val="accent3"/>
                </a:buClr>
                <a:buFont typeface="Arial" panose="020B0604020202020204" pitchFamily="34" charset="0"/>
                <a:buChar char="•"/>
              </a:pPr>
              <a:endParaRPr lang="en-US" sz="1600">
                <a:solidFill>
                  <a:srgbClr val="000000"/>
                </a:solidFill>
              </a:endParaRPr>
            </a:p>
          </p:txBody>
        </p:sp>
        <p:sp>
          <p:nvSpPr>
            <p:cNvPr id="12" name="Shape 268">
              <a:extLst>
                <a:ext uri="{FF2B5EF4-FFF2-40B4-BE49-F238E27FC236}">
                  <a16:creationId xmlns:a16="http://schemas.microsoft.com/office/drawing/2014/main" id="{1513D950-03B8-24E5-CE53-70C70B27BF9D}"/>
                </a:ext>
              </a:extLst>
            </p:cNvPr>
            <p:cNvSpPr txBox="1">
              <a:spLocks/>
            </p:cNvSpPr>
            <p:nvPr userDrawn="1"/>
          </p:nvSpPr>
          <p:spPr bwMode="gray">
            <a:xfrm>
              <a:off x="6255027" y="1562100"/>
              <a:ext cx="5486400" cy="553139"/>
            </a:xfrm>
            <a:prstGeom prst="round2SameRect">
              <a:avLst>
                <a:gd name="adj1" fmla="val 45815"/>
                <a:gd name="adj2" fmla="val 0"/>
              </a:avLst>
            </a:prstGeom>
            <a:solidFill>
              <a:schemeClr val="accent3"/>
            </a:solidFill>
            <a:ln w="25400">
              <a:solidFill>
                <a:schemeClr val="accent3"/>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gr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460375" y="2127249"/>
            <a:ext cx="5466796"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6264829" y="2127249"/>
            <a:ext cx="5466796"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542558" y="4410634"/>
            <a:ext cx="5302430" cy="1645609"/>
          </a:xfrm>
          <a:prstGeom prst="rect">
            <a:avLst/>
          </a:prstGeom>
        </p:spPr>
        <p:txBody>
          <a:bodyPr lIns="91440" tIns="182880" rIns="45720"/>
          <a:lstStyle>
            <a:lvl1pPr marL="233363" indent="-223838">
              <a:spcBef>
                <a:spcPts val="600"/>
              </a:spcBef>
              <a:buClr>
                <a:schemeClr val="accent6"/>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347012" y="4410634"/>
            <a:ext cx="5302430" cy="1645609"/>
          </a:xfrm>
          <a:prstGeom prst="rect">
            <a:avLst/>
          </a:prstGeom>
        </p:spPr>
        <p:txBody>
          <a:bodyPr lIns="91440" tIns="182880" rIns="45720"/>
          <a:lstStyle>
            <a:lvl1pPr marL="233363" indent="-233363">
              <a:spcBef>
                <a:spcPts val="600"/>
              </a:spcBef>
              <a:buClr>
                <a:schemeClr val="accent3"/>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50573" y="1643271"/>
            <a:ext cx="548640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6255027" y="1643271"/>
            <a:ext cx="548640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Tree>
    <p:extLst>
      <p:ext uri="{BB962C8B-B14F-4D97-AF65-F5344CB8AC3E}">
        <p14:creationId xmlns:p14="http://schemas.microsoft.com/office/powerpoint/2010/main" val="4122984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anels">
    <p:bg>
      <p:bgRef idx="1001">
        <a:schemeClr val="bg2"/>
      </p:bgRef>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FAAA165-43B9-51E8-04C1-5E55B3D384F8}"/>
              </a:ext>
            </a:extLst>
          </p:cNvPr>
          <p:cNvGrpSpPr/>
          <p:nvPr userDrawn="1"/>
        </p:nvGrpSpPr>
        <p:grpSpPr>
          <a:xfrm>
            <a:off x="450574" y="1562100"/>
            <a:ext cx="11290852" cy="4610100"/>
            <a:chOff x="450574" y="1562100"/>
            <a:chExt cx="11290852" cy="4610100"/>
          </a:xfrm>
        </p:grpSpPr>
        <p:sp>
          <p:nvSpPr>
            <p:cNvPr id="9" name="Rounded Rectangle 8">
              <a:extLst>
                <a:ext uri="{FF2B5EF4-FFF2-40B4-BE49-F238E27FC236}">
                  <a16:creationId xmlns:a16="http://schemas.microsoft.com/office/drawing/2014/main" id="{73DB2F14-FCEC-8AAA-48C7-F5C4592E6FDE}"/>
                </a:ext>
              </a:extLst>
            </p:cNvPr>
            <p:cNvSpPr/>
            <p:nvPr userDrawn="1"/>
          </p:nvSpPr>
          <p:spPr bwMode="gray">
            <a:xfrm>
              <a:off x="8233274" y="1562100"/>
              <a:ext cx="3508152" cy="4610100"/>
            </a:xfrm>
            <a:prstGeom prst="roundRect">
              <a:avLst>
                <a:gd name="adj" fmla="val 7117"/>
              </a:avLst>
            </a:prstGeom>
            <a:noFill/>
            <a:ln w="25400">
              <a:solidFill>
                <a:schemeClr val="accent2"/>
              </a:solidFill>
              <a:round/>
              <a:headEnd/>
              <a:tailEnd/>
            </a:ln>
          </p:spPr>
          <p:txBody>
            <a:bodyPr wrap="square" lIns="91440" tIns="45720" rIns="91440" rtlCol="0" anchor="t" anchorCtr="0"/>
            <a:lstStyle/>
            <a:p>
              <a:pPr marL="228600" lvl="1" indent="-228600">
                <a:lnSpc>
                  <a:spcPct val="90000"/>
                </a:lnSpc>
                <a:spcBef>
                  <a:spcPts val="600"/>
                </a:spcBef>
                <a:buClr>
                  <a:schemeClr val="accent2"/>
                </a:buClr>
                <a:buFont typeface="Arial" panose="020B0604020202020204" pitchFamily="34" charset="0"/>
                <a:buChar char="•"/>
              </a:pPr>
              <a:endParaRPr lang="en-US" sz="1600">
                <a:solidFill>
                  <a:srgbClr val="000000"/>
                </a:solidFill>
              </a:endParaRPr>
            </a:p>
          </p:txBody>
        </p:sp>
        <p:sp>
          <p:nvSpPr>
            <p:cNvPr id="17" name="Rounded Rectangle 16">
              <a:extLst>
                <a:ext uri="{FF2B5EF4-FFF2-40B4-BE49-F238E27FC236}">
                  <a16:creationId xmlns:a16="http://schemas.microsoft.com/office/drawing/2014/main" id="{2486488C-5E5E-3CC0-2B2A-988933AA3E52}"/>
                </a:ext>
              </a:extLst>
            </p:cNvPr>
            <p:cNvSpPr/>
            <p:nvPr userDrawn="1"/>
          </p:nvSpPr>
          <p:spPr bwMode="gray">
            <a:xfrm>
              <a:off x="4341924" y="1562100"/>
              <a:ext cx="3508152" cy="4610100"/>
            </a:xfrm>
            <a:prstGeom prst="roundRect">
              <a:avLst>
                <a:gd name="adj" fmla="val 7117"/>
              </a:avLst>
            </a:prstGeom>
            <a:noFill/>
            <a:ln w="25400">
              <a:solidFill>
                <a:schemeClr val="accent3"/>
              </a:solidFill>
              <a:round/>
              <a:headEnd/>
              <a:tailEnd/>
            </a:ln>
          </p:spPr>
          <p:txBody>
            <a:bodyPr wrap="square" lIns="91440" tIns="45720" rIns="91440" rtlCol="0" anchor="t" anchorCtr="0"/>
            <a:lstStyle/>
            <a:p>
              <a:pPr marL="228600" lvl="1" indent="-228600">
                <a:lnSpc>
                  <a:spcPct val="90000"/>
                </a:lnSpc>
                <a:spcBef>
                  <a:spcPts val="600"/>
                </a:spcBef>
                <a:buClr>
                  <a:schemeClr val="accent3"/>
                </a:buClr>
                <a:buFont typeface="Arial" panose="020B0604020202020204" pitchFamily="34" charset="0"/>
                <a:buChar char="•"/>
              </a:pPr>
              <a:endParaRPr lang="en-US" sz="1600">
                <a:solidFill>
                  <a:srgbClr val="000000"/>
                </a:solidFill>
              </a:endParaRPr>
            </a:p>
          </p:txBody>
        </p:sp>
        <p:sp>
          <p:nvSpPr>
            <p:cNvPr id="20" name="Shape 268">
              <a:extLst>
                <a:ext uri="{FF2B5EF4-FFF2-40B4-BE49-F238E27FC236}">
                  <a16:creationId xmlns:a16="http://schemas.microsoft.com/office/drawing/2014/main" id="{0111F0D5-041A-03AE-5CEE-ADE5411EC5FE}"/>
                </a:ext>
              </a:extLst>
            </p:cNvPr>
            <p:cNvSpPr txBox="1">
              <a:spLocks/>
            </p:cNvSpPr>
            <p:nvPr userDrawn="1"/>
          </p:nvSpPr>
          <p:spPr bwMode="gray">
            <a:xfrm>
              <a:off x="8233274" y="1562100"/>
              <a:ext cx="3508152" cy="553139"/>
            </a:xfrm>
            <a:prstGeom prst="round2SameRect">
              <a:avLst>
                <a:gd name="adj1" fmla="val 50000"/>
                <a:gd name="adj2" fmla="val 0"/>
              </a:avLst>
            </a:prstGeom>
            <a:solidFill>
              <a:schemeClr val="accent2"/>
            </a:solidFill>
            <a:ln w="25400">
              <a:solidFill>
                <a:schemeClr val="accent2"/>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23" name="Shape 268">
              <a:extLst>
                <a:ext uri="{FF2B5EF4-FFF2-40B4-BE49-F238E27FC236}">
                  <a16:creationId xmlns:a16="http://schemas.microsoft.com/office/drawing/2014/main" id="{1E948FAD-6015-31AF-03CA-614E0CE6CC4F}"/>
                </a:ext>
              </a:extLst>
            </p:cNvPr>
            <p:cNvSpPr txBox="1">
              <a:spLocks/>
            </p:cNvSpPr>
            <p:nvPr userDrawn="1"/>
          </p:nvSpPr>
          <p:spPr bwMode="gray">
            <a:xfrm>
              <a:off x="4341924" y="1562100"/>
              <a:ext cx="3508152" cy="553139"/>
            </a:xfrm>
            <a:prstGeom prst="round2SameRect">
              <a:avLst>
                <a:gd name="adj1" fmla="val 50000"/>
                <a:gd name="adj2" fmla="val 0"/>
              </a:avLst>
            </a:prstGeom>
            <a:solidFill>
              <a:schemeClr val="accent3"/>
            </a:solidFill>
            <a:ln w="25400">
              <a:solidFill>
                <a:schemeClr val="accent3"/>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26" name="Rounded Rectangle 25">
              <a:extLst>
                <a:ext uri="{FF2B5EF4-FFF2-40B4-BE49-F238E27FC236}">
                  <a16:creationId xmlns:a16="http://schemas.microsoft.com/office/drawing/2014/main" id="{65E9C364-55ED-811B-32DD-57E406DD23CF}"/>
                </a:ext>
              </a:extLst>
            </p:cNvPr>
            <p:cNvSpPr/>
            <p:nvPr userDrawn="1"/>
          </p:nvSpPr>
          <p:spPr bwMode="gray">
            <a:xfrm>
              <a:off x="450574" y="1562100"/>
              <a:ext cx="3508152" cy="4610100"/>
            </a:xfrm>
            <a:prstGeom prst="roundRect">
              <a:avLst>
                <a:gd name="adj" fmla="val 7117"/>
              </a:avLst>
            </a:prstGeom>
            <a:noFill/>
            <a:ln w="25400">
              <a:solidFill>
                <a:schemeClr val="accent6"/>
              </a:solidFill>
              <a:round/>
              <a:headEnd/>
              <a:tailEnd/>
            </a:ln>
          </p:spPr>
          <p:txBody>
            <a:bodyPr wrap="square" lIns="182880" tIns="3017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27" name="Shape 268">
              <a:extLst>
                <a:ext uri="{FF2B5EF4-FFF2-40B4-BE49-F238E27FC236}">
                  <a16:creationId xmlns:a16="http://schemas.microsoft.com/office/drawing/2014/main" id="{ECABEBA4-E7A2-BCAF-0DD8-DFB7C07C3F23}"/>
                </a:ext>
              </a:extLst>
            </p:cNvPr>
            <p:cNvSpPr txBox="1">
              <a:spLocks/>
            </p:cNvSpPr>
            <p:nvPr userDrawn="1"/>
          </p:nvSpPr>
          <p:spPr bwMode="gray">
            <a:xfrm>
              <a:off x="450574" y="1562100"/>
              <a:ext cx="3508152" cy="553139"/>
            </a:xfrm>
            <a:prstGeom prst="round2SameRect">
              <a:avLst>
                <a:gd name="adj1" fmla="val 50000"/>
                <a:gd name="adj2" fmla="val 0"/>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gr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463147" y="2127249"/>
            <a:ext cx="348615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4352925" y="2127249"/>
            <a:ext cx="348615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8242703" y="2127249"/>
            <a:ext cx="348615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544286" y="4410634"/>
            <a:ext cx="3323872" cy="1645609"/>
          </a:xfrm>
          <a:prstGeom prst="rect">
            <a:avLst/>
          </a:prstGeom>
        </p:spPr>
        <p:txBody>
          <a:bodyPr lIns="91440" tIns="182880" rIns="45720"/>
          <a:lstStyle>
            <a:lvl1pPr marL="233363" indent="-223838">
              <a:spcBef>
                <a:spcPts val="600"/>
              </a:spcBef>
              <a:buClr>
                <a:schemeClr val="accent6"/>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438918" y="4410634"/>
            <a:ext cx="3323872" cy="1645609"/>
          </a:xfrm>
          <a:prstGeom prst="rect">
            <a:avLst/>
          </a:prstGeom>
        </p:spPr>
        <p:txBody>
          <a:bodyPr lIns="91440" tIns="182880" rIns="45720"/>
          <a:lstStyle>
            <a:lvl1pPr marL="233363" indent="-233363">
              <a:spcBef>
                <a:spcPts val="600"/>
              </a:spcBef>
              <a:buClr>
                <a:schemeClr val="accent3"/>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8323842" y="4410634"/>
            <a:ext cx="3323872" cy="1645609"/>
          </a:xfrm>
          <a:prstGeom prst="rect">
            <a:avLst/>
          </a:prstGeom>
        </p:spPr>
        <p:txBody>
          <a:bodyPr lIns="91440" tIns="182880" rIns="45720"/>
          <a:lstStyle>
            <a:lvl1pPr marL="233363" indent="-233363">
              <a:spcBef>
                <a:spcPts val="600"/>
              </a:spcBef>
              <a:buClr>
                <a:schemeClr val="accent2"/>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50574" y="1643271"/>
            <a:ext cx="3511296"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4340352" y="1643271"/>
            <a:ext cx="3511296"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8230130" y="1643271"/>
            <a:ext cx="3511296"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Tree>
    <p:extLst>
      <p:ext uri="{BB962C8B-B14F-4D97-AF65-F5344CB8AC3E}">
        <p14:creationId xmlns:p14="http://schemas.microsoft.com/office/powerpoint/2010/main" val="255335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Panels">
    <p:bg>
      <p:bgRef idx="1001">
        <a:schemeClr val="bg2"/>
      </p:bgRef>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0544FA7-9DAC-C49E-3A06-71DD8115B0A6}"/>
              </a:ext>
            </a:extLst>
          </p:cNvPr>
          <p:cNvGrpSpPr/>
          <p:nvPr userDrawn="1"/>
        </p:nvGrpSpPr>
        <p:grpSpPr>
          <a:xfrm>
            <a:off x="450712" y="1562100"/>
            <a:ext cx="11290714" cy="4610100"/>
            <a:chOff x="450712" y="1562100"/>
            <a:chExt cx="11290714" cy="4610100"/>
          </a:xfrm>
        </p:grpSpPr>
        <p:sp>
          <p:nvSpPr>
            <p:cNvPr id="15" name="Rounded Rectangle 14">
              <a:extLst>
                <a:ext uri="{FF2B5EF4-FFF2-40B4-BE49-F238E27FC236}">
                  <a16:creationId xmlns:a16="http://schemas.microsoft.com/office/drawing/2014/main" id="{F964AC03-D340-DA49-6EB4-48984FBD736E}"/>
                </a:ext>
              </a:extLst>
            </p:cNvPr>
            <p:cNvSpPr/>
            <p:nvPr userDrawn="1"/>
          </p:nvSpPr>
          <p:spPr bwMode="gray">
            <a:xfrm>
              <a:off x="450712" y="1562100"/>
              <a:ext cx="2651760" cy="4610100"/>
            </a:xfrm>
            <a:prstGeom prst="roundRect">
              <a:avLst>
                <a:gd name="adj" fmla="val 9299"/>
              </a:avLst>
            </a:prstGeom>
            <a:noFill/>
            <a:ln w="25400">
              <a:solidFill>
                <a:schemeClr val="accent6"/>
              </a:solidFill>
              <a:round/>
              <a:headEnd/>
              <a:tailEnd/>
            </a:ln>
          </p:spPr>
          <p:txBody>
            <a:bodyPr wrap="square" lIns="91440" tIns="457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16" name="Shape 268">
              <a:extLst>
                <a:ext uri="{FF2B5EF4-FFF2-40B4-BE49-F238E27FC236}">
                  <a16:creationId xmlns:a16="http://schemas.microsoft.com/office/drawing/2014/main" id="{716E86A6-B4C5-9A95-442D-50892E5A0C3A}"/>
                </a:ext>
              </a:extLst>
            </p:cNvPr>
            <p:cNvSpPr txBox="1">
              <a:spLocks/>
            </p:cNvSpPr>
            <p:nvPr userDrawn="1"/>
          </p:nvSpPr>
          <p:spPr bwMode="gray">
            <a:xfrm>
              <a:off x="450712" y="1562100"/>
              <a:ext cx="2651760" cy="553139"/>
            </a:xfrm>
            <a:prstGeom prst="round2SameRect">
              <a:avLst>
                <a:gd name="adj1" fmla="val 50000"/>
                <a:gd name="adj2" fmla="val 0"/>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18" name="Rounded Rectangle 17">
              <a:extLst>
                <a:ext uri="{FF2B5EF4-FFF2-40B4-BE49-F238E27FC236}">
                  <a16:creationId xmlns:a16="http://schemas.microsoft.com/office/drawing/2014/main" id="{0D6D2471-1A01-2E43-32CE-99A141188898}"/>
                </a:ext>
              </a:extLst>
            </p:cNvPr>
            <p:cNvSpPr/>
            <p:nvPr userDrawn="1"/>
          </p:nvSpPr>
          <p:spPr bwMode="gray">
            <a:xfrm>
              <a:off x="3330271" y="1562100"/>
              <a:ext cx="2651760" cy="4610100"/>
            </a:xfrm>
            <a:prstGeom prst="roundRect">
              <a:avLst>
                <a:gd name="adj" fmla="val 9299"/>
              </a:avLst>
            </a:prstGeom>
            <a:noFill/>
            <a:ln w="25400">
              <a:solidFill>
                <a:schemeClr val="accent3"/>
              </a:solidFill>
              <a:round/>
              <a:headEnd/>
              <a:tailEnd/>
            </a:ln>
          </p:spPr>
          <p:txBody>
            <a:bodyPr wrap="square" lIns="91440" tIns="45720" rtlCol="0" anchor="t" anchorCtr="0"/>
            <a:lstStyle/>
            <a:p>
              <a:pPr marL="228600" lvl="1" indent="-228600">
                <a:lnSpc>
                  <a:spcPct val="90000"/>
                </a:lnSpc>
                <a:spcBef>
                  <a:spcPts val="600"/>
                </a:spcBef>
                <a:buClr>
                  <a:schemeClr val="accent3"/>
                </a:buClr>
                <a:buFont typeface="Arial" panose="020B0604020202020204" pitchFamily="34" charset="0"/>
                <a:buChar char="•"/>
              </a:pPr>
              <a:endParaRPr lang="en-US" sz="1600">
                <a:solidFill>
                  <a:srgbClr val="000000"/>
                </a:solidFill>
              </a:endParaRPr>
            </a:p>
          </p:txBody>
        </p:sp>
        <p:sp>
          <p:nvSpPr>
            <p:cNvPr id="19" name="Shape 268">
              <a:extLst>
                <a:ext uri="{FF2B5EF4-FFF2-40B4-BE49-F238E27FC236}">
                  <a16:creationId xmlns:a16="http://schemas.microsoft.com/office/drawing/2014/main" id="{8E5765F9-BBEC-FE60-0DEC-1FE00556F3BB}"/>
                </a:ext>
              </a:extLst>
            </p:cNvPr>
            <p:cNvSpPr txBox="1">
              <a:spLocks/>
            </p:cNvSpPr>
            <p:nvPr userDrawn="1"/>
          </p:nvSpPr>
          <p:spPr bwMode="gray">
            <a:xfrm>
              <a:off x="3330271" y="1562100"/>
              <a:ext cx="2651760" cy="553139"/>
            </a:xfrm>
            <a:prstGeom prst="round2SameRect">
              <a:avLst>
                <a:gd name="adj1" fmla="val 50000"/>
                <a:gd name="adj2" fmla="val 0"/>
              </a:avLst>
            </a:prstGeom>
            <a:solidFill>
              <a:schemeClr val="accent3"/>
            </a:solidFill>
            <a:ln w="25400">
              <a:solidFill>
                <a:schemeClr val="accent3"/>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21" name="Rounded Rectangle 20">
              <a:extLst>
                <a:ext uri="{FF2B5EF4-FFF2-40B4-BE49-F238E27FC236}">
                  <a16:creationId xmlns:a16="http://schemas.microsoft.com/office/drawing/2014/main" id="{8426BF78-461B-76D7-1857-854BC4BE1AD7}"/>
                </a:ext>
              </a:extLst>
            </p:cNvPr>
            <p:cNvSpPr/>
            <p:nvPr userDrawn="1"/>
          </p:nvSpPr>
          <p:spPr bwMode="gray">
            <a:xfrm>
              <a:off x="6209968" y="1562100"/>
              <a:ext cx="2651760" cy="4610100"/>
            </a:xfrm>
            <a:prstGeom prst="roundRect">
              <a:avLst>
                <a:gd name="adj" fmla="val 9299"/>
              </a:avLst>
            </a:prstGeom>
            <a:noFill/>
            <a:ln w="25400">
              <a:solidFill>
                <a:schemeClr val="accent2"/>
              </a:solidFill>
              <a:round/>
              <a:headEnd/>
              <a:tailEnd/>
            </a:ln>
          </p:spPr>
          <p:txBody>
            <a:bodyPr wrap="square" lIns="91440" tIns="45720" rtlCol="0" anchor="t" anchorCtr="0"/>
            <a:lstStyle/>
            <a:p>
              <a:pPr marL="228600" lvl="1" indent="-228600">
                <a:lnSpc>
                  <a:spcPct val="90000"/>
                </a:lnSpc>
                <a:spcBef>
                  <a:spcPts val="600"/>
                </a:spcBef>
                <a:buClr>
                  <a:schemeClr val="accent2"/>
                </a:buClr>
                <a:buFont typeface="Arial" panose="020B0604020202020204" pitchFamily="34" charset="0"/>
                <a:buChar char="•"/>
              </a:pPr>
              <a:endParaRPr lang="en-US" sz="1600">
                <a:solidFill>
                  <a:srgbClr val="000000"/>
                </a:solidFill>
              </a:endParaRPr>
            </a:p>
          </p:txBody>
        </p:sp>
        <p:sp>
          <p:nvSpPr>
            <p:cNvPr id="22" name="Shape 268">
              <a:extLst>
                <a:ext uri="{FF2B5EF4-FFF2-40B4-BE49-F238E27FC236}">
                  <a16:creationId xmlns:a16="http://schemas.microsoft.com/office/drawing/2014/main" id="{760B1DBC-27B7-A8DF-DA76-1B68956785C4}"/>
                </a:ext>
              </a:extLst>
            </p:cNvPr>
            <p:cNvSpPr txBox="1">
              <a:spLocks/>
            </p:cNvSpPr>
            <p:nvPr userDrawn="1"/>
          </p:nvSpPr>
          <p:spPr bwMode="gray">
            <a:xfrm>
              <a:off x="6209968" y="1562100"/>
              <a:ext cx="2651760" cy="553139"/>
            </a:xfrm>
            <a:prstGeom prst="round2SameRect">
              <a:avLst>
                <a:gd name="adj1" fmla="val 50000"/>
                <a:gd name="adj2" fmla="val 0"/>
              </a:avLst>
            </a:prstGeom>
            <a:solidFill>
              <a:schemeClr val="accent2"/>
            </a:solidFill>
            <a:ln w="25400">
              <a:solidFill>
                <a:schemeClr val="accent2"/>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24" name="Rounded Rectangle 23">
              <a:extLst>
                <a:ext uri="{FF2B5EF4-FFF2-40B4-BE49-F238E27FC236}">
                  <a16:creationId xmlns:a16="http://schemas.microsoft.com/office/drawing/2014/main" id="{7117C622-46B1-68B3-A93E-B7CE3023F97E}"/>
                </a:ext>
              </a:extLst>
            </p:cNvPr>
            <p:cNvSpPr/>
            <p:nvPr userDrawn="1"/>
          </p:nvSpPr>
          <p:spPr bwMode="gray">
            <a:xfrm>
              <a:off x="9089666" y="1562100"/>
              <a:ext cx="2651760" cy="4610100"/>
            </a:xfrm>
            <a:prstGeom prst="roundRect">
              <a:avLst>
                <a:gd name="adj" fmla="val 9299"/>
              </a:avLst>
            </a:prstGeom>
            <a:noFill/>
            <a:ln w="25400">
              <a:solidFill>
                <a:schemeClr val="accent4"/>
              </a:solidFill>
              <a:round/>
              <a:headEnd/>
              <a:tailEnd/>
            </a:ln>
          </p:spPr>
          <p:txBody>
            <a:bodyPr wrap="square" lIns="91440" tIns="45720" rtlCol="0" anchor="t" anchorCtr="0"/>
            <a:lstStyle/>
            <a:p>
              <a:pPr marL="228600" lvl="1" indent="-228600">
                <a:lnSpc>
                  <a:spcPct val="90000"/>
                </a:lnSpc>
                <a:spcBef>
                  <a:spcPts val="600"/>
                </a:spcBef>
                <a:buClr>
                  <a:schemeClr val="accent4"/>
                </a:buClr>
                <a:buFont typeface="Arial" panose="020B0604020202020204" pitchFamily="34" charset="0"/>
                <a:buChar char="•"/>
              </a:pPr>
              <a:endParaRPr lang="en-US" sz="1600">
                <a:solidFill>
                  <a:srgbClr val="000000"/>
                </a:solidFill>
              </a:endParaRPr>
            </a:p>
          </p:txBody>
        </p:sp>
        <p:sp>
          <p:nvSpPr>
            <p:cNvPr id="25" name="Shape 268">
              <a:extLst>
                <a:ext uri="{FF2B5EF4-FFF2-40B4-BE49-F238E27FC236}">
                  <a16:creationId xmlns:a16="http://schemas.microsoft.com/office/drawing/2014/main" id="{B31DF88B-D64C-EAF1-A6B0-942E6119A707}"/>
                </a:ext>
              </a:extLst>
            </p:cNvPr>
            <p:cNvSpPr txBox="1">
              <a:spLocks/>
            </p:cNvSpPr>
            <p:nvPr userDrawn="1"/>
          </p:nvSpPr>
          <p:spPr bwMode="gray">
            <a:xfrm>
              <a:off x="9089666" y="1562100"/>
              <a:ext cx="2651760" cy="553139"/>
            </a:xfrm>
            <a:prstGeom prst="round2SameRect">
              <a:avLst>
                <a:gd name="adj1" fmla="val 50000"/>
                <a:gd name="adj2" fmla="val 0"/>
              </a:avLst>
            </a:prstGeom>
            <a:solidFill>
              <a:schemeClr val="accent4"/>
            </a:solidFill>
            <a:ln w="25400">
              <a:solidFill>
                <a:schemeClr val="accent4"/>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gr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459856" y="2127249"/>
            <a:ext cx="26334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339507" y="2127249"/>
            <a:ext cx="26334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219158" y="2127249"/>
            <a:ext cx="26334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98810" y="2127249"/>
            <a:ext cx="26334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181106" y="4410634"/>
            <a:ext cx="2468880" cy="1645609"/>
          </a:xfrm>
          <a:prstGeom prst="rect">
            <a:avLst/>
          </a:prstGeom>
        </p:spPr>
        <p:txBody>
          <a:bodyPr lIns="91440" tIns="182880" rIns="45720"/>
          <a:lstStyle>
            <a:lvl1pPr marL="233363" indent="-233363">
              <a:spcBef>
                <a:spcPts val="600"/>
              </a:spcBef>
              <a:buClr>
                <a:schemeClr val="accent4"/>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542152" y="4410634"/>
            <a:ext cx="2468880" cy="1645609"/>
          </a:xfrm>
          <a:prstGeom prst="rect">
            <a:avLst/>
          </a:prstGeom>
        </p:spPr>
        <p:txBody>
          <a:bodyPr lIns="91440" tIns="182880" rIns="45720"/>
          <a:lstStyle>
            <a:lvl1pPr marL="233363" indent="-223838">
              <a:spcBef>
                <a:spcPts val="600"/>
              </a:spcBef>
              <a:buClr>
                <a:schemeClr val="accent6"/>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421711" y="4410634"/>
            <a:ext cx="2468880" cy="1645609"/>
          </a:xfrm>
          <a:prstGeom prst="rect">
            <a:avLst/>
          </a:prstGeom>
        </p:spPr>
        <p:txBody>
          <a:bodyPr lIns="91440" tIns="182880" rIns="45720"/>
          <a:lstStyle>
            <a:lvl1pPr marL="233363" indent="-233363">
              <a:spcBef>
                <a:spcPts val="600"/>
              </a:spcBef>
              <a:buClr>
                <a:schemeClr val="accent3"/>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301408" y="4410634"/>
            <a:ext cx="2468880" cy="1645609"/>
          </a:xfrm>
          <a:prstGeom prst="rect">
            <a:avLst/>
          </a:prstGeom>
        </p:spPr>
        <p:txBody>
          <a:bodyPr lIns="91440" tIns="182880" rIns="45720"/>
          <a:lstStyle>
            <a:lvl1pPr marL="233363" indent="-233363">
              <a:spcBef>
                <a:spcPts val="600"/>
              </a:spcBef>
              <a:buClr>
                <a:schemeClr val="accent2"/>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50712"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3330455"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6210060"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9089666"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Tree>
    <p:extLst>
      <p:ext uri="{BB962C8B-B14F-4D97-AF65-F5344CB8AC3E}">
        <p14:creationId xmlns:p14="http://schemas.microsoft.com/office/powerpoint/2010/main" val="321318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anels with Images">
    <p:bg>
      <p:bgRef idx="1001">
        <a:schemeClr val="bg2"/>
      </p:bgRef>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A1C0F17-4C69-40E9-65D3-DA25E0F0F28B}"/>
              </a:ext>
            </a:extLst>
          </p:cNvPr>
          <p:cNvGrpSpPr/>
          <p:nvPr userDrawn="1"/>
        </p:nvGrpSpPr>
        <p:grpSpPr>
          <a:xfrm>
            <a:off x="450574" y="1562100"/>
            <a:ext cx="11290852" cy="553139"/>
            <a:chOff x="450574" y="1562100"/>
            <a:chExt cx="11290852" cy="553139"/>
          </a:xfrm>
        </p:grpSpPr>
        <p:sp>
          <p:nvSpPr>
            <p:cNvPr id="29" name="Shape 268">
              <a:extLst>
                <a:ext uri="{FF2B5EF4-FFF2-40B4-BE49-F238E27FC236}">
                  <a16:creationId xmlns:a16="http://schemas.microsoft.com/office/drawing/2014/main" id="{A1A09D7A-B339-1375-BF2C-596B18723FE8}"/>
                </a:ext>
              </a:extLst>
            </p:cNvPr>
            <p:cNvSpPr txBox="1">
              <a:spLocks/>
            </p:cNvSpPr>
            <p:nvPr userDrawn="1"/>
          </p:nvSpPr>
          <p:spPr bwMode="gray">
            <a:xfrm>
              <a:off x="450574" y="1562100"/>
              <a:ext cx="2651760" cy="553139"/>
            </a:xfrm>
            <a:prstGeom prst="round2SameRect">
              <a:avLst>
                <a:gd name="adj1" fmla="val 44165"/>
                <a:gd name="adj2" fmla="val 0"/>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38" name="Shape 268">
              <a:extLst>
                <a:ext uri="{FF2B5EF4-FFF2-40B4-BE49-F238E27FC236}">
                  <a16:creationId xmlns:a16="http://schemas.microsoft.com/office/drawing/2014/main" id="{02EC51D2-3E08-B468-3156-7E878112664C}"/>
                </a:ext>
              </a:extLst>
            </p:cNvPr>
            <p:cNvSpPr txBox="1">
              <a:spLocks/>
            </p:cNvSpPr>
            <p:nvPr userDrawn="1"/>
          </p:nvSpPr>
          <p:spPr bwMode="gray">
            <a:xfrm>
              <a:off x="3330271" y="1562100"/>
              <a:ext cx="2651760" cy="553139"/>
            </a:xfrm>
            <a:prstGeom prst="round2SameRect">
              <a:avLst>
                <a:gd name="adj1" fmla="val 44165"/>
                <a:gd name="adj2" fmla="val 0"/>
              </a:avLst>
            </a:prstGeom>
            <a:solidFill>
              <a:schemeClr val="accent3"/>
            </a:solidFill>
            <a:ln w="25400">
              <a:solidFill>
                <a:schemeClr val="accent3"/>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39" name="Shape 268">
              <a:extLst>
                <a:ext uri="{FF2B5EF4-FFF2-40B4-BE49-F238E27FC236}">
                  <a16:creationId xmlns:a16="http://schemas.microsoft.com/office/drawing/2014/main" id="{C238D377-B7D3-F48F-25D8-52F73D880CB1}"/>
                </a:ext>
              </a:extLst>
            </p:cNvPr>
            <p:cNvSpPr txBox="1">
              <a:spLocks/>
            </p:cNvSpPr>
            <p:nvPr userDrawn="1"/>
          </p:nvSpPr>
          <p:spPr bwMode="gray">
            <a:xfrm>
              <a:off x="6209968" y="1562100"/>
              <a:ext cx="2651760" cy="553139"/>
            </a:xfrm>
            <a:prstGeom prst="round2SameRect">
              <a:avLst>
                <a:gd name="adj1" fmla="val 44165"/>
                <a:gd name="adj2" fmla="val 0"/>
              </a:avLst>
            </a:prstGeom>
            <a:solidFill>
              <a:schemeClr val="accent2"/>
            </a:solidFill>
            <a:ln w="25400">
              <a:solidFill>
                <a:schemeClr val="accent2"/>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40" name="Shape 268">
              <a:extLst>
                <a:ext uri="{FF2B5EF4-FFF2-40B4-BE49-F238E27FC236}">
                  <a16:creationId xmlns:a16="http://schemas.microsoft.com/office/drawing/2014/main" id="{EE825B85-C540-0ACE-E003-0B564936C38A}"/>
                </a:ext>
              </a:extLst>
            </p:cNvPr>
            <p:cNvSpPr txBox="1">
              <a:spLocks/>
            </p:cNvSpPr>
            <p:nvPr userDrawn="1"/>
          </p:nvSpPr>
          <p:spPr bwMode="gray">
            <a:xfrm>
              <a:off x="9089666" y="1562100"/>
              <a:ext cx="2651760" cy="553139"/>
            </a:xfrm>
            <a:prstGeom prst="round2SameRect">
              <a:avLst>
                <a:gd name="adj1" fmla="val 44165"/>
                <a:gd name="adj2" fmla="val 0"/>
              </a:avLst>
            </a:prstGeom>
            <a:solidFill>
              <a:schemeClr val="accent4"/>
            </a:solidFill>
            <a:ln w="25400">
              <a:solidFill>
                <a:schemeClr val="accent4"/>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gr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437606" y="2127249"/>
            <a:ext cx="26779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317257" y="2127249"/>
            <a:ext cx="26779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196908" y="2127249"/>
            <a:ext cx="26779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76560" y="2127249"/>
            <a:ext cx="2677972"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50712"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3330455"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6210060"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9089666"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Tree>
    <p:extLst>
      <p:ext uri="{BB962C8B-B14F-4D97-AF65-F5344CB8AC3E}">
        <p14:creationId xmlns:p14="http://schemas.microsoft.com/office/powerpoint/2010/main" val="3823639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Panels with Icons">
    <p:bg>
      <p:bgRef idx="1001">
        <a:schemeClr val="bg2"/>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4E2FBF-8747-94D9-6C70-7A61369B6CB0}"/>
              </a:ext>
            </a:extLst>
          </p:cNvPr>
          <p:cNvGrpSpPr/>
          <p:nvPr userDrawn="1"/>
        </p:nvGrpSpPr>
        <p:grpSpPr>
          <a:xfrm>
            <a:off x="450574" y="1562100"/>
            <a:ext cx="11290852" cy="2827020"/>
            <a:chOff x="450574" y="1562100"/>
            <a:chExt cx="11290852" cy="2827020"/>
          </a:xfrm>
        </p:grpSpPr>
        <p:sp>
          <p:nvSpPr>
            <p:cNvPr id="2" name="Rounded Rectangle 1">
              <a:extLst>
                <a:ext uri="{FF2B5EF4-FFF2-40B4-BE49-F238E27FC236}">
                  <a16:creationId xmlns:a16="http://schemas.microsoft.com/office/drawing/2014/main" id="{D6822AD1-0681-BF7C-280F-E40E49CED9FC}"/>
                </a:ext>
              </a:extLst>
            </p:cNvPr>
            <p:cNvSpPr/>
            <p:nvPr userDrawn="1"/>
          </p:nvSpPr>
          <p:spPr bwMode="gray">
            <a:xfrm>
              <a:off x="450574" y="1562100"/>
              <a:ext cx="2651760" cy="2827020"/>
            </a:xfrm>
            <a:prstGeom prst="roundRect">
              <a:avLst>
                <a:gd name="adj" fmla="val 9299"/>
              </a:avLst>
            </a:prstGeom>
            <a:solidFill>
              <a:schemeClr val="bg1"/>
            </a:solidFill>
            <a:ln w="25400">
              <a:solidFill>
                <a:schemeClr val="accent6"/>
              </a:solidFill>
              <a:round/>
              <a:headEnd/>
              <a:tailEnd/>
            </a:ln>
          </p:spPr>
          <p:txBody>
            <a:bodyPr wrap="square" lIns="182880" tIns="731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3" name="Shape 268">
              <a:extLst>
                <a:ext uri="{FF2B5EF4-FFF2-40B4-BE49-F238E27FC236}">
                  <a16:creationId xmlns:a16="http://schemas.microsoft.com/office/drawing/2014/main" id="{C5DE16D5-1C21-F585-542E-03C66A0646DB}"/>
                </a:ext>
              </a:extLst>
            </p:cNvPr>
            <p:cNvSpPr txBox="1">
              <a:spLocks/>
            </p:cNvSpPr>
            <p:nvPr userDrawn="1"/>
          </p:nvSpPr>
          <p:spPr bwMode="gray">
            <a:xfrm>
              <a:off x="450574" y="1562100"/>
              <a:ext cx="2651760" cy="553139"/>
            </a:xfrm>
            <a:prstGeom prst="round2SameRect">
              <a:avLst>
                <a:gd name="adj1" fmla="val 50000"/>
                <a:gd name="adj2" fmla="val 0"/>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4" name="Rounded Rectangle 3">
              <a:extLst>
                <a:ext uri="{FF2B5EF4-FFF2-40B4-BE49-F238E27FC236}">
                  <a16:creationId xmlns:a16="http://schemas.microsoft.com/office/drawing/2014/main" id="{57497A3C-8D3F-D5E0-B5B9-E80B7F4FEC93}"/>
                </a:ext>
              </a:extLst>
            </p:cNvPr>
            <p:cNvSpPr/>
            <p:nvPr userDrawn="1"/>
          </p:nvSpPr>
          <p:spPr bwMode="gray">
            <a:xfrm>
              <a:off x="3330271" y="1562100"/>
              <a:ext cx="2651760" cy="2827020"/>
            </a:xfrm>
            <a:prstGeom prst="roundRect">
              <a:avLst>
                <a:gd name="adj" fmla="val 9299"/>
              </a:avLst>
            </a:prstGeom>
            <a:solidFill>
              <a:schemeClr val="bg1"/>
            </a:solidFill>
            <a:ln w="25400">
              <a:solidFill>
                <a:schemeClr val="accent3"/>
              </a:solidFill>
              <a:round/>
              <a:headEnd/>
              <a:tailEnd/>
            </a:ln>
          </p:spPr>
          <p:txBody>
            <a:bodyPr wrap="square" lIns="182880" tIns="731520" rtlCol="0" anchor="t" anchorCtr="0"/>
            <a:lstStyle/>
            <a:p>
              <a:pPr marL="228600" lvl="1" indent="-228600">
                <a:lnSpc>
                  <a:spcPct val="90000"/>
                </a:lnSpc>
                <a:spcBef>
                  <a:spcPts val="600"/>
                </a:spcBef>
                <a:buClr>
                  <a:schemeClr val="accent3"/>
                </a:buClr>
                <a:buFont typeface="Arial" panose="020B0604020202020204" pitchFamily="34" charset="0"/>
                <a:buChar char="•"/>
              </a:pPr>
              <a:endParaRPr lang="en-US" sz="1600">
                <a:solidFill>
                  <a:srgbClr val="000000"/>
                </a:solidFill>
              </a:endParaRPr>
            </a:p>
          </p:txBody>
        </p:sp>
        <p:sp>
          <p:nvSpPr>
            <p:cNvPr id="5" name="Shape 268">
              <a:extLst>
                <a:ext uri="{FF2B5EF4-FFF2-40B4-BE49-F238E27FC236}">
                  <a16:creationId xmlns:a16="http://schemas.microsoft.com/office/drawing/2014/main" id="{C06A0537-4A36-3447-5D07-ABFFD6F92CED}"/>
                </a:ext>
              </a:extLst>
            </p:cNvPr>
            <p:cNvSpPr txBox="1">
              <a:spLocks/>
            </p:cNvSpPr>
            <p:nvPr userDrawn="1"/>
          </p:nvSpPr>
          <p:spPr bwMode="gray">
            <a:xfrm>
              <a:off x="3330271" y="1562100"/>
              <a:ext cx="2651760" cy="553139"/>
            </a:xfrm>
            <a:prstGeom prst="round2SameRect">
              <a:avLst>
                <a:gd name="adj1" fmla="val 50000"/>
                <a:gd name="adj2" fmla="val 0"/>
              </a:avLst>
            </a:prstGeom>
            <a:solidFill>
              <a:schemeClr val="accent3"/>
            </a:solidFill>
            <a:ln w="25400">
              <a:solidFill>
                <a:schemeClr val="accent3"/>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7" name="Rounded Rectangle 6">
              <a:extLst>
                <a:ext uri="{FF2B5EF4-FFF2-40B4-BE49-F238E27FC236}">
                  <a16:creationId xmlns:a16="http://schemas.microsoft.com/office/drawing/2014/main" id="{EA188547-6CE3-EE3C-2758-53A7F28C7830}"/>
                </a:ext>
              </a:extLst>
            </p:cNvPr>
            <p:cNvSpPr/>
            <p:nvPr userDrawn="1"/>
          </p:nvSpPr>
          <p:spPr bwMode="gray">
            <a:xfrm>
              <a:off x="6209968" y="1562100"/>
              <a:ext cx="2651760" cy="2827020"/>
            </a:xfrm>
            <a:prstGeom prst="roundRect">
              <a:avLst>
                <a:gd name="adj" fmla="val 9299"/>
              </a:avLst>
            </a:prstGeom>
            <a:solidFill>
              <a:schemeClr val="bg1"/>
            </a:solidFill>
            <a:ln w="25400">
              <a:solidFill>
                <a:schemeClr val="accent2"/>
              </a:solidFill>
              <a:round/>
              <a:headEnd/>
              <a:tailEnd/>
            </a:ln>
          </p:spPr>
          <p:txBody>
            <a:bodyPr wrap="square" lIns="182880" tIns="731520" rtlCol="0" anchor="t" anchorCtr="0"/>
            <a:lstStyle/>
            <a:p>
              <a:pPr marL="228600" lvl="1" indent="-228600">
                <a:lnSpc>
                  <a:spcPct val="90000"/>
                </a:lnSpc>
                <a:spcBef>
                  <a:spcPts val="600"/>
                </a:spcBef>
                <a:buClr>
                  <a:schemeClr val="accent2"/>
                </a:buClr>
                <a:buFont typeface="Arial" panose="020B0604020202020204" pitchFamily="34" charset="0"/>
                <a:buChar char="•"/>
              </a:pPr>
              <a:endParaRPr lang="en-US" sz="1600">
                <a:solidFill>
                  <a:srgbClr val="000000"/>
                </a:solidFill>
              </a:endParaRPr>
            </a:p>
          </p:txBody>
        </p:sp>
        <p:sp>
          <p:nvSpPr>
            <p:cNvPr id="9" name="Shape 268">
              <a:extLst>
                <a:ext uri="{FF2B5EF4-FFF2-40B4-BE49-F238E27FC236}">
                  <a16:creationId xmlns:a16="http://schemas.microsoft.com/office/drawing/2014/main" id="{0DDBBF13-C095-4852-E40A-88B07157AFF5}"/>
                </a:ext>
              </a:extLst>
            </p:cNvPr>
            <p:cNvSpPr txBox="1">
              <a:spLocks/>
            </p:cNvSpPr>
            <p:nvPr userDrawn="1"/>
          </p:nvSpPr>
          <p:spPr bwMode="gray">
            <a:xfrm>
              <a:off x="6209968" y="1562100"/>
              <a:ext cx="2651760" cy="553139"/>
            </a:xfrm>
            <a:prstGeom prst="round2SameRect">
              <a:avLst>
                <a:gd name="adj1" fmla="val 50000"/>
                <a:gd name="adj2" fmla="val 0"/>
              </a:avLst>
            </a:prstGeom>
            <a:solidFill>
              <a:schemeClr val="accent2"/>
            </a:solidFill>
            <a:ln w="25400">
              <a:solidFill>
                <a:schemeClr val="accent2"/>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11" name="Rounded Rectangle 10">
              <a:extLst>
                <a:ext uri="{FF2B5EF4-FFF2-40B4-BE49-F238E27FC236}">
                  <a16:creationId xmlns:a16="http://schemas.microsoft.com/office/drawing/2014/main" id="{BCC1A321-3F82-6DF9-B879-2C3CCAAA9E1F}"/>
                </a:ext>
              </a:extLst>
            </p:cNvPr>
            <p:cNvSpPr/>
            <p:nvPr userDrawn="1"/>
          </p:nvSpPr>
          <p:spPr bwMode="gray">
            <a:xfrm>
              <a:off x="9089666" y="1562100"/>
              <a:ext cx="2651760" cy="2827020"/>
            </a:xfrm>
            <a:prstGeom prst="roundRect">
              <a:avLst>
                <a:gd name="adj" fmla="val 9299"/>
              </a:avLst>
            </a:prstGeom>
            <a:solidFill>
              <a:schemeClr val="bg1"/>
            </a:solidFill>
            <a:ln w="25400">
              <a:solidFill>
                <a:schemeClr val="accent4"/>
              </a:solidFill>
              <a:round/>
              <a:headEnd/>
              <a:tailEnd/>
            </a:ln>
          </p:spPr>
          <p:txBody>
            <a:bodyPr wrap="square" lIns="182880" tIns="731520" rtlCol="0" anchor="t" anchorCtr="0"/>
            <a:lstStyle/>
            <a:p>
              <a:pPr marL="228600" lvl="1" indent="-228600">
                <a:lnSpc>
                  <a:spcPct val="90000"/>
                </a:lnSpc>
                <a:spcBef>
                  <a:spcPts val="600"/>
                </a:spcBef>
                <a:buClr>
                  <a:schemeClr val="accent4"/>
                </a:buClr>
                <a:buFont typeface="Arial" panose="020B0604020202020204" pitchFamily="34" charset="0"/>
                <a:buChar char="•"/>
              </a:pPr>
              <a:endParaRPr lang="en-US" sz="1600">
                <a:solidFill>
                  <a:srgbClr val="000000"/>
                </a:solidFill>
              </a:endParaRPr>
            </a:p>
          </p:txBody>
        </p:sp>
        <p:sp>
          <p:nvSpPr>
            <p:cNvPr id="12" name="Shape 268">
              <a:extLst>
                <a:ext uri="{FF2B5EF4-FFF2-40B4-BE49-F238E27FC236}">
                  <a16:creationId xmlns:a16="http://schemas.microsoft.com/office/drawing/2014/main" id="{41FD320C-A17F-84B5-0588-0D529A0C1941}"/>
                </a:ext>
              </a:extLst>
            </p:cNvPr>
            <p:cNvSpPr txBox="1">
              <a:spLocks/>
            </p:cNvSpPr>
            <p:nvPr userDrawn="1"/>
          </p:nvSpPr>
          <p:spPr bwMode="gray">
            <a:xfrm>
              <a:off x="9089666" y="1562100"/>
              <a:ext cx="2651760" cy="553139"/>
            </a:xfrm>
            <a:prstGeom prst="round2SameRect">
              <a:avLst>
                <a:gd name="adj1" fmla="val 50000"/>
                <a:gd name="adj2" fmla="val 0"/>
              </a:avLst>
            </a:prstGeom>
            <a:solidFill>
              <a:schemeClr val="accent4"/>
            </a:solidFill>
            <a:ln w="25400">
              <a:solidFill>
                <a:schemeClr val="accent4"/>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gr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50712"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3330455"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6210060"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9089666" y="1643271"/>
            <a:ext cx="2651760"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Tree>
    <p:extLst>
      <p:ext uri="{BB962C8B-B14F-4D97-AF65-F5344CB8AC3E}">
        <p14:creationId xmlns:p14="http://schemas.microsoft.com/office/powerpoint/2010/main" val="3393865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s">
    <p:bg>
      <p:bgRef idx="1001">
        <a:schemeClr val="bg2"/>
      </p:bgRef>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1CCB7BC3-045C-403C-7F6F-D8621D5C1FA8}"/>
              </a:ext>
            </a:extLst>
          </p:cNvPr>
          <p:cNvGrpSpPr/>
          <p:nvPr userDrawn="1"/>
        </p:nvGrpSpPr>
        <p:grpSpPr>
          <a:xfrm>
            <a:off x="448235" y="1882589"/>
            <a:ext cx="11295530" cy="966109"/>
            <a:chOff x="448235" y="1882589"/>
            <a:chExt cx="11295530" cy="966109"/>
          </a:xfrm>
        </p:grpSpPr>
        <p:sp>
          <p:nvSpPr>
            <p:cNvPr id="5" name="Shape 268">
              <a:extLst>
                <a:ext uri="{FF2B5EF4-FFF2-40B4-BE49-F238E27FC236}">
                  <a16:creationId xmlns:a16="http://schemas.microsoft.com/office/drawing/2014/main" id="{1B597ECD-78EE-AE5A-39D0-E5C28AC421CA}"/>
                </a:ext>
              </a:extLst>
            </p:cNvPr>
            <p:cNvSpPr txBox="1">
              <a:spLocks/>
            </p:cNvSpPr>
            <p:nvPr/>
          </p:nvSpPr>
          <p:spPr bwMode="gray">
            <a:xfrm>
              <a:off x="448235" y="1882589"/>
              <a:ext cx="2054652" cy="966109"/>
            </a:xfrm>
            <a:prstGeom prst="roundRect">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000" cap="all">
                <a:solidFill>
                  <a:schemeClr val="bg1"/>
                </a:solidFill>
                <a:latin typeface="+mn-lt"/>
                <a:ea typeface="BentonSans Medium"/>
                <a:sym typeface="BentonSans Medium"/>
              </a:endParaRPr>
            </a:p>
          </p:txBody>
        </p:sp>
        <p:sp>
          <p:nvSpPr>
            <p:cNvPr id="17" name="Shape 268">
              <a:extLst>
                <a:ext uri="{FF2B5EF4-FFF2-40B4-BE49-F238E27FC236}">
                  <a16:creationId xmlns:a16="http://schemas.microsoft.com/office/drawing/2014/main" id="{4FDF99A6-8FF0-B7D2-F788-D862E404DD98}"/>
                </a:ext>
              </a:extLst>
            </p:cNvPr>
            <p:cNvSpPr txBox="1">
              <a:spLocks/>
            </p:cNvSpPr>
            <p:nvPr/>
          </p:nvSpPr>
          <p:spPr bwMode="gray">
            <a:xfrm>
              <a:off x="7378894" y="1882589"/>
              <a:ext cx="2054652" cy="966109"/>
            </a:xfrm>
            <a:prstGeom prst="roundRect">
              <a:avLst/>
            </a:prstGeom>
            <a:solidFill>
              <a:schemeClr val="accent4"/>
            </a:solidFill>
            <a:ln w="25400">
              <a:solidFill>
                <a:schemeClr val="accent4"/>
              </a:solidFill>
              <a:miter lim="400000"/>
            </a:ln>
            <a:extLst>
              <a:ext uri="{C572A759-6A51-4108-AA02-DFA0A04FC94B}">
                <ma14:wrappingTextBoxFlag xmlns="" xmlns:ma14="http://schemas.microsoft.com/office/mac/drawingml/2011/main" val="1"/>
              </a:ext>
            </a:extLst>
          </p:spPr>
          <p:txBody>
            <a:bodyPr lIns="60880" tIns="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000" cap="all">
                <a:solidFill>
                  <a:schemeClr val="bg1"/>
                </a:solidFill>
                <a:latin typeface="+mn-lt"/>
                <a:ea typeface="BentonSans Medium"/>
                <a:sym typeface="BentonSans Medium"/>
              </a:endParaRPr>
            </a:p>
          </p:txBody>
        </p:sp>
        <p:sp>
          <p:nvSpPr>
            <p:cNvPr id="23" name="Shape 268">
              <a:extLst>
                <a:ext uri="{FF2B5EF4-FFF2-40B4-BE49-F238E27FC236}">
                  <a16:creationId xmlns:a16="http://schemas.microsoft.com/office/drawing/2014/main" id="{6FB8771A-1D9A-ED32-8CF6-C37E67DB55DC}"/>
                </a:ext>
              </a:extLst>
            </p:cNvPr>
            <p:cNvSpPr txBox="1">
              <a:spLocks/>
            </p:cNvSpPr>
            <p:nvPr/>
          </p:nvSpPr>
          <p:spPr bwMode="gray">
            <a:xfrm>
              <a:off x="5068674" y="1882589"/>
              <a:ext cx="2054652" cy="966109"/>
            </a:xfrm>
            <a:prstGeom prst="roundRect">
              <a:avLst/>
            </a:prstGeom>
            <a:solidFill>
              <a:schemeClr val="accent2"/>
            </a:solidFill>
            <a:ln w="25400">
              <a:solidFill>
                <a:schemeClr val="accent2"/>
              </a:solidFill>
              <a:miter lim="400000"/>
            </a:ln>
            <a:extLst>
              <a:ext uri="{C572A759-6A51-4108-AA02-DFA0A04FC94B}">
                <ma14:wrappingTextBoxFlag xmlns="" xmlns:ma14="http://schemas.microsoft.com/office/mac/drawingml/2011/main" val="1"/>
              </a:ext>
            </a:extLst>
          </p:spPr>
          <p:txBody>
            <a:bodyPr lIns="60880" tIns="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000" cap="all">
                <a:solidFill>
                  <a:schemeClr val="bg1"/>
                </a:solidFill>
                <a:latin typeface="+mn-lt"/>
                <a:ea typeface="BentonSans Medium"/>
                <a:sym typeface="BentonSans Medium"/>
              </a:endParaRPr>
            </a:p>
          </p:txBody>
        </p:sp>
        <p:sp>
          <p:nvSpPr>
            <p:cNvPr id="27" name="Shape 268">
              <a:extLst>
                <a:ext uri="{FF2B5EF4-FFF2-40B4-BE49-F238E27FC236}">
                  <a16:creationId xmlns:a16="http://schemas.microsoft.com/office/drawing/2014/main" id="{F2A10C1D-B08F-FBCC-8832-7C88847545DE}"/>
                </a:ext>
              </a:extLst>
            </p:cNvPr>
            <p:cNvSpPr txBox="1">
              <a:spLocks/>
            </p:cNvSpPr>
            <p:nvPr/>
          </p:nvSpPr>
          <p:spPr bwMode="gray">
            <a:xfrm>
              <a:off x="2758455" y="1882589"/>
              <a:ext cx="2054652" cy="966109"/>
            </a:xfrm>
            <a:prstGeom prst="roundRect">
              <a:avLst/>
            </a:prstGeom>
            <a:solidFill>
              <a:schemeClr val="accent3"/>
            </a:solidFill>
            <a:ln w="25400">
              <a:solidFill>
                <a:schemeClr val="accent3"/>
              </a:solidFill>
              <a:miter lim="400000"/>
            </a:ln>
            <a:extLst>
              <a:ext uri="{C572A759-6A51-4108-AA02-DFA0A04FC94B}">
                <ma14:wrappingTextBoxFlag xmlns="" xmlns:ma14="http://schemas.microsoft.com/office/mac/drawingml/2011/main" val="1"/>
              </a:ext>
            </a:extLst>
          </p:spPr>
          <p:txBody>
            <a:bodyPr lIns="60880" tIns="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000" cap="all">
                <a:solidFill>
                  <a:schemeClr val="bg1"/>
                </a:solidFill>
                <a:latin typeface="+mn-lt"/>
                <a:ea typeface="BentonSans Medium"/>
                <a:sym typeface="BentonSans Medium"/>
              </a:endParaRPr>
            </a:p>
          </p:txBody>
        </p:sp>
        <p:sp>
          <p:nvSpPr>
            <p:cNvPr id="29" name="Shape 268">
              <a:extLst>
                <a:ext uri="{FF2B5EF4-FFF2-40B4-BE49-F238E27FC236}">
                  <a16:creationId xmlns:a16="http://schemas.microsoft.com/office/drawing/2014/main" id="{48D37FB5-41C5-6F9B-76F1-D5D78F1DE02C}"/>
                </a:ext>
              </a:extLst>
            </p:cNvPr>
            <p:cNvSpPr txBox="1">
              <a:spLocks/>
            </p:cNvSpPr>
            <p:nvPr/>
          </p:nvSpPr>
          <p:spPr bwMode="gray">
            <a:xfrm>
              <a:off x="9689113" y="1882589"/>
              <a:ext cx="2054652" cy="966109"/>
            </a:xfrm>
            <a:prstGeom prst="roundRect">
              <a:avLst/>
            </a:prstGeom>
            <a:solidFill>
              <a:schemeClr val="accent5"/>
            </a:solidFill>
            <a:ln w="25400">
              <a:solidFill>
                <a:schemeClr val="accent5"/>
              </a:solidFill>
              <a:miter lim="400000"/>
            </a:ln>
            <a:extLst>
              <a:ext uri="{C572A759-6A51-4108-AA02-DFA0A04FC94B}">
                <ma14:wrappingTextBoxFlag xmlns="" xmlns:ma14="http://schemas.microsoft.com/office/mac/drawingml/2011/main" val="1"/>
              </a:ext>
            </a:extLst>
          </p:spPr>
          <p:txBody>
            <a:bodyPr lIns="60880" tIns="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000" cap="all">
                <a:solidFill>
                  <a:schemeClr val="bg1"/>
                </a:solidFill>
                <a:latin typeface="+mn-lt"/>
                <a:ea typeface="BentonSans Medium"/>
                <a:sym typeface="BentonSans Medium"/>
              </a:endParaRPr>
            </a:p>
          </p:txBody>
        </p:sp>
      </p:gr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7376832" y="2867565"/>
            <a:ext cx="2057400" cy="2512957"/>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448235" y="2867565"/>
            <a:ext cx="2057400" cy="2512957"/>
          </a:xfrm>
          <a:prstGeom prst="rect">
            <a:avLst/>
          </a:prstGeom>
        </p:spPr>
        <p:txBody>
          <a:bodyPr lIns="91440" tIns="182880" rIns="45720"/>
          <a:lstStyle>
            <a:lvl1pPr marL="233363" indent="-223838">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2757767" y="2867565"/>
            <a:ext cx="2057400" cy="2512957"/>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5067299" y="2867565"/>
            <a:ext cx="2057400" cy="2512957"/>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48235" y="2011680"/>
            <a:ext cx="2057400" cy="707926"/>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2757767" y="2011680"/>
            <a:ext cx="2057400" cy="707926"/>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5067299" y="2011680"/>
            <a:ext cx="2057400" cy="707926"/>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7376831" y="2011680"/>
            <a:ext cx="2057400" cy="707926"/>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0" name="Text Placeholder 31">
            <a:extLst>
              <a:ext uri="{FF2B5EF4-FFF2-40B4-BE49-F238E27FC236}">
                <a16:creationId xmlns:a16="http://schemas.microsoft.com/office/drawing/2014/main" id="{96919225-BA99-3738-5347-804B634B77C7}"/>
              </a:ext>
            </a:extLst>
          </p:cNvPr>
          <p:cNvSpPr>
            <a:spLocks noGrp="1"/>
          </p:cNvSpPr>
          <p:nvPr>
            <p:ph type="body" sz="quarter" idx="22" hasCustomPrompt="1"/>
          </p:nvPr>
        </p:nvSpPr>
        <p:spPr>
          <a:xfrm>
            <a:off x="9686365" y="2011680"/>
            <a:ext cx="2057400" cy="707926"/>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1" name="Content Placeholder 2">
            <a:extLst>
              <a:ext uri="{FF2B5EF4-FFF2-40B4-BE49-F238E27FC236}">
                <a16:creationId xmlns:a16="http://schemas.microsoft.com/office/drawing/2014/main" id="{BA54B15D-D3FB-D2F8-6E1D-C5AF194559BA}"/>
              </a:ext>
            </a:extLst>
          </p:cNvPr>
          <p:cNvSpPr>
            <a:spLocks noGrp="1"/>
          </p:cNvSpPr>
          <p:nvPr>
            <p:ph idx="23"/>
          </p:nvPr>
        </p:nvSpPr>
        <p:spPr>
          <a:xfrm>
            <a:off x="9686365" y="2867565"/>
            <a:ext cx="2057400" cy="2512957"/>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9288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s with Images">
    <p:bg>
      <p:bgRef idx="1001">
        <a:schemeClr val="bg2"/>
      </p:bgRef>
    </p:bg>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E1FA7816-343A-0856-B580-7FFB8427805F}"/>
              </a:ext>
            </a:extLst>
          </p:cNvPr>
          <p:cNvSpPr/>
          <p:nvPr userDrawn="1"/>
        </p:nvSpPr>
        <p:spPr bwMode="gray">
          <a:xfrm>
            <a:off x="8792459" y="4363902"/>
            <a:ext cx="375718" cy="350245"/>
          </a:xfrm>
          <a:prstGeom prst="rightArrow">
            <a:avLst>
              <a:gd name="adj1" fmla="val 50000"/>
              <a:gd name="adj2" fmla="val 45791"/>
            </a:avLst>
          </a:prstGeom>
          <a:solidFill>
            <a:schemeClr val="accent5">
              <a:lumMod val="60000"/>
              <a:lumOff val="40000"/>
            </a:schemeClr>
          </a:solidFill>
          <a:ln w="9525">
            <a:noFill/>
            <a:round/>
            <a:headEnd/>
            <a:tailEnd/>
          </a:ln>
        </p:spPr>
        <p:txBody>
          <a:bodyPr wrap="square" rtlCol="0" anchor="ctr"/>
          <a:lstStyle/>
          <a:p>
            <a:pPr algn="ctr" defTabSz="342879"/>
            <a:endParaRPr lang="en-US" sz="2000"/>
          </a:p>
        </p:txBody>
      </p:sp>
      <p:sp>
        <p:nvSpPr>
          <p:cNvPr id="4" name="Right Arrow 3">
            <a:extLst>
              <a:ext uri="{FF2B5EF4-FFF2-40B4-BE49-F238E27FC236}">
                <a16:creationId xmlns:a16="http://schemas.microsoft.com/office/drawing/2014/main" id="{09C261AE-7963-87A5-9301-76EAC23BC3C5}"/>
              </a:ext>
            </a:extLst>
          </p:cNvPr>
          <p:cNvSpPr/>
          <p:nvPr userDrawn="1"/>
        </p:nvSpPr>
        <p:spPr bwMode="gray">
          <a:xfrm>
            <a:off x="5848808" y="4363902"/>
            <a:ext cx="375718" cy="350245"/>
          </a:xfrm>
          <a:prstGeom prst="rightArrow">
            <a:avLst>
              <a:gd name="adj1" fmla="val 50000"/>
              <a:gd name="adj2" fmla="val 45791"/>
            </a:avLst>
          </a:prstGeom>
          <a:solidFill>
            <a:schemeClr val="accent5">
              <a:lumMod val="60000"/>
              <a:lumOff val="40000"/>
            </a:schemeClr>
          </a:solidFill>
          <a:ln w="9525">
            <a:noFill/>
            <a:round/>
            <a:headEnd/>
            <a:tailEnd/>
          </a:ln>
        </p:spPr>
        <p:txBody>
          <a:bodyPr wrap="square" rtlCol="0" anchor="ctr"/>
          <a:lstStyle/>
          <a:p>
            <a:pPr algn="ctr" defTabSz="342879"/>
            <a:endParaRPr lang="en-US" sz="2000"/>
          </a:p>
        </p:txBody>
      </p:sp>
      <p:sp>
        <p:nvSpPr>
          <p:cNvPr id="5" name="Right Arrow 4">
            <a:extLst>
              <a:ext uri="{FF2B5EF4-FFF2-40B4-BE49-F238E27FC236}">
                <a16:creationId xmlns:a16="http://schemas.microsoft.com/office/drawing/2014/main" id="{E5C82F8D-075F-23AC-7F95-4F519187AFF5}"/>
              </a:ext>
            </a:extLst>
          </p:cNvPr>
          <p:cNvSpPr/>
          <p:nvPr userDrawn="1"/>
        </p:nvSpPr>
        <p:spPr bwMode="gray">
          <a:xfrm>
            <a:off x="2887418" y="4363902"/>
            <a:ext cx="375718" cy="350245"/>
          </a:xfrm>
          <a:prstGeom prst="rightArrow">
            <a:avLst>
              <a:gd name="adj1" fmla="val 50000"/>
              <a:gd name="adj2" fmla="val 45791"/>
            </a:avLst>
          </a:prstGeom>
          <a:solidFill>
            <a:schemeClr val="accent5">
              <a:lumMod val="60000"/>
              <a:lumOff val="40000"/>
            </a:schemeClr>
          </a:solidFill>
          <a:ln w="9525">
            <a:noFill/>
            <a:round/>
            <a:headEnd/>
            <a:tailEnd/>
          </a:ln>
        </p:spPr>
        <p:txBody>
          <a:bodyPr wrap="square" rtlCol="0" anchor="ctr"/>
          <a:lstStyle/>
          <a:p>
            <a:pPr algn="ctr" defTabSz="342879"/>
            <a:endParaRPr lang="en-US" sz="2000"/>
          </a:p>
        </p:txBody>
      </p:sp>
      <p:sp>
        <p:nvSpPr>
          <p:cNvPr id="9" name="Shape 268">
            <a:extLst>
              <a:ext uri="{FF2B5EF4-FFF2-40B4-BE49-F238E27FC236}">
                <a16:creationId xmlns:a16="http://schemas.microsoft.com/office/drawing/2014/main" id="{0F74E1AC-C0F0-DA46-01B4-4BFD1ED9AB2B}"/>
              </a:ext>
            </a:extLst>
          </p:cNvPr>
          <p:cNvSpPr txBox="1">
            <a:spLocks/>
          </p:cNvSpPr>
          <p:nvPr userDrawn="1"/>
        </p:nvSpPr>
        <p:spPr bwMode="gray">
          <a:xfrm>
            <a:off x="342900" y="3735505"/>
            <a:ext cx="2654444" cy="1613757"/>
          </a:xfrm>
          <a:prstGeom prst="round2SameRect">
            <a:avLst>
              <a:gd name="adj1" fmla="val 0"/>
              <a:gd name="adj2" fmla="val 13391"/>
            </a:avLst>
          </a:prstGeom>
          <a:solidFill>
            <a:schemeClr val="accent6"/>
          </a:solidFill>
          <a:ln w="12700">
            <a:noFill/>
            <a:miter lim="400000"/>
          </a:ln>
          <a:extLst>
            <a:ext uri="{C572A759-6A51-4108-AA02-DFA0A04FC94B}">
              <ma14:wrappingTextBoxFlag xmlns="" xmlns:ma14="http://schemas.microsoft.com/office/mac/drawingml/2011/main" val="1"/>
            </a:ext>
          </a:extLst>
        </p:spPr>
        <p:txBody>
          <a:bodyPr lIns="137160" tIns="137160" rIns="9144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defTabSz="259723">
              <a:lnSpc>
                <a:spcPct val="90000"/>
              </a:lnSpc>
              <a:spcBef>
                <a:spcPts val="600"/>
              </a:spcBef>
              <a:buNone/>
              <a:tabLst>
                <a:tab pos="1341569" algn="l"/>
              </a:tabLst>
              <a:defRPr sz="4956"/>
            </a:pPr>
            <a:endParaRPr lang="en-US" sz="1600">
              <a:solidFill>
                <a:schemeClr val="bg1"/>
              </a:solidFill>
              <a:ea typeface="BentonSans Medium"/>
              <a:sym typeface="BentonSans Medium"/>
            </a:endParaRPr>
          </a:p>
        </p:txBody>
      </p:sp>
      <p:sp>
        <p:nvSpPr>
          <p:cNvPr id="17" name="Shape 268">
            <a:extLst>
              <a:ext uri="{FF2B5EF4-FFF2-40B4-BE49-F238E27FC236}">
                <a16:creationId xmlns:a16="http://schemas.microsoft.com/office/drawing/2014/main" id="{ECD0E6F4-91E3-CA96-7D9B-918504EAC4C7}"/>
              </a:ext>
            </a:extLst>
          </p:cNvPr>
          <p:cNvSpPr txBox="1">
            <a:spLocks/>
          </p:cNvSpPr>
          <p:nvPr userDrawn="1"/>
        </p:nvSpPr>
        <p:spPr bwMode="gray">
          <a:xfrm>
            <a:off x="3293485" y="3735505"/>
            <a:ext cx="2654444" cy="1613757"/>
          </a:xfrm>
          <a:prstGeom prst="round2SameRect">
            <a:avLst>
              <a:gd name="adj1" fmla="val 0"/>
              <a:gd name="adj2" fmla="val 13391"/>
            </a:avLst>
          </a:prstGeom>
          <a:solidFill>
            <a:schemeClr val="accent3"/>
          </a:solidFill>
          <a:ln w="12700">
            <a:noFill/>
            <a:miter lim="400000"/>
          </a:ln>
          <a:extLst>
            <a:ext uri="{C572A759-6A51-4108-AA02-DFA0A04FC94B}">
              <ma14:wrappingTextBoxFlag xmlns="" xmlns:ma14="http://schemas.microsoft.com/office/mac/drawingml/2011/main" val="1"/>
            </a:ext>
          </a:extLst>
        </p:spPr>
        <p:txBody>
          <a:bodyPr lIns="137160" tIns="137160" rIns="9144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defTabSz="259723">
              <a:lnSpc>
                <a:spcPct val="90000"/>
              </a:lnSpc>
              <a:spcBef>
                <a:spcPts val="600"/>
              </a:spcBef>
              <a:buNone/>
              <a:tabLst>
                <a:tab pos="1341569" algn="l"/>
              </a:tabLst>
              <a:defRPr sz="4956"/>
            </a:pPr>
            <a:endParaRPr lang="en-US" sz="1600">
              <a:solidFill>
                <a:schemeClr val="bg1"/>
              </a:solidFill>
              <a:ea typeface="BentonSans Medium"/>
              <a:sym typeface="BentonSans Medium"/>
            </a:endParaRPr>
          </a:p>
        </p:txBody>
      </p:sp>
      <p:sp>
        <p:nvSpPr>
          <p:cNvPr id="20" name="Shape 268">
            <a:extLst>
              <a:ext uri="{FF2B5EF4-FFF2-40B4-BE49-F238E27FC236}">
                <a16:creationId xmlns:a16="http://schemas.microsoft.com/office/drawing/2014/main" id="{5D3E8DBF-94F4-5506-80FE-5EF01E05679F}"/>
              </a:ext>
            </a:extLst>
          </p:cNvPr>
          <p:cNvSpPr txBox="1">
            <a:spLocks/>
          </p:cNvSpPr>
          <p:nvPr userDrawn="1"/>
        </p:nvSpPr>
        <p:spPr bwMode="gray">
          <a:xfrm>
            <a:off x="6244070" y="3735505"/>
            <a:ext cx="2654444" cy="1613757"/>
          </a:xfrm>
          <a:prstGeom prst="round2SameRect">
            <a:avLst>
              <a:gd name="adj1" fmla="val 0"/>
              <a:gd name="adj2" fmla="val 13391"/>
            </a:avLst>
          </a:prstGeom>
          <a:solidFill>
            <a:schemeClr val="accent2"/>
          </a:solidFill>
          <a:ln w="12700">
            <a:noFill/>
            <a:miter lim="400000"/>
          </a:ln>
          <a:extLst>
            <a:ext uri="{C572A759-6A51-4108-AA02-DFA0A04FC94B}">
              <ma14:wrappingTextBoxFlag xmlns="" xmlns:ma14="http://schemas.microsoft.com/office/mac/drawingml/2011/main" val="1"/>
            </a:ext>
          </a:extLst>
        </p:spPr>
        <p:txBody>
          <a:bodyPr lIns="137160" tIns="137160" rIns="9144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defTabSz="259723">
              <a:lnSpc>
                <a:spcPct val="90000"/>
              </a:lnSpc>
              <a:spcBef>
                <a:spcPts val="600"/>
              </a:spcBef>
              <a:buNone/>
              <a:tabLst>
                <a:tab pos="1341569" algn="l"/>
              </a:tabLst>
              <a:defRPr sz="4956"/>
            </a:pPr>
            <a:endParaRPr lang="en-US" sz="1600">
              <a:solidFill>
                <a:schemeClr val="bg1"/>
              </a:solidFill>
              <a:ea typeface="BentonSans Medium"/>
              <a:sym typeface="BentonSans Medium"/>
            </a:endParaRPr>
          </a:p>
        </p:txBody>
      </p:sp>
      <p:sp>
        <p:nvSpPr>
          <p:cNvPr id="23" name="Shape 268">
            <a:extLst>
              <a:ext uri="{FF2B5EF4-FFF2-40B4-BE49-F238E27FC236}">
                <a16:creationId xmlns:a16="http://schemas.microsoft.com/office/drawing/2014/main" id="{22813137-C42D-04CC-9AA7-0468A4CCD4CE}"/>
              </a:ext>
            </a:extLst>
          </p:cNvPr>
          <p:cNvSpPr txBox="1">
            <a:spLocks/>
          </p:cNvSpPr>
          <p:nvPr userDrawn="1"/>
        </p:nvSpPr>
        <p:spPr bwMode="gray">
          <a:xfrm>
            <a:off x="9194656" y="3735505"/>
            <a:ext cx="2654444" cy="1613757"/>
          </a:xfrm>
          <a:prstGeom prst="round2SameRect">
            <a:avLst>
              <a:gd name="adj1" fmla="val 0"/>
              <a:gd name="adj2" fmla="val 13391"/>
            </a:avLst>
          </a:prstGeom>
          <a:solidFill>
            <a:schemeClr val="accent4"/>
          </a:solidFill>
          <a:ln w="12700">
            <a:noFill/>
            <a:miter lim="400000"/>
          </a:ln>
          <a:extLst>
            <a:ext uri="{C572A759-6A51-4108-AA02-DFA0A04FC94B}">
              <ma14:wrappingTextBoxFlag xmlns="" xmlns:ma14="http://schemas.microsoft.com/office/mac/drawingml/2011/main" val="1"/>
            </a:ext>
          </a:extLst>
        </p:spPr>
        <p:txBody>
          <a:bodyPr lIns="137160" tIns="137160" rIns="91440" bIns="0" anchor="t"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defTabSz="259723">
              <a:lnSpc>
                <a:spcPct val="90000"/>
              </a:lnSpc>
              <a:spcBef>
                <a:spcPts val="600"/>
              </a:spcBef>
              <a:buNone/>
              <a:tabLst>
                <a:tab pos="1341569" algn="l"/>
              </a:tabLst>
              <a:defRPr sz="4956"/>
            </a:pPr>
            <a:endParaRPr lang="en-US" sz="1600">
              <a:solidFill>
                <a:schemeClr val="bg1"/>
              </a:solidFill>
              <a:ea typeface="BentonSans Medium"/>
              <a:sym typeface="BentonSans Medium"/>
            </a:endParaRPr>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2098"/>
            <a:ext cx="265176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293485" y="1562098"/>
            <a:ext cx="265176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244070" y="1562098"/>
            <a:ext cx="265176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194656" y="1562098"/>
            <a:ext cx="2651760" cy="2173407"/>
          </a:xfrm>
          <a:prstGeom prst="rect">
            <a:avLst/>
          </a:prstGeom>
          <a:solidFill>
            <a:schemeClr val="bg2"/>
          </a:solidFill>
        </p:spPr>
        <p:txBody>
          <a:bodyPr bIns="914400" anchor="ctr"/>
          <a:lstStyle>
            <a:lvl1pPr marL="0" indent="0" algn="ctr">
              <a:buNone/>
              <a:defRPr sz="1400"/>
            </a:lvl1pPr>
          </a:lstStyle>
          <a:p>
            <a:r>
              <a:rPr lang="en-US"/>
              <a:t>Click icon to add picture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297924" y="3735505"/>
            <a:ext cx="2468880" cy="1549026"/>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solidFill>
                  <a:schemeClr val="bg1"/>
                </a:solidFill>
              </a:defRPr>
            </a:lvl1pPr>
            <a:lvl2pPr>
              <a:buClrTx/>
              <a:defRPr sz="1400">
                <a:solidFill>
                  <a:schemeClr val="bg1"/>
                </a:solidFill>
              </a:defRPr>
            </a:lvl2pPr>
            <a:lvl3pPr>
              <a:buClrTx/>
              <a:defRPr sz="12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425196" y="3735505"/>
            <a:ext cx="2468880" cy="1549026"/>
          </a:xfrm>
          <a:prstGeom prst="rect">
            <a:avLst/>
          </a:prstGeom>
        </p:spPr>
        <p:txBody>
          <a:bodyPr lIns="91440" tIns="182880" rIns="45720"/>
          <a:lstStyle>
            <a:lvl1pPr marL="233363" indent="-223838">
              <a:spcBef>
                <a:spcPts val="600"/>
              </a:spcBef>
              <a:buClrTx/>
              <a:buFont typeface="Arial" panose="020B0604020202020204" pitchFamily="34" charset="0"/>
              <a:buChar char="•"/>
              <a:tabLst/>
              <a:defRPr sz="1600">
                <a:solidFill>
                  <a:schemeClr val="bg1"/>
                </a:solidFill>
              </a:defRPr>
            </a:lvl1pPr>
            <a:lvl2pPr>
              <a:buClrTx/>
              <a:defRPr sz="1400">
                <a:solidFill>
                  <a:schemeClr val="bg1"/>
                </a:solidFill>
              </a:defRPr>
            </a:lvl2pPr>
            <a:lvl3pPr>
              <a:buClrTx/>
              <a:defRPr sz="12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382772" y="3735505"/>
            <a:ext cx="2468880" cy="1549026"/>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solidFill>
                  <a:schemeClr val="bg1"/>
                </a:solidFill>
              </a:defRPr>
            </a:lvl1pPr>
            <a:lvl2pPr>
              <a:buClrTx/>
              <a:defRPr sz="1400">
                <a:solidFill>
                  <a:schemeClr val="bg1"/>
                </a:solidFill>
              </a:defRPr>
            </a:lvl2pPr>
            <a:lvl3pPr>
              <a:buClrTx/>
              <a:defRPr sz="12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340348" y="3735505"/>
            <a:ext cx="2468880" cy="1549026"/>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solidFill>
                  <a:schemeClr val="bg1"/>
                </a:solidFill>
              </a:defRPr>
            </a:lvl1pPr>
            <a:lvl2pPr>
              <a:buClrTx/>
              <a:defRPr sz="1400">
                <a:solidFill>
                  <a:schemeClr val="bg1"/>
                </a:solidFill>
              </a:defRPr>
            </a:lvl2pPr>
            <a:lvl3pPr>
              <a:buClrTx/>
              <a:defRPr sz="12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Tree>
    <p:extLst>
      <p:ext uri="{BB962C8B-B14F-4D97-AF65-F5344CB8AC3E}">
        <p14:creationId xmlns:p14="http://schemas.microsoft.com/office/powerpoint/2010/main" val="24785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ards">
    <p:bg>
      <p:bgRef idx="1001">
        <a:schemeClr val="bg2"/>
      </p:bgRef>
    </p:bg>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65E9C364-55ED-811B-32DD-57E406DD23CF}"/>
              </a:ext>
            </a:extLst>
          </p:cNvPr>
          <p:cNvSpPr/>
          <p:nvPr userDrawn="1"/>
        </p:nvSpPr>
        <p:spPr bwMode="gray">
          <a:xfrm>
            <a:off x="450574" y="2232860"/>
            <a:ext cx="3508152" cy="3939340"/>
          </a:xfrm>
          <a:prstGeom prst="roundRect">
            <a:avLst>
              <a:gd name="adj" fmla="val 5471"/>
            </a:avLst>
          </a:prstGeom>
          <a:noFill/>
          <a:ln w="25400">
            <a:solidFill>
              <a:schemeClr val="accent5"/>
            </a:solidFill>
            <a:round/>
            <a:headEnd/>
            <a:tailEnd/>
          </a:ln>
        </p:spPr>
        <p:txBody>
          <a:bodyPr wrap="square" lIns="182880" tIns="3017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35" name="Rounded Rectangle 34">
            <a:extLst>
              <a:ext uri="{FF2B5EF4-FFF2-40B4-BE49-F238E27FC236}">
                <a16:creationId xmlns:a16="http://schemas.microsoft.com/office/drawing/2014/main" id="{929E2789-E850-3563-FD39-792C9CF0896E}"/>
              </a:ext>
            </a:extLst>
          </p:cNvPr>
          <p:cNvSpPr/>
          <p:nvPr userDrawn="1"/>
        </p:nvSpPr>
        <p:spPr bwMode="gray">
          <a:xfrm>
            <a:off x="4341924" y="2232860"/>
            <a:ext cx="3508152" cy="3939340"/>
          </a:xfrm>
          <a:prstGeom prst="roundRect">
            <a:avLst>
              <a:gd name="adj" fmla="val 5471"/>
            </a:avLst>
          </a:prstGeom>
          <a:noFill/>
          <a:ln w="25400">
            <a:solidFill>
              <a:schemeClr val="accent5"/>
            </a:solidFill>
            <a:round/>
            <a:headEnd/>
            <a:tailEnd/>
          </a:ln>
        </p:spPr>
        <p:txBody>
          <a:bodyPr wrap="square" lIns="182880" tIns="3017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36" name="Rounded Rectangle 35">
            <a:extLst>
              <a:ext uri="{FF2B5EF4-FFF2-40B4-BE49-F238E27FC236}">
                <a16:creationId xmlns:a16="http://schemas.microsoft.com/office/drawing/2014/main" id="{43FF28D9-2762-BE80-CA35-2619EEE1A7FB}"/>
              </a:ext>
            </a:extLst>
          </p:cNvPr>
          <p:cNvSpPr/>
          <p:nvPr userDrawn="1"/>
        </p:nvSpPr>
        <p:spPr bwMode="gray">
          <a:xfrm>
            <a:off x="8233274" y="2232860"/>
            <a:ext cx="3508152" cy="3939340"/>
          </a:xfrm>
          <a:prstGeom prst="roundRect">
            <a:avLst>
              <a:gd name="adj" fmla="val 5471"/>
            </a:avLst>
          </a:prstGeom>
          <a:noFill/>
          <a:ln w="25400">
            <a:solidFill>
              <a:schemeClr val="accent5"/>
            </a:solidFill>
            <a:round/>
            <a:headEnd/>
            <a:tailEnd/>
          </a:ln>
        </p:spPr>
        <p:txBody>
          <a:bodyPr wrap="square" lIns="182880" tIns="3017520" rtlCol="0" anchor="t" anchorCtr="0"/>
          <a:lstStyle/>
          <a:p>
            <a:pPr marL="228600" lvl="1" indent="-228600">
              <a:lnSpc>
                <a:spcPct val="90000"/>
              </a:lnSpc>
              <a:spcBef>
                <a:spcPts val="600"/>
              </a:spcBef>
              <a:buClr>
                <a:schemeClr val="accent6"/>
              </a:buClr>
              <a:buFont typeface="Arial" panose="020B0604020202020204" pitchFamily="34" charset="0"/>
              <a:buChar char="•"/>
            </a:pPr>
            <a:endParaRPr lang="en-US" sz="1600">
              <a:solidFill>
                <a:srgbClr val="000000"/>
              </a:solidFill>
            </a:endParaRPr>
          </a:p>
        </p:txBody>
      </p:sp>
      <p:sp>
        <p:nvSpPr>
          <p:cNvPr id="27" name="Shape 268">
            <a:extLst>
              <a:ext uri="{FF2B5EF4-FFF2-40B4-BE49-F238E27FC236}">
                <a16:creationId xmlns:a16="http://schemas.microsoft.com/office/drawing/2014/main" id="{ECABEBA4-E7A2-BCAF-0DD8-DFB7C07C3F23}"/>
              </a:ext>
            </a:extLst>
          </p:cNvPr>
          <p:cNvSpPr txBox="1">
            <a:spLocks/>
          </p:cNvSpPr>
          <p:nvPr userDrawn="1"/>
        </p:nvSpPr>
        <p:spPr bwMode="gray">
          <a:xfrm>
            <a:off x="450574" y="1562100"/>
            <a:ext cx="11290852" cy="553139"/>
          </a:xfrm>
          <a:prstGeom prst="roundRect">
            <a:avLst>
              <a:gd name="adj" fmla="val 27108"/>
            </a:avLst>
          </a:prstGeom>
          <a:solidFill>
            <a:schemeClr val="accent6"/>
          </a:solidFill>
          <a:ln w="25400">
            <a:solidFill>
              <a:schemeClr val="accent6"/>
            </a:solidFill>
            <a:miter lim="400000"/>
          </a:ln>
          <a:extLst>
            <a:ext uri="{C572A759-6A51-4108-AA02-DFA0A04FC94B}">
              <ma14:wrappingTextBoxFlag xmlns="" xmlns:ma14="http://schemas.microsoft.com/office/mac/drawingml/2011/main" val="1"/>
            </a:ext>
          </a:extLst>
        </p:spPr>
        <p:txBody>
          <a:bodyPr lIns="60880" tIns="45720" rIns="60880" bIns="0" anchor="ctr" anchorCtr="0">
            <a:noAutofit/>
          </a:bodyPr>
          <a:lstStyle>
            <a:lvl1pPr marL="469890" marR="0" indent="-46989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1pPr>
            <a:lvl2pPr marL="1282088" marR="0" indent="-562439"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2pPr>
            <a:lvl3pPr marL="2086417" marR="0" indent="-600554"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3pPr>
            <a:lvl4pPr marL="2939553" marR="0" indent="-717110"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4pPr>
            <a:lvl5pPr marL="3640577" marR="0" indent="-778915" algn="l" defTabSz="1828754" rtl="0" latinLnBrk="0">
              <a:lnSpc>
                <a:spcPct val="100000"/>
              </a:lnSpc>
              <a:spcBef>
                <a:spcPts val="1800"/>
              </a:spcBef>
              <a:spcAft>
                <a:spcPts val="0"/>
              </a:spcAft>
              <a:buClr>
                <a:srgbClr val="FF0000"/>
              </a:buClr>
              <a:buSzPct val="100000"/>
              <a:buFont typeface="Wingdings"/>
              <a:buChar char="▪"/>
              <a:tabLst/>
              <a:defRPr sz="5600" b="0" i="0" u="none" strike="noStrike" cap="none" spc="0" baseline="0">
                <a:ln>
                  <a:noFill/>
                </a:ln>
                <a:solidFill>
                  <a:srgbClr val="000000"/>
                </a:solidFill>
                <a:uFillTx/>
                <a:latin typeface="Arial"/>
                <a:ea typeface="Arial"/>
                <a:cs typeface="Arial"/>
                <a:sym typeface="Arial"/>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pPr marL="0" indent="0" algn="ctr" defTabSz="259723">
              <a:lnSpc>
                <a:spcPts val="2400"/>
              </a:lnSpc>
              <a:spcBef>
                <a:spcPts val="300"/>
              </a:spcBef>
              <a:spcAft>
                <a:spcPts val="300"/>
              </a:spcAft>
              <a:buNone/>
              <a:tabLst>
                <a:tab pos="1341569" algn="l"/>
              </a:tabLst>
              <a:defRPr sz="4956"/>
            </a:pPr>
            <a:endParaRPr lang="en-US" sz="2400" b="1" cap="all">
              <a:solidFill>
                <a:schemeClr val="bg1"/>
              </a:solidFill>
              <a:latin typeface="+mn-lt"/>
              <a:ea typeface="BentonSans Medium"/>
              <a:sym typeface="BentonSans Medium"/>
            </a:endParaRP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544286" y="2348564"/>
            <a:ext cx="3323872" cy="3707679"/>
          </a:xfrm>
          <a:prstGeom prst="rect">
            <a:avLst/>
          </a:prstGeom>
        </p:spPr>
        <p:txBody>
          <a:bodyPr lIns="91440" tIns="182880" rIns="45720"/>
          <a:lstStyle>
            <a:lvl1pPr marL="233363" indent="-223838">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438918" y="2348564"/>
            <a:ext cx="3323872" cy="3707679"/>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8323842" y="2348564"/>
            <a:ext cx="3323872" cy="3707679"/>
          </a:xfrm>
          <a:prstGeom prst="rect">
            <a:avLst/>
          </a:prstGeom>
        </p:spPr>
        <p:txBody>
          <a:bodyPr lIns="91440" tIns="182880" rIns="45720"/>
          <a:lstStyle>
            <a:lvl1pPr marL="233363" indent="-233363">
              <a:spcBef>
                <a:spcPts val="600"/>
              </a:spcBef>
              <a:buClrTx/>
              <a:buFont typeface="Arial" panose="020B0604020202020204" pitchFamily="34" charset="0"/>
              <a:buChar char="•"/>
              <a:tabLst/>
              <a:defRPr sz="1600"/>
            </a:lvl1pPr>
            <a:lvl2pPr>
              <a:buClrTx/>
              <a:defRPr sz="1400"/>
            </a:lvl2pPr>
            <a:lvl3pPr>
              <a:buClrTx/>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450574" y="1643271"/>
            <a:ext cx="3511296"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4340352" y="1643271"/>
            <a:ext cx="3511296" cy="390798"/>
          </a:xfrm>
          <a:prstGeom prst="rect">
            <a:avLst/>
          </a:prstGeom>
        </p:spPr>
        <p:txBody>
          <a:bodyPr anchor="ctr"/>
          <a:lstStyle>
            <a:lvl1pPr marL="0" indent="0" algn="ctr">
              <a:buNone/>
              <a:defRPr sz="1800" b="1">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8230130" y="1643271"/>
            <a:ext cx="3511296" cy="390798"/>
          </a:xfrm>
          <a:prstGeom prst="rect">
            <a:avLst/>
          </a:prstGeom>
        </p:spPr>
        <p:txBody>
          <a:bodyPr anchor="ctr"/>
          <a:lstStyle>
            <a:lvl1pPr marL="0" indent="0" algn="ctr">
              <a:buNone/>
              <a:defRPr sz="1800" b="1">
                <a:solidFill>
                  <a:schemeClr val="bg1"/>
                </a:solidFill>
              </a:defRPr>
            </a:lvl1pPr>
          </a:lstStyle>
          <a:p>
            <a:pPr lvl="0"/>
            <a:r>
              <a:rPr lang="en-US"/>
              <a:t>Heading</a:t>
            </a:r>
          </a:p>
        </p:txBody>
      </p:sp>
      <p:cxnSp>
        <p:nvCxnSpPr>
          <p:cNvPr id="28" name="Straight Connector 27">
            <a:extLst>
              <a:ext uri="{FF2B5EF4-FFF2-40B4-BE49-F238E27FC236}">
                <a16:creationId xmlns:a16="http://schemas.microsoft.com/office/drawing/2014/main" id="{5BA12B01-775F-5A32-EB20-4F68DC275759}"/>
              </a:ext>
            </a:extLst>
          </p:cNvPr>
          <p:cNvCxnSpPr>
            <a:cxnSpLocks/>
          </p:cNvCxnSpPr>
          <p:nvPr userDrawn="1"/>
        </p:nvCxnSpPr>
        <p:spPr>
          <a:xfrm flipV="1">
            <a:off x="4150325" y="1631714"/>
            <a:ext cx="0" cy="4139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A3E3C9-6ED3-9E22-11ED-9B8E188A4152}"/>
              </a:ext>
            </a:extLst>
          </p:cNvPr>
          <p:cNvCxnSpPr>
            <a:cxnSpLocks/>
          </p:cNvCxnSpPr>
          <p:nvPr userDrawn="1"/>
        </p:nvCxnSpPr>
        <p:spPr>
          <a:xfrm flipV="1">
            <a:off x="8041675" y="1631714"/>
            <a:ext cx="0" cy="4139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Content Placeholder 5">
            <a:extLst>
              <a:ext uri="{FF2B5EF4-FFF2-40B4-BE49-F238E27FC236}">
                <a16:creationId xmlns:a16="http://schemas.microsoft.com/office/drawing/2014/main" id="{32B94A53-B6DE-A02B-D15F-E3157D6B4DF5}"/>
              </a:ext>
            </a:extLst>
          </p:cNvPr>
          <p:cNvSpPr>
            <a:spLocks noGrp="1"/>
          </p:cNvSpPr>
          <p:nvPr>
            <p:ph sz="quarter" idx="11"/>
          </p:nvPr>
        </p:nvSpPr>
        <p:spPr>
          <a:xfrm>
            <a:off x="353011" y="714413"/>
            <a:ext cx="11325225" cy="328417"/>
          </a:xfrm>
          <a:prstGeom prst="rect">
            <a:avLst/>
          </a:prstGeom>
        </p:spPr>
        <p:txBody>
          <a:bodyPr/>
          <a:lstStyle>
            <a:lvl1pPr marL="0" indent="0">
              <a:spcBef>
                <a:spcPts val="0"/>
              </a:spcBef>
              <a:buNone/>
              <a:defRPr sz="18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256436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650373-DAC5-20DF-60AF-CEF5F2658C01}"/>
              </a:ext>
            </a:extLst>
          </p:cNvPr>
          <p:cNvGrpSpPr/>
          <p:nvPr userDrawn="1"/>
        </p:nvGrpSpPr>
        <p:grpSpPr>
          <a:xfrm>
            <a:off x="826993" y="0"/>
            <a:ext cx="11075924" cy="6858000"/>
            <a:chOff x="826993" y="0"/>
            <a:chExt cx="11075924" cy="6858000"/>
          </a:xfrm>
        </p:grpSpPr>
        <p:sp>
          <p:nvSpPr>
            <p:cNvPr id="18" name="Round Single Corner Rectangle 17">
              <a:extLst>
                <a:ext uri="{FF2B5EF4-FFF2-40B4-BE49-F238E27FC236}">
                  <a16:creationId xmlns:a16="http://schemas.microsoft.com/office/drawing/2014/main" id="{A3833B0C-30E9-7E8B-9C8D-2B8D77A733AD}"/>
                </a:ext>
              </a:extLst>
            </p:cNvPr>
            <p:cNvSpPr/>
            <p:nvPr userDrawn="1"/>
          </p:nvSpPr>
          <p:spPr>
            <a:xfrm>
              <a:off x="10618664" y="4565115"/>
              <a:ext cx="1057043" cy="1862696"/>
            </a:xfrm>
            <a:prstGeom prst="round1Rect">
              <a:avLst>
                <a:gd name="adj" fmla="val 3801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FCFFFA-49AB-CDCF-7767-C7689653356A}"/>
                </a:ext>
              </a:extLst>
            </p:cNvPr>
            <p:cNvSpPr/>
            <p:nvPr userDrawn="1"/>
          </p:nvSpPr>
          <p:spPr>
            <a:xfrm>
              <a:off x="10618664" y="6086507"/>
              <a:ext cx="1057043" cy="766826"/>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24" name="Rectangle 23">
              <a:extLst>
                <a:ext uri="{FF2B5EF4-FFF2-40B4-BE49-F238E27FC236}">
                  <a16:creationId xmlns:a16="http://schemas.microsoft.com/office/drawing/2014/main" id="{FD86FBDB-A91C-72DC-0EFD-85ECE6426E44}"/>
                </a:ext>
              </a:extLst>
            </p:cNvPr>
            <p:cNvSpPr/>
            <p:nvPr userDrawn="1"/>
          </p:nvSpPr>
          <p:spPr>
            <a:xfrm>
              <a:off x="10488803" y="3945478"/>
              <a:ext cx="259722" cy="1053721"/>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1" name="Rectangle 30">
              <a:extLst>
                <a:ext uri="{FF2B5EF4-FFF2-40B4-BE49-F238E27FC236}">
                  <a16:creationId xmlns:a16="http://schemas.microsoft.com/office/drawing/2014/main" id="{A4FE081A-884F-E10C-15CE-4D9768522A0E}"/>
                </a:ext>
              </a:extLst>
            </p:cNvPr>
            <p:cNvSpPr/>
            <p:nvPr userDrawn="1"/>
          </p:nvSpPr>
          <p:spPr>
            <a:xfrm>
              <a:off x="9803550" y="0"/>
              <a:ext cx="1041956" cy="1894159"/>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2" name="Rectangle 31">
              <a:extLst>
                <a:ext uri="{FF2B5EF4-FFF2-40B4-BE49-F238E27FC236}">
                  <a16:creationId xmlns:a16="http://schemas.microsoft.com/office/drawing/2014/main" id="{5968DD1A-C6FD-3503-F777-BB0330C05B54}"/>
                </a:ext>
              </a:extLst>
            </p:cNvPr>
            <p:cNvSpPr/>
            <p:nvPr userDrawn="1"/>
          </p:nvSpPr>
          <p:spPr>
            <a:xfrm>
              <a:off x="9513463" y="1278326"/>
              <a:ext cx="580173" cy="1390308"/>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4" name="Rectangle 43">
              <a:extLst>
                <a:ext uri="{FF2B5EF4-FFF2-40B4-BE49-F238E27FC236}">
                  <a16:creationId xmlns:a16="http://schemas.microsoft.com/office/drawing/2014/main" id="{E5F780AD-4B75-C4AA-2482-864482F87E9B}"/>
                </a:ext>
              </a:extLst>
            </p:cNvPr>
            <p:cNvSpPr/>
            <p:nvPr userDrawn="1"/>
          </p:nvSpPr>
          <p:spPr>
            <a:xfrm rot="16200000">
              <a:off x="6362676" y="5502429"/>
              <a:ext cx="807647" cy="1894159"/>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53" name="Rectangle 52">
              <a:extLst>
                <a:ext uri="{FF2B5EF4-FFF2-40B4-BE49-F238E27FC236}">
                  <a16:creationId xmlns:a16="http://schemas.microsoft.com/office/drawing/2014/main" id="{C56BAAA1-9B42-9EA6-97DE-4990F1DF9F42}"/>
                </a:ext>
              </a:extLst>
            </p:cNvPr>
            <p:cNvSpPr/>
            <p:nvPr userDrawn="1"/>
          </p:nvSpPr>
          <p:spPr>
            <a:xfrm>
              <a:off x="826993" y="0"/>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7A586B6-75E5-0296-D2AB-2436AB1C1E37}"/>
                </a:ext>
              </a:extLst>
            </p:cNvPr>
            <p:cNvSpPr/>
            <p:nvPr userDrawn="1"/>
          </p:nvSpPr>
          <p:spPr>
            <a:xfrm>
              <a:off x="6995146" y="6643615"/>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D4CA9A8-5DE5-AD90-0169-B3229505AF03}"/>
                </a:ext>
              </a:extLst>
            </p:cNvPr>
            <p:cNvSpPr/>
            <p:nvPr userDrawn="1"/>
          </p:nvSpPr>
          <p:spPr>
            <a:xfrm>
              <a:off x="10572881" y="1278326"/>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C739E0E2-152D-37FB-8F76-AF45A60DB2C2}"/>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 t="4" r="40848" b="66110"/>
            <a:stretch>
              <a:fillRect/>
            </a:stretch>
          </p:blipFill>
          <p:spPr>
            <a:xfrm>
              <a:off x="7415099" y="424356"/>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grpSp>
      <p:sp>
        <p:nvSpPr>
          <p:cNvPr id="21" name="Title 1">
            <a:extLst>
              <a:ext uri="{FF2B5EF4-FFF2-40B4-BE49-F238E27FC236}">
                <a16:creationId xmlns:a16="http://schemas.microsoft.com/office/drawing/2014/main" id="{E1731ED1-AFBF-644C-B962-5696D91668E6}"/>
              </a:ext>
            </a:extLst>
          </p:cNvPr>
          <p:cNvSpPr>
            <a:spLocks noGrp="1"/>
          </p:cNvSpPr>
          <p:nvPr>
            <p:ph type="title"/>
          </p:nvPr>
        </p:nvSpPr>
        <p:spPr>
          <a:xfrm>
            <a:off x="740230" y="2981740"/>
            <a:ext cx="8687017" cy="1390308"/>
          </a:xfrm>
          <a:prstGeom prst="rect">
            <a:avLst/>
          </a:prstGeom>
        </p:spPr>
        <p:txBody>
          <a:bodyPr lIns="91440" anchor="b"/>
          <a:lstStyle>
            <a:lvl1pPr>
              <a:defRPr sz="4400" b="1">
                <a:solidFill>
                  <a:schemeClr val="bg1"/>
                </a:solidFill>
              </a:defRPr>
            </a:lvl1pPr>
          </a:lstStyle>
          <a:p>
            <a:r>
              <a:rPr lang="en-US"/>
              <a:t>Click to edit Master title style</a:t>
            </a:r>
          </a:p>
        </p:txBody>
      </p:sp>
      <p:sp>
        <p:nvSpPr>
          <p:cNvPr id="36" name="Text Placeholder 2">
            <a:extLst>
              <a:ext uri="{FF2B5EF4-FFF2-40B4-BE49-F238E27FC236}">
                <a16:creationId xmlns:a16="http://schemas.microsoft.com/office/drawing/2014/main" id="{4324C980-BA64-A141-B66B-0B858A736949}"/>
              </a:ext>
            </a:extLst>
          </p:cNvPr>
          <p:cNvSpPr>
            <a:spLocks noGrp="1"/>
          </p:cNvSpPr>
          <p:nvPr>
            <p:ph type="body" idx="1"/>
          </p:nvPr>
        </p:nvSpPr>
        <p:spPr>
          <a:xfrm>
            <a:off x="740229" y="4513337"/>
            <a:ext cx="7584953" cy="807646"/>
          </a:xfrm>
          <a:prstGeom prst="rect">
            <a:avLst/>
          </a:prstGeom>
        </p:spPr>
        <p:txBody>
          <a:bodyPr lIns="91440"/>
          <a:lstStyle>
            <a:lvl1pPr marL="0" indent="0">
              <a:buNone/>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1" name="Picture 9">
            <a:extLst>
              <a:ext uri="{FF2B5EF4-FFF2-40B4-BE49-F238E27FC236}">
                <a16:creationId xmlns:a16="http://schemas.microsoft.com/office/drawing/2014/main" id="{2808626D-A086-1550-1CB9-4B92E7DD459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8582" y="6450377"/>
            <a:ext cx="278208" cy="190352"/>
          </a:xfrm>
          <a:prstGeom prst="rect">
            <a:avLst/>
          </a:prstGeom>
        </p:spPr>
      </p:pic>
    </p:spTree>
    <p:extLst>
      <p:ext uri="{BB962C8B-B14F-4D97-AF65-F5344CB8AC3E}">
        <p14:creationId xmlns:p14="http://schemas.microsoft.com/office/powerpoint/2010/main" val="361286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ards">
    <p:bg>
      <p:bgRef idx="1001">
        <a:schemeClr val="bg2"/>
      </p:bgRef>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E66194F2-668B-68CD-FD21-E126ABC4C28C}"/>
              </a:ext>
            </a:extLst>
          </p:cNvPr>
          <p:cNvGrpSpPr/>
          <p:nvPr userDrawn="1"/>
        </p:nvGrpSpPr>
        <p:grpSpPr>
          <a:xfrm>
            <a:off x="0" y="1236925"/>
            <a:ext cx="12192000" cy="4480577"/>
            <a:chOff x="0" y="1236925"/>
            <a:chExt cx="12192000" cy="4480577"/>
          </a:xfrm>
        </p:grpSpPr>
        <p:sp>
          <p:nvSpPr>
            <p:cNvPr id="2" name="Rectangle 1">
              <a:extLst>
                <a:ext uri="{FF2B5EF4-FFF2-40B4-BE49-F238E27FC236}">
                  <a16:creationId xmlns:a16="http://schemas.microsoft.com/office/drawing/2014/main" id="{E67BCFA8-FB95-3E26-FDA5-6BBB8C73ED60}"/>
                </a:ext>
              </a:extLst>
            </p:cNvPr>
            <p:cNvSpPr/>
            <p:nvPr userDrawn="1"/>
          </p:nvSpPr>
          <p:spPr>
            <a:xfrm>
              <a:off x="0" y="2219194"/>
              <a:ext cx="12192000" cy="2516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B4931BC-E7A7-2494-A7C8-4215D1C0406C}"/>
                </a:ext>
              </a:extLst>
            </p:cNvPr>
            <p:cNvGrpSpPr/>
            <p:nvPr userDrawn="1"/>
          </p:nvGrpSpPr>
          <p:grpSpPr>
            <a:xfrm>
              <a:off x="670545" y="1236925"/>
              <a:ext cx="2441448" cy="4480577"/>
              <a:chOff x="662228" y="1236925"/>
              <a:chExt cx="2441448" cy="4480577"/>
            </a:xfrm>
          </p:grpSpPr>
          <p:sp>
            <p:nvSpPr>
              <p:cNvPr id="20" name="Rounded Rectangle 19">
                <a:extLst>
                  <a:ext uri="{FF2B5EF4-FFF2-40B4-BE49-F238E27FC236}">
                    <a16:creationId xmlns:a16="http://schemas.microsoft.com/office/drawing/2014/main" id="{B6D06EDB-B0AF-0710-3E7B-535272AA156C}"/>
                  </a:ext>
                </a:extLst>
              </p:cNvPr>
              <p:cNvSpPr/>
              <p:nvPr userDrawn="1"/>
            </p:nvSpPr>
            <p:spPr>
              <a:xfrm>
                <a:off x="662228" y="1236925"/>
                <a:ext cx="2441448" cy="4184374"/>
              </a:xfrm>
              <a:prstGeom prst="roundRect">
                <a:avLst>
                  <a:gd name="adj" fmla="val 8117"/>
                </a:avLst>
              </a:prstGeom>
              <a:solidFill>
                <a:schemeClr val="accent6"/>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E6559C5B-5B11-F2C6-CAB6-EC03037B0B8C}"/>
                  </a:ext>
                </a:extLst>
              </p:cNvPr>
              <p:cNvSpPr/>
              <p:nvPr userDrawn="1"/>
            </p:nvSpPr>
            <p:spPr>
              <a:xfrm>
                <a:off x="662368" y="2387976"/>
                <a:ext cx="2441168" cy="3329526"/>
              </a:xfrm>
              <a:prstGeom prst="roundRect">
                <a:avLst>
                  <a:gd name="adj" fmla="val 8117"/>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36">
                <a:extLst>
                  <a:ext uri="{FF2B5EF4-FFF2-40B4-BE49-F238E27FC236}">
                    <a16:creationId xmlns:a16="http://schemas.microsoft.com/office/drawing/2014/main" id="{917E3D9C-6582-925B-0060-BBB5CC94770A}"/>
                  </a:ext>
                </a:extLst>
              </p:cNvPr>
              <p:cNvSpPr/>
              <p:nvPr userDrawn="1"/>
            </p:nvSpPr>
            <p:spPr>
              <a:xfrm>
                <a:off x="2001336" y="5465710"/>
                <a:ext cx="1102200" cy="251792"/>
              </a:xfrm>
              <a:prstGeom prst="round2DiagRect">
                <a:avLst>
                  <a:gd name="adj1" fmla="val 50000"/>
                  <a:gd name="adj2" fmla="val 0"/>
                </a:avLst>
              </a:prstGeom>
              <a:solidFill>
                <a:schemeClr val="accent6"/>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B335D970-72BE-AA0F-1560-0201D07414A9}"/>
                </a:ext>
              </a:extLst>
            </p:cNvPr>
            <p:cNvGrpSpPr/>
            <p:nvPr userDrawn="1"/>
          </p:nvGrpSpPr>
          <p:grpSpPr>
            <a:xfrm>
              <a:off x="9080008" y="1236925"/>
              <a:ext cx="2441448" cy="4480577"/>
              <a:chOff x="9071691" y="1236925"/>
              <a:chExt cx="2441308" cy="4480577"/>
            </a:xfrm>
          </p:grpSpPr>
          <p:sp>
            <p:nvSpPr>
              <p:cNvPr id="9" name="Rounded Rectangle 8">
                <a:extLst>
                  <a:ext uri="{FF2B5EF4-FFF2-40B4-BE49-F238E27FC236}">
                    <a16:creationId xmlns:a16="http://schemas.microsoft.com/office/drawing/2014/main" id="{25F70DCC-B2D6-DFD7-DB1D-D7E9609BC55F}"/>
                  </a:ext>
                </a:extLst>
              </p:cNvPr>
              <p:cNvSpPr/>
              <p:nvPr userDrawn="1"/>
            </p:nvSpPr>
            <p:spPr>
              <a:xfrm>
                <a:off x="9071691" y="1236925"/>
                <a:ext cx="2441168" cy="4184374"/>
              </a:xfrm>
              <a:prstGeom prst="roundRect">
                <a:avLst>
                  <a:gd name="adj" fmla="val 8117"/>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F7CFEF70-0000-8DEE-78E0-3B6A2C77BBE2}"/>
                  </a:ext>
                </a:extLst>
              </p:cNvPr>
              <p:cNvSpPr/>
              <p:nvPr userDrawn="1"/>
            </p:nvSpPr>
            <p:spPr>
              <a:xfrm>
                <a:off x="9071691" y="2387976"/>
                <a:ext cx="2441168" cy="3329526"/>
              </a:xfrm>
              <a:prstGeom prst="roundRect">
                <a:avLst>
                  <a:gd name="adj" fmla="val 811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a:extLst>
                  <a:ext uri="{FF2B5EF4-FFF2-40B4-BE49-F238E27FC236}">
                    <a16:creationId xmlns:a16="http://schemas.microsoft.com/office/drawing/2014/main" id="{093E5948-023A-C62B-E85D-FEFF3FA82361}"/>
                  </a:ext>
                </a:extLst>
              </p:cNvPr>
              <p:cNvSpPr/>
              <p:nvPr userDrawn="1"/>
            </p:nvSpPr>
            <p:spPr>
              <a:xfrm>
                <a:off x="10410799" y="5465710"/>
                <a:ext cx="1102200" cy="251792"/>
              </a:xfrm>
              <a:prstGeom prst="round2DiagRect">
                <a:avLst>
                  <a:gd name="adj1" fmla="val 50000"/>
                  <a:gd name="adj2" fmla="val 0"/>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700F3F85-3C89-D383-C9C7-030C3B58B46E}"/>
                </a:ext>
              </a:extLst>
            </p:cNvPr>
            <p:cNvGrpSpPr/>
            <p:nvPr userDrawn="1"/>
          </p:nvGrpSpPr>
          <p:grpSpPr>
            <a:xfrm>
              <a:off x="3473699" y="1236925"/>
              <a:ext cx="2441448" cy="4480577"/>
              <a:chOff x="3464859" y="1236925"/>
              <a:chExt cx="2441308" cy="4480577"/>
            </a:xfrm>
          </p:grpSpPr>
          <p:sp>
            <p:nvSpPr>
              <p:cNvPr id="4" name="Rounded Rectangle 3">
                <a:extLst>
                  <a:ext uri="{FF2B5EF4-FFF2-40B4-BE49-F238E27FC236}">
                    <a16:creationId xmlns:a16="http://schemas.microsoft.com/office/drawing/2014/main" id="{AE73BEB7-41E5-5C5B-DD0D-ADD247AFE168}"/>
                  </a:ext>
                </a:extLst>
              </p:cNvPr>
              <p:cNvSpPr/>
              <p:nvPr userDrawn="1"/>
            </p:nvSpPr>
            <p:spPr>
              <a:xfrm>
                <a:off x="3464859" y="1236925"/>
                <a:ext cx="2441168" cy="4184374"/>
              </a:xfrm>
              <a:prstGeom prst="roundRect">
                <a:avLst>
                  <a:gd name="adj" fmla="val 8117"/>
                </a:avLst>
              </a:prstGeom>
              <a:solidFill>
                <a:schemeClr val="accent3"/>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0FF7DFBB-23DA-D541-1623-9F650C0C662D}"/>
                  </a:ext>
                </a:extLst>
              </p:cNvPr>
              <p:cNvSpPr/>
              <p:nvPr userDrawn="1"/>
            </p:nvSpPr>
            <p:spPr>
              <a:xfrm>
                <a:off x="3464859" y="2387976"/>
                <a:ext cx="2441168" cy="3329526"/>
              </a:xfrm>
              <a:prstGeom prst="roundRect">
                <a:avLst>
                  <a:gd name="adj" fmla="val 8117"/>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Diagonal Corner Rectangle 42">
                <a:extLst>
                  <a:ext uri="{FF2B5EF4-FFF2-40B4-BE49-F238E27FC236}">
                    <a16:creationId xmlns:a16="http://schemas.microsoft.com/office/drawing/2014/main" id="{AB1DBD2C-9335-780A-D8BC-0F340F150A84}"/>
                  </a:ext>
                </a:extLst>
              </p:cNvPr>
              <p:cNvSpPr/>
              <p:nvPr userDrawn="1"/>
            </p:nvSpPr>
            <p:spPr>
              <a:xfrm>
                <a:off x="4803967" y="5465710"/>
                <a:ext cx="1102200" cy="251792"/>
              </a:xfrm>
              <a:prstGeom prst="round2DiagRect">
                <a:avLst>
                  <a:gd name="adj1" fmla="val 50000"/>
                  <a:gd name="adj2" fmla="val 0"/>
                </a:avLst>
              </a:prstGeom>
              <a:solidFill>
                <a:schemeClr val="accent3"/>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71" name="Group 70">
              <a:extLst>
                <a:ext uri="{FF2B5EF4-FFF2-40B4-BE49-F238E27FC236}">
                  <a16:creationId xmlns:a16="http://schemas.microsoft.com/office/drawing/2014/main" id="{2CF92DCB-5B76-D863-55F5-A350663EDADF}"/>
                </a:ext>
              </a:extLst>
            </p:cNvPr>
            <p:cNvGrpSpPr/>
            <p:nvPr userDrawn="1"/>
          </p:nvGrpSpPr>
          <p:grpSpPr>
            <a:xfrm>
              <a:off x="6276853" y="1252782"/>
              <a:ext cx="2441448" cy="4464720"/>
              <a:chOff x="6278545" y="1252782"/>
              <a:chExt cx="2441308" cy="4464720"/>
            </a:xfrm>
          </p:grpSpPr>
          <p:sp>
            <p:nvSpPr>
              <p:cNvPr id="49" name="Rounded Rectangle 48">
                <a:extLst>
                  <a:ext uri="{FF2B5EF4-FFF2-40B4-BE49-F238E27FC236}">
                    <a16:creationId xmlns:a16="http://schemas.microsoft.com/office/drawing/2014/main" id="{E17E11EE-F28B-4E65-119F-8479BE611238}"/>
                  </a:ext>
                </a:extLst>
              </p:cNvPr>
              <p:cNvSpPr/>
              <p:nvPr userDrawn="1"/>
            </p:nvSpPr>
            <p:spPr>
              <a:xfrm>
                <a:off x="6278545" y="1252782"/>
                <a:ext cx="2441168" cy="4184374"/>
              </a:xfrm>
              <a:prstGeom prst="roundRect">
                <a:avLst>
                  <a:gd name="adj" fmla="val 8117"/>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CC545473-0F9B-91F2-A80A-A0A726CA14B0}"/>
                  </a:ext>
                </a:extLst>
              </p:cNvPr>
              <p:cNvSpPr/>
              <p:nvPr userDrawn="1"/>
            </p:nvSpPr>
            <p:spPr>
              <a:xfrm>
                <a:off x="6278545" y="2387976"/>
                <a:ext cx="2441168" cy="3329526"/>
              </a:xfrm>
              <a:prstGeom prst="roundRect">
                <a:avLst>
                  <a:gd name="adj" fmla="val 8117"/>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a:extLst>
                  <a:ext uri="{FF2B5EF4-FFF2-40B4-BE49-F238E27FC236}">
                    <a16:creationId xmlns:a16="http://schemas.microsoft.com/office/drawing/2014/main" id="{E7380E6D-4575-2DB7-912A-966809465F91}"/>
                  </a:ext>
                </a:extLst>
              </p:cNvPr>
              <p:cNvSpPr/>
              <p:nvPr userDrawn="1"/>
            </p:nvSpPr>
            <p:spPr>
              <a:xfrm>
                <a:off x="7617653" y="5465710"/>
                <a:ext cx="1102200" cy="251792"/>
              </a:xfrm>
              <a:prstGeom prst="round2DiagRect">
                <a:avLst>
                  <a:gd name="adj1" fmla="val 50000"/>
                  <a:gd name="adj2" fmla="val 0"/>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137086" y="2982214"/>
            <a:ext cx="2327292" cy="2327318"/>
          </a:xfrm>
          <a:prstGeom prst="rect">
            <a:avLst/>
          </a:prstGeom>
        </p:spPr>
        <p:txBody>
          <a:bodyPr lIns="91440" tIns="182880" rIns="45720"/>
          <a:lstStyle>
            <a:lvl1pPr marL="233363" indent="-233363">
              <a:spcBef>
                <a:spcPts val="600"/>
              </a:spcBef>
              <a:buClr>
                <a:schemeClr val="accent4"/>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725409" y="2982214"/>
            <a:ext cx="2331720" cy="2327318"/>
          </a:xfrm>
          <a:prstGeom prst="rect">
            <a:avLst/>
          </a:prstGeom>
        </p:spPr>
        <p:txBody>
          <a:bodyPr lIns="91440" tIns="182880" rIns="45720"/>
          <a:lstStyle>
            <a:lvl1pPr marL="233363" indent="-223838">
              <a:spcBef>
                <a:spcPts val="600"/>
              </a:spcBef>
              <a:buClr>
                <a:schemeClr val="accent6"/>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530777" y="2982214"/>
            <a:ext cx="2327292" cy="2327318"/>
          </a:xfrm>
          <a:prstGeom prst="rect">
            <a:avLst/>
          </a:prstGeom>
        </p:spPr>
        <p:txBody>
          <a:bodyPr lIns="91440" tIns="182880" rIns="45720"/>
          <a:lstStyle>
            <a:lvl1pPr marL="233363" indent="-233363">
              <a:spcBef>
                <a:spcPts val="600"/>
              </a:spcBef>
              <a:buClr>
                <a:schemeClr val="accent3"/>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333931" y="2982214"/>
            <a:ext cx="2327292" cy="2327318"/>
          </a:xfrm>
          <a:prstGeom prst="rect">
            <a:avLst/>
          </a:prstGeom>
        </p:spPr>
        <p:txBody>
          <a:bodyPr lIns="91440" tIns="182880" rIns="45720"/>
          <a:lstStyle>
            <a:lvl1pPr marL="233363" indent="-233363">
              <a:spcBef>
                <a:spcPts val="600"/>
              </a:spcBef>
              <a:buClr>
                <a:schemeClr val="accent2"/>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725409" y="2519970"/>
            <a:ext cx="2331720" cy="390798"/>
          </a:xfrm>
          <a:prstGeom prst="rect">
            <a:avLst/>
          </a:prstGeom>
        </p:spPr>
        <p:txBody>
          <a:bodyPr anchor="ctr"/>
          <a:lstStyle>
            <a:lvl1pPr marL="0" indent="0" algn="ctr">
              <a:buNone/>
              <a:defRPr sz="1400" b="1" cap="all" baseline="0">
                <a:solidFill>
                  <a:schemeClr val="accent6"/>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3528563" y="2519970"/>
            <a:ext cx="2331720" cy="390798"/>
          </a:xfrm>
          <a:prstGeom prst="rect">
            <a:avLst/>
          </a:prstGeom>
        </p:spPr>
        <p:txBody>
          <a:bodyPr anchor="ctr"/>
          <a:lstStyle>
            <a:lvl1pPr marL="0" indent="0" algn="ctr">
              <a:buNone/>
              <a:defRPr sz="1400" b="1" cap="all" baseline="0">
                <a:solidFill>
                  <a:schemeClr val="accent3"/>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6331717" y="2519970"/>
            <a:ext cx="2331720" cy="390798"/>
          </a:xfrm>
          <a:prstGeom prst="rect">
            <a:avLst/>
          </a:prstGeom>
        </p:spPr>
        <p:txBody>
          <a:bodyPr anchor="ctr"/>
          <a:lstStyle>
            <a:lvl1pPr marL="0" indent="0" algn="ctr">
              <a:buNone/>
              <a:defRPr sz="1400" b="1" cap="all" baseline="0">
                <a:solidFill>
                  <a:schemeClr val="accent2">
                    <a:lumMod val="75000"/>
                  </a:schemeClr>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9134872" y="2519970"/>
            <a:ext cx="2331720" cy="390798"/>
          </a:xfrm>
          <a:prstGeom prst="rect">
            <a:avLst/>
          </a:prstGeom>
        </p:spPr>
        <p:txBody>
          <a:bodyPr anchor="ctr"/>
          <a:lstStyle>
            <a:lvl1pPr marL="0" indent="0" algn="ctr">
              <a:buNone/>
              <a:defRPr sz="1400" b="1" cap="all" baseline="0">
                <a:solidFill>
                  <a:schemeClr val="accent4"/>
                </a:solidFill>
              </a:defRPr>
            </a:lvl1pPr>
          </a:lstStyle>
          <a:p>
            <a:pPr lvl="0"/>
            <a:r>
              <a:rPr lang="en-US"/>
              <a:t>Heading</a:t>
            </a:r>
          </a:p>
        </p:txBody>
      </p:sp>
    </p:spTree>
    <p:extLst>
      <p:ext uri="{BB962C8B-B14F-4D97-AF65-F5344CB8AC3E}">
        <p14:creationId xmlns:p14="http://schemas.microsoft.com/office/powerpoint/2010/main" val="1785969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ards Dark">
    <p:bg>
      <p:bgRef idx="1001">
        <a:schemeClr val="bg2"/>
      </p:bgRef>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E66194F2-668B-68CD-FD21-E126ABC4C28C}"/>
              </a:ext>
            </a:extLst>
          </p:cNvPr>
          <p:cNvGrpSpPr/>
          <p:nvPr userDrawn="1"/>
        </p:nvGrpSpPr>
        <p:grpSpPr>
          <a:xfrm>
            <a:off x="0" y="1236925"/>
            <a:ext cx="12192000" cy="4480577"/>
            <a:chOff x="0" y="1236925"/>
            <a:chExt cx="12192000" cy="4480577"/>
          </a:xfrm>
        </p:grpSpPr>
        <p:sp>
          <p:nvSpPr>
            <p:cNvPr id="2" name="Rectangle 1">
              <a:extLst>
                <a:ext uri="{FF2B5EF4-FFF2-40B4-BE49-F238E27FC236}">
                  <a16:creationId xmlns:a16="http://schemas.microsoft.com/office/drawing/2014/main" id="{E67BCFA8-FB95-3E26-FDA5-6BBB8C73ED60}"/>
                </a:ext>
              </a:extLst>
            </p:cNvPr>
            <p:cNvSpPr/>
            <p:nvPr userDrawn="1"/>
          </p:nvSpPr>
          <p:spPr>
            <a:xfrm>
              <a:off x="0" y="2219194"/>
              <a:ext cx="12192000" cy="25160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B4931BC-E7A7-2494-A7C8-4215D1C0406C}"/>
                </a:ext>
              </a:extLst>
            </p:cNvPr>
            <p:cNvGrpSpPr/>
            <p:nvPr userDrawn="1"/>
          </p:nvGrpSpPr>
          <p:grpSpPr>
            <a:xfrm>
              <a:off x="670545" y="1236925"/>
              <a:ext cx="2441448" cy="4480577"/>
              <a:chOff x="662228" y="1236925"/>
              <a:chExt cx="2441448" cy="4480577"/>
            </a:xfrm>
          </p:grpSpPr>
          <p:sp>
            <p:nvSpPr>
              <p:cNvPr id="20" name="Rounded Rectangle 19">
                <a:extLst>
                  <a:ext uri="{FF2B5EF4-FFF2-40B4-BE49-F238E27FC236}">
                    <a16:creationId xmlns:a16="http://schemas.microsoft.com/office/drawing/2014/main" id="{B6D06EDB-B0AF-0710-3E7B-535272AA156C}"/>
                  </a:ext>
                </a:extLst>
              </p:cNvPr>
              <p:cNvSpPr/>
              <p:nvPr userDrawn="1"/>
            </p:nvSpPr>
            <p:spPr>
              <a:xfrm>
                <a:off x="662228" y="1236925"/>
                <a:ext cx="2441448" cy="4184374"/>
              </a:xfrm>
              <a:prstGeom prst="roundRect">
                <a:avLst>
                  <a:gd name="adj" fmla="val 8117"/>
                </a:avLst>
              </a:prstGeom>
              <a:solidFill>
                <a:schemeClr val="tx1">
                  <a:lumMod val="85000"/>
                  <a:lumOff val="15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E6559C5B-5B11-F2C6-CAB6-EC03037B0B8C}"/>
                  </a:ext>
                </a:extLst>
              </p:cNvPr>
              <p:cNvSpPr/>
              <p:nvPr userDrawn="1"/>
            </p:nvSpPr>
            <p:spPr>
              <a:xfrm>
                <a:off x="662368" y="2387976"/>
                <a:ext cx="2441168" cy="3329526"/>
              </a:xfrm>
              <a:prstGeom prst="roundRect">
                <a:avLst>
                  <a:gd name="adj" fmla="val 8117"/>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36">
                <a:extLst>
                  <a:ext uri="{FF2B5EF4-FFF2-40B4-BE49-F238E27FC236}">
                    <a16:creationId xmlns:a16="http://schemas.microsoft.com/office/drawing/2014/main" id="{917E3D9C-6582-925B-0060-BBB5CC94770A}"/>
                  </a:ext>
                </a:extLst>
              </p:cNvPr>
              <p:cNvSpPr/>
              <p:nvPr userDrawn="1"/>
            </p:nvSpPr>
            <p:spPr>
              <a:xfrm>
                <a:off x="2001336" y="5465710"/>
                <a:ext cx="1102200" cy="251792"/>
              </a:xfrm>
              <a:prstGeom prst="round2DiagRect">
                <a:avLst>
                  <a:gd name="adj1" fmla="val 50000"/>
                  <a:gd name="adj2" fmla="val 0"/>
                </a:avLst>
              </a:prstGeom>
              <a:solidFill>
                <a:schemeClr val="accent6"/>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B335D970-72BE-AA0F-1560-0201D07414A9}"/>
                </a:ext>
              </a:extLst>
            </p:cNvPr>
            <p:cNvGrpSpPr/>
            <p:nvPr userDrawn="1"/>
          </p:nvGrpSpPr>
          <p:grpSpPr>
            <a:xfrm>
              <a:off x="9080008" y="1236925"/>
              <a:ext cx="2441448" cy="4480577"/>
              <a:chOff x="9071691" y="1236925"/>
              <a:chExt cx="2441308" cy="4480577"/>
            </a:xfrm>
          </p:grpSpPr>
          <p:sp>
            <p:nvSpPr>
              <p:cNvPr id="9" name="Rounded Rectangle 8">
                <a:extLst>
                  <a:ext uri="{FF2B5EF4-FFF2-40B4-BE49-F238E27FC236}">
                    <a16:creationId xmlns:a16="http://schemas.microsoft.com/office/drawing/2014/main" id="{25F70DCC-B2D6-DFD7-DB1D-D7E9609BC55F}"/>
                  </a:ext>
                </a:extLst>
              </p:cNvPr>
              <p:cNvSpPr/>
              <p:nvPr userDrawn="1"/>
            </p:nvSpPr>
            <p:spPr>
              <a:xfrm>
                <a:off x="9071691" y="1236925"/>
                <a:ext cx="2441168" cy="4184374"/>
              </a:xfrm>
              <a:prstGeom prst="roundRect">
                <a:avLst>
                  <a:gd name="adj" fmla="val 8117"/>
                </a:avLst>
              </a:prstGeom>
              <a:solidFill>
                <a:schemeClr val="tx1">
                  <a:lumMod val="85000"/>
                  <a:lumOff val="15000"/>
                </a:schemeClr>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F7CFEF70-0000-8DEE-78E0-3B6A2C77BBE2}"/>
                  </a:ext>
                </a:extLst>
              </p:cNvPr>
              <p:cNvSpPr/>
              <p:nvPr userDrawn="1"/>
            </p:nvSpPr>
            <p:spPr>
              <a:xfrm>
                <a:off x="9071691" y="2387976"/>
                <a:ext cx="2441168" cy="3329526"/>
              </a:xfrm>
              <a:prstGeom prst="roundRect">
                <a:avLst>
                  <a:gd name="adj" fmla="val 8117"/>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a:extLst>
                  <a:ext uri="{FF2B5EF4-FFF2-40B4-BE49-F238E27FC236}">
                    <a16:creationId xmlns:a16="http://schemas.microsoft.com/office/drawing/2014/main" id="{093E5948-023A-C62B-E85D-FEFF3FA82361}"/>
                  </a:ext>
                </a:extLst>
              </p:cNvPr>
              <p:cNvSpPr/>
              <p:nvPr userDrawn="1"/>
            </p:nvSpPr>
            <p:spPr>
              <a:xfrm>
                <a:off x="10410799" y="5465710"/>
                <a:ext cx="1102200" cy="251792"/>
              </a:xfrm>
              <a:prstGeom prst="round2DiagRect">
                <a:avLst>
                  <a:gd name="adj1" fmla="val 50000"/>
                  <a:gd name="adj2" fmla="val 0"/>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700F3F85-3C89-D383-C9C7-030C3B58B46E}"/>
                </a:ext>
              </a:extLst>
            </p:cNvPr>
            <p:cNvGrpSpPr/>
            <p:nvPr userDrawn="1"/>
          </p:nvGrpSpPr>
          <p:grpSpPr>
            <a:xfrm>
              <a:off x="3473699" y="1236925"/>
              <a:ext cx="2441448" cy="4480577"/>
              <a:chOff x="3464859" y="1236925"/>
              <a:chExt cx="2441308" cy="4480577"/>
            </a:xfrm>
          </p:grpSpPr>
          <p:sp>
            <p:nvSpPr>
              <p:cNvPr id="4" name="Rounded Rectangle 3">
                <a:extLst>
                  <a:ext uri="{FF2B5EF4-FFF2-40B4-BE49-F238E27FC236}">
                    <a16:creationId xmlns:a16="http://schemas.microsoft.com/office/drawing/2014/main" id="{AE73BEB7-41E5-5C5B-DD0D-ADD247AFE168}"/>
                  </a:ext>
                </a:extLst>
              </p:cNvPr>
              <p:cNvSpPr/>
              <p:nvPr userDrawn="1"/>
            </p:nvSpPr>
            <p:spPr>
              <a:xfrm>
                <a:off x="3464859" y="1236925"/>
                <a:ext cx="2441168" cy="4184374"/>
              </a:xfrm>
              <a:prstGeom prst="roundRect">
                <a:avLst>
                  <a:gd name="adj" fmla="val 8117"/>
                </a:avLst>
              </a:prstGeom>
              <a:solidFill>
                <a:schemeClr val="tx1">
                  <a:lumMod val="85000"/>
                  <a:lumOff val="15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0FF7DFBB-23DA-D541-1623-9F650C0C662D}"/>
                  </a:ext>
                </a:extLst>
              </p:cNvPr>
              <p:cNvSpPr/>
              <p:nvPr userDrawn="1"/>
            </p:nvSpPr>
            <p:spPr>
              <a:xfrm>
                <a:off x="3464859" y="2387976"/>
                <a:ext cx="2441168" cy="3329526"/>
              </a:xfrm>
              <a:prstGeom prst="roundRect">
                <a:avLst>
                  <a:gd name="adj" fmla="val 8117"/>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Diagonal Corner Rectangle 42">
                <a:extLst>
                  <a:ext uri="{FF2B5EF4-FFF2-40B4-BE49-F238E27FC236}">
                    <a16:creationId xmlns:a16="http://schemas.microsoft.com/office/drawing/2014/main" id="{AB1DBD2C-9335-780A-D8BC-0F340F150A84}"/>
                  </a:ext>
                </a:extLst>
              </p:cNvPr>
              <p:cNvSpPr/>
              <p:nvPr userDrawn="1"/>
            </p:nvSpPr>
            <p:spPr>
              <a:xfrm>
                <a:off x="4803967" y="5465710"/>
                <a:ext cx="1102200" cy="251792"/>
              </a:xfrm>
              <a:prstGeom prst="round2DiagRect">
                <a:avLst>
                  <a:gd name="adj1" fmla="val 50000"/>
                  <a:gd name="adj2" fmla="val 0"/>
                </a:avLst>
              </a:prstGeom>
              <a:solidFill>
                <a:schemeClr val="accent3"/>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71" name="Group 70">
              <a:extLst>
                <a:ext uri="{FF2B5EF4-FFF2-40B4-BE49-F238E27FC236}">
                  <a16:creationId xmlns:a16="http://schemas.microsoft.com/office/drawing/2014/main" id="{2CF92DCB-5B76-D863-55F5-A350663EDADF}"/>
                </a:ext>
              </a:extLst>
            </p:cNvPr>
            <p:cNvGrpSpPr/>
            <p:nvPr userDrawn="1"/>
          </p:nvGrpSpPr>
          <p:grpSpPr>
            <a:xfrm>
              <a:off x="6276853" y="1252782"/>
              <a:ext cx="2441448" cy="4464720"/>
              <a:chOff x="6278545" y="1252782"/>
              <a:chExt cx="2441308" cy="4464720"/>
            </a:xfrm>
          </p:grpSpPr>
          <p:sp>
            <p:nvSpPr>
              <p:cNvPr id="49" name="Rounded Rectangle 48">
                <a:extLst>
                  <a:ext uri="{FF2B5EF4-FFF2-40B4-BE49-F238E27FC236}">
                    <a16:creationId xmlns:a16="http://schemas.microsoft.com/office/drawing/2014/main" id="{E17E11EE-F28B-4E65-119F-8479BE611238}"/>
                  </a:ext>
                </a:extLst>
              </p:cNvPr>
              <p:cNvSpPr/>
              <p:nvPr userDrawn="1"/>
            </p:nvSpPr>
            <p:spPr>
              <a:xfrm>
                <a:off x="6278545" y="1252782"/>
                <a:ext cx="2441168" cy="4184374"/>
              </a:xfrm>
              <a:prstGeom prst="roundRect">
                <a:avLst>
                  <a:gd name="adj" fmla="val 8117"/>
                </a:avLst>
              </a:prstGeom>
              <a:solidFill>
                <a:schemeClr val="tx1">
                  <a:lumMod val="85000"/>
                  <a:lumOff val="15000"/>
                </a:scheme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CC545473-0F9B-91F2-A80A-A0A726CA14B0}"/>
                  </a:ext>
                </a:extLst>
              </p:cNvPr>
              <p:cNvSpPr/>
              <p:nvPr userDrawn="1"/>
            </p:nvSpPr>
            <p:spPr>
              <a:xfrm>
                <a:off x="6278545" y="2387976"/>
                <a:ext cx="2441168" cy="3329526"/>
              </a:xfrm>
              <a:prstGeom prst="roundRect">
                <a:avLst>
                  <a:gd name="adj" fmla="val 8117"/>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a:extLst>
                  <a:ext uri="{FF2B5EF4-FFF2-40B4-BE49-F238E27FC236}">
                    <a16:creationId xmlns:a16="http://schemas.microsoft.com/office/drawing/2014/main" id="{E7380E6D-4575-2DB7-912A-966809465F91}"/>
                  </a:ext>
                </a:extLst>
              </p:cNvPr>
              <p:cNvSpPr/>
              <p:nvPr userDrawn="1"/>
            </p:nvSpPr>
            <p:spPr>
              <a:xfrm>
                <a:off x="7617653" y="5465710"/>
                <a:ext cx="1102200" cy="251792"/>
              </a:xfrm>
              <a:prstGeom prst="round2DiagRect">
                <a:avLst>
                  <a:gd name="adj1" fmla="val 50000"/>
                  <a:gd name="adj2" fmla="val 0"/>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137086" y="2982214"/>
            <a:ext cx="2327292" cy="2327318"/>
          </a:xfrm>
          <a:prstGeom prst="rect">
            <a:avLst/>
          </a:prstGeom>
        </p:spPr>
        <p:txBody>
          <a:bodyPr lIns="91440" tIns="182880" rIns="45720"/>
          <a:lstStyle>
            <a:lvl1pPr marL="233363" indent="-233363">
              <a:spcBef>
                <a:spcPts val="600"/>
              </a:spcBef>
              <a:buClr>
                <a:schemeClr val="accent4"/>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725409" y="2982214"/>
            <a:ext cx="2331720" cy="2327318"/>
          </a:xfrm>
          <a:prstGeom prst="rect">
            <a:avLst/>
          </a:prstGeom>
        </p:spPr>
        <p:txBody>
          <a:bodyPr lIns="91440" tIns="182880" rIns="45720"/>
          <a:lstStyle>
            <a:lvl1pPr marL="233363" indent="-223838">
              <a:spcBef>
                <a:spcPts val="600"/>
              </a:spcBef>
              <a:buClr>
                <a:schemeClr val="accent6"/>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530777" y="2982214"/>
            <a:ext cx="2327292" cy="2327318"/>
          </a:xfrm>
          <a:prstGeom prst="rect">
            <a:avLst/>
          </a:prstGeom>
        </p:spPr>
        <p:txBody>
          <a:bodyPr lIns="91440" tIns="182880" rIns="45720"/>
          <a:lstStyle>
            <a:lvl1pPr marL="233363" indent="-233363">
              <a:spcBef>
                <a:spcPts val="600"/>
              </a:spcBef>
              <a:buClr>
                <a:schemeClr val="accent3"/>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333931" y="2982214"/>
            <a:ext cx="2327292" cy="2327318"/>
          </a:xfrm>
          <a:prstGeom prst="rect">
            <a:avLst/>
          </a:prstGeom>
        </p:spPr>
        <p:txBody>
          <a:bodyPr lIns="91440" tIns="182880" rIns="45720"/>
          <a:lstStyle>
            <a:lvl1pPr marL="233363" indent="-233363">
              <a:spcBef>
                <a:spcPts val="600"/>
              </a:spcBef>
              <a:buClr>
                <a:schemeClr val="accent2"/>
              </a:buClr>
              <a:buFont typeface="Arial" panose="020B0604020202020204" pitchFamily="34" charset="0"/>
              <a:buChar char="•"/>
              <a:tabLst/>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725409" y="2519970"/>
            <a:ext cx="2331720" cy="390798"/>
          </a:xfrm>
          <a:prstGeom prst="rect">
            <a:avLst/>
          </a:prstGeom>
        </p:spPr>
        <p:txBody>
          <a:bodyPr anchor="ctr"/>
          <a:lstStyle>
            <a:lvl1pPr marL="0" indent="0" algn="ctr">
              <a:buNone/>
              <a:defRPr sz="1400" b="1" cap="all" baseline="0">
                <a:solidFill>
                  <a:schemeClr val="accent6"/>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3528563" y="2519970"/>
            <a:ext cx="2331720" cy="390798"/>
          </a:xfrm>
          <a:prstGeom prst="rect">
            <a:avLst/>
          </a:prstGeom>
        </p:spPr>
        <p:txBody>
          <a:bodyPr anchor="ctr"/>
          <a:lstStyle>
            <a:lvl1pPr marL="0" indent="0" algn="ctr">
              <a:buNone/>
              <a:defRPr sz="1400" b="1" cap="all" baseline="0">
                <a:solidFill>
                  <a:schemeClr val="accent3"/>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6331717" y="2519970"/>
            <a:ext cx="2331720" cy="390798"/>
          </a:xfrm>
          <a:prstGeom prst="rect">
            <a:avLst/>
          </a:prstGeom>
        </p:spPr>
        <p:txBody>
          <a:bodyPr anchor="ctr"/>
          <a:lstStyle>
            <a:lvl1pPr marL="0" indent="0" algn="ctr">
              <a:buNone/>
              <a:defRPr sz="1400" b="1" cap="all" baseline="0">
                <a:solidFill>
                  <a:schemeClr val="accent2">
                    <a:lumMod val="75000"/>
                  </a:schemeClr>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9134872" y="2519970"/>
            <a:ext cx="2331720" cy="390798"/>
          </a:xfrm>
          <a:prstGeom prst="rect">
            <a:avLst/>
          </a:prstGeom>
        </p:spPr>
        <p:txBody>
          <a:bodyPr anchor="ctr"/>
          <a:lstStyle>
            <a:lvl1pPr marL="0" indent="0" algn="ctr">
              <a:buNone/>
              <a:defRPr sz="1400" b="1" cap="all" baseline="0">
                <a:solidFill>
                  <a:schemeClr val="accent4"/>
                </a:solidFill>
              </a:defRPr>
            </a:lvl1pPr>
          </a:lstStyle>
          <a:p>
            <a:pPr lvl="0"/>
            <a:r>
              <a:rPr lang="en-US"/>
              <a:t>Heading</a:t>
            </a:r>
          </a:p>
        </p:txBody>
      </p:sp>
    </p:spTree>
    <p:extLst>
      <p:ext uri="{BB962C8B-B14F-4D97-AF65-F5344CB8AC3E}">
        <p14:creationId xmlns:p14="http://schemas.microsoft.com/office/powerpoint/2010/main" val="295623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adrant Cards">
    <p:bg>
      <p:bgRef idx="1001">
        <a:schemeClr val="bg2"/>
      </p:bgRef>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1A48302-12E6-9C1B-A55B-1119B8208067}"/>
              </a:ext>
            </a:extLst>
          </p:cNvPr>
          <p:cNvSpPr/>
          <p:nvPr userDrawn="1"/>
        </p:nvSpPr>
        <p:spPr>
          <a:xfrm>
            <a:off x="250814" y="1332224"/>
            <a:ext cx="5787378" cy="2250830"/>
          </a:xfrm>
          <a:prstGeom prst="roundRect">
            <a:avLst>
              <a:gd name="adj" fmla="val 757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91644E17-EA6C-6B3B-A232-3ACAC3CD0014}"/>
              </a:ext>
            </a:extLst>
          </p:cNvPr>
          <p:cNvSpPr/>
          <p:nvPr userDrawn="1"/>
        </p:nvSpPr>
        <p:spPr>
          <a:xfrm>
            <a:off x="6153808" y="1332224"/>
            <a:ext cx="5787378" cy="2250830"/>
          </a:xfrm>
          <a:prstGeom prst="roundRect">
            <a:avLst>
              <a:gd name="adj" fmla="val 757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558363F-EC28-216F-ABF5-B31BAE4756B8}"/>
              </a:ext>
            </a:extLst>
          </p:cNvPr>
          <p:cNvSpPr/>
          <p:nvPr userDrawn="1"/>
        </p:nvSpPr>
        <p:spPr>
          <a:xfrm>
            <a:off x="250814" y="3679206"/>
            <a:ext cx="5787378" cy="2250830"/>
          </a:xfrm>
          <a:prstGeom prst="roundRect">
            <a:avLst>
              <a:gd name="adj" fmla="val 757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DAD4314-9E1F-2DD0-4119-70F7FDA249F0}"/>
              </a:ext>
            </a:extLst>
          </p:cNvPr>
          <p:cNvSpPr/>
          <p:nvPr userDrawn="1"/>
        </p:nvSpPr>
        <p:spPr>
          <a:xfrm>
            <a:off x="6153808" y="3679206"/>
            <a:ext cx="5787378" cy="2250830"/>
          </a:xfrm>
          <a:prstGeom prst="roundRect">
            <a:avLst>
              <a:gd name="adj" fmla="val 7576"/>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6257014" y="4900028"/>
            <a:ext cx="4572000" cy="922721"/>
          </a:xfrm>
          <a:prstGeom prst="rect">
            <a:avLst/>
          </a:prstGeom>
        </p:spPr>
        <p:txBody>
          <a:bodyPr lIns="91440" tIns="45720" rIns="91440" bIns="45720" anchor="t"/>
          <a:lstStyle>
            <a:lvl1pPr marL="228600" indent="-228600" algn="l">
              <a:spcBef>
                <a:spcPts val="600"/>
              </a:spcBef>
              <a:buClrTx/>
              <a:buFont typeface="Arial" panose="020B0604020202020204" pitchFamily="34" charset="0"/>
              <a:buChar char="•"/>
              <a:tabLst/>
              <a:defRPr sz="1400">
                <a:solidFill>
                  <a:schemeClr val="bg1"/>
                </a:solidFill>
              </a:defRPr>
            </a:lvl1pPr>
            <a:lvl2pPr>
              <a:defRPr sz="1200"/>
            </a:lvl2pPr>
            <a:lvl3pPr>
              <a:defRPr sz="1100"/>
            </a:lvl3pPr>
          </a:lstStyle>
          <a:p>
            <a:pPr lvl="0"/>
            <a:r>
              <a:rPr lang="en-US"/>
              <a:t>Click to edit Master text styles</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8154" y="2550695"/>
            <a:ext cx="4572000" cy="922721"/>
          </a:xfrm>
          <a:prstGeom prst="rect">
            <a:avLst/>
          </a:prstGeom>
        </p:spPr>
        <p:txBody>
          <a:bodyPr lIns="91440" tIns="45720" rIns="91440" bIns="45720" anchor="t"/>
          <a:lstStyle>
            <a:lvl1pPr marL="228600" indent="-219075" algn="l">
              <a:spcBef>
                <a:spcPts val="600"/>
              </a:spcBef>
              <a:buClrTx/>
              <a:buFont typeface="Arial" panose="020B0604020202020204" pitchFamily="34" charset="0"/>
              <a:buChar char="•"/>
              <a:tabLst/>
              <a:defRPr sz="1400">
                <a:solidFill>
                  <a:schemeClr val="bg1"/>
                </a:solidFill>
              </a:defRPr>
            </a:lvl1pPr>
            <a:lvl2pPr>
              <a:defRPr sz="1200"/>
            </a:lvl2pPr>
            <a:lvl3pPr>
              <a:defRPr sz="1100"/>
            </a:lvl3pPr>
          </a:lstStyle>
          <a:p>
            <a:pPr lvl="0"/>
            <a:r>
              <a:rPr lang="en-US"/>
              <a:t>Click to edit Master text styles</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257014" y="2550695"/>
            <a:ext cx="4572000" cy="922721"/>
          </a:xfrm>
          <a:prstGeom prst="rect">
            <a:avLst/>
          </a:prstGeom>
        </p:spPr>
        <p:txBody>
          <a:bodyPr lIns="91440" tIns="45720" rIns="91440" bIns="45720" anchor="t"/>
          <a:lstStyle>
            <a:lvl1pPr marL="228600" indent="-228600" algn="l">
              <a:spcBef>
                <a:spcPts val="600"/>
              </a:spcBef>
              <a:buClrTx/>
              <a:buFont typeface="Arial" panose="020B0604020202020204" pitchFamily="34" charset="0"/>
              <a:buChar char="•"/>
              <a:tabLst/>
              <a:defRPr sz="1400">
                <a:solidFill>
                  <a:schemeClr val="bg1"/>
                </a:solidFill>
              </a:defRPr>
            </a:lvl1pPr>
            <a:lvl2pPr>
              <a:defRPr sz="1200"/>
            </a:lvl2pPr>
            <a:lvl3pPr>
              <a:defRPr sz="1100"/>
            </a:lvl3pPr>
          </a:lstStyle>
          <a:p>
            <a:pPr lvl="0"/>
            <a:r>
              <a:rPr lang="en-US"/>
              <a:t>Click to edit Master text styles</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360645" y="4900028"/>
            <a:ext cx="4572000" cy="922721"/>
          </a:xfrm>
          <a:prstGeom prst="rect">
            <a:avLst/>
          </a:prstGeom>
        </p:spPr>
        <p:txBody>
          <a:bodyPr lIns="91440" tIns="45720" rIns="91440" bIns="45720" anchor="t"/>
          <a:lstStyle>
            <a:lvl1pPr marL="228600" indent="-228600" algn="l">
              <a:spcBef>
                <a:spcPts val="600"/>
              </a:spcBef>
              <a:buClrTx/>
              <a:buFont typeface="Arial" panose="020B0604020202020204" pitchFamily="34" charset="0"/>
              <a:buChar char="•"/>
              <a:tabLst/>
              <a:defRPr sz="1400">
                <a:solidFill>
                  <a:schemeClr val="bg1"/>
                </a:solidFill>
              </a:defRPr>
            </a:lvl1pPr>
            <a:lvl2pPr>
              <a:defRPr sz="1200"/>
            </a:lvl2pPr>
            <a:lvl3pPr>
              <a:defRPr sz="1100"/>
            </a:lvl3pPr>
          </a:lstStyle>
          <a:p>
            <a:pPr lvl="0"/>
            <a:r>
              <a:rPr lang="en-US"/>
              <a:t>Click to edit Master text styles</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358154" y="1961936"/>
            <a:ext cx="2743200" cy="588759"/>
          </a:xfrm>
          <a:prstGeom prst="rect">
            <a:avLst/>
          </a:prstGeom>
        </p:spPr>
        <p:txBody>
          <a:bodyPr anchor="b"/>
          <a:lstStyle>
            <a:lvl1pPr marL="0" indent="0" algn="l">
              <a:buNone/>
              <a:defRPr sz="2800" b="1" cap="all" baseline="0">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6257012" y="1961936"/>
            <a:ext cx="2743200" cy="588759"/>
          </a:xfrm>
          <a:prstGeom prst="rect">
            <a:avLst/>
          </a:prstGeom>
        </p:spPr>
        <p:txBody>
          <a:bodyPr anchor="b"/>
          <a:lstStyle>
            <a:lvl1pPr marL="0" indent="0" algn="l">
              <a:buNone/>
              <a:defRPr sz="2800" b="1" cap="all" baseline="0">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358154" y="4311269"/>
            <a:ext cx="2743200" cy="588759"/>
          </a:xfrm>
          <a:prstGeom prst="rect">
            <a:avLst/>
          </a:prstGeom>
        </p:spPr>
        <p:txBody>
          <a:bodyPr anchor="b"/>
          <a:lstStyle>
            <a:lvl1pPr marL="0" indent="0" algn="l">
              <a:buNone/>
              <a:defRPr sz="2800" b="1" cap="all" baseline="0">
                <a:solidFill>
                  <a:schemeClr val="bg1"/>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6257012" y="4311269"/>
            <a:ext cx="2743200" cy="588759"/>
          </a:xfrm>
          <a:prstGeom prst="rect">
            <a:avLst/>
          </a:prstGeom>
        </p:spPr>
        <p:txBody>
          <a:bodyPr anchor="b"/>
          <a:lstStyle>
            <a:lvl1pPr marL="0" indent="0" algn="l">
              <a:buNone/>
              <a:defRPr sz="2800" b="1" cap="all" baseline="0">
                <a:solidFill>
                  <a:schemeClr val="bg1"/>
                </a:solidFill>
              </a:defRPr>
            </a:lvl1pPr>
          </a:lstStyle>
          <a:p>
            <a:pPr lvl="0"/>
            <a:r>
              <a:rPr lang="en-US"/>
              <a:t>Heading</a:t>
            </a:r>
          </a:p>
        </p:txBody>
      </p:sp>
    </p:spTree>
    <p:extLst>
      <p:ext uri="{BB962C8B-B14F-4D97-AF65-F5344CB8AC3E}">
        <p14:creationId xmlns:p14="http://schemas.microsoft.com/office/powerpoint/2010/main" val="2938271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ight Cards">
    <p:bg>
      <p:bgRef idx="1001">
        <a:schemeClr val="bg2"/>
      </p:bgRef>
    </p:bg>
    <p:spTree>
      <p:nvGrpSpPr>
        <p:cNvPr id="1" name=""/>
        <p:cNvGrpSpPr/>
        <p:nvPr/>
      </p:nvGrpSpPr>
      <p:grpSpPr>
        <a:xfrm>
          <a:off x="0" y="0"/>
          <a:ext cx="0" cy="0"/>
          <a:chOff x="0" y="0"/>
          <a:chExt cx="0" cy="0"/>
        </a:xfrm>
      </p:grpSpPr>
      <p:sp>
        <p:nvSpPr>
          <p:cNvPr id="14" name="Title 8">
            <a:extLst>
              <a:ext uri="{FF2B5EF4-FFF2-40B4-BE49-F238E27FC236}">
                <a16:creationId xmlns:a16="http://schemas.microsoft.com/office/drawing/2014/main" id="{AA45F714-D99D-0C4B-A8D6-B25AF44C1B6C}"/>
              </a:ext>
            </a:extLst>
          </p:cNvPr>
          <p:cNvSpPr>
            <a:spLocks noGrp="1"/>
          </p:cNvSpPr>
          <p:nvPr>
            <p:ph type="title"/>
          </p:nvPr>
        </p:nvSpPr>
        <p:spPr>
          <a:xfrm>
            <a:off x="353010" y="264872"/>
            <a:ext cx="11496089" cy="454220"/>
          </a:xfrm>
          <a:prstGeom prst="rect">
            <a:avLst/>
          </a:prstGeom>
        </p:spPr>
        <p:txBody>
          <a:bodyPr/>
          <a:lstStyle>
            <a:lvl1pPr>
              <a:defRPr sz="2800" b="1"/>
            </a:lvl1pPr>
          </a:lstStyle>
          <a:p>
            <a:r>
              <a:rPr lang="en-US"/>
              <a:t>Click to edit Master title style</a:t>
            </a:r>
          </a:p>
        </p:txBody>
      </p:sp>
      <p:grpSp>
        <p:nvGrpSpPr>
          <p:cNvPr id="66" name="Group 65">
            <a:extLst>
              <a:ext uri="{FF2B5EF4-FFF2-40B4-BE49-F238E27FC236}">
                <a16:creationId xmlns:a16="http://schemas.microsoft.com/office/drawing/2014/main" id="{2564A707-F16D-9722-F9C3-822133A7B370}"/>
              </a:ext>
            </a:extLst>
          </p:cNvPr>
          <p:cNvGrpSpPr/>
          <p:nvPr userDrawn="1"/>
        </p:nvGrpSpPr>
        <p:grpSpPr>
          <a:xfrm>
            <a:off x="250814" y="1332224"/>
            <a:ext cx="11690372" cy="4597812"/>
            <a:chOff x="250814" y="1130094"/>
            <a:chExt cx="11690372" cy="4597812"/>
          </a:xfrm>
        </p:grpSpPr>
        <p:sp>
          <p:nvSpPr>
            <p:cNvPr id="6" name="Rounded Rectangle 5">
              <a:extLst>
                <a:ext uri="{FF2B5EF4-FFF2-40B4-BE49-F238E27FC236}">
                  <a16:creationId xmlns:a16="http://schemas.microsoft.com/office/drawing/2014/main" id="{12E998EB-9535-81C7-72DD-AF5216F9F64B}"/>
                </a:ext>
              </a:extLst>
            </p:cNvPr>
            <p:cNvSpPr/>
            <p:nvPr userDrawn="1"/>
          </p:nvSpPr>
          <p:spPr>
            <a:xfrm>
              <a:off x="250814" y="1130094"/>
              <a:ext cx="2835881" cy="2250830"/>
            </a:xfrm>
            <a:prstGeom prst="roundRect">
              <a:avLst>
                <a:gd name="adj" fmla="val 7576"/>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9C622A6-E548-2BBB-7489-EFEAFD8D1917}"/>
                </a:ext>
              </a:extLst>
            </p:cNvPr>
            <p:cNvSpPr/>
            <p:nvPr userDrawn="1"/>
          </p:nvSpPr>
          <p:spPr>
            <a:xfrm>
              <a:off x="3202311" y="1130094"/>
              <a:ext cx="2835881" cy="2250830"/>
            </a:xfrm>
            <a:prstGeom prst="roundRect">
              <a:avLst>
                <a:gd name="adj" fmla="val 7576"/>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7FB4B08-7D2D-421C-2BB6-B7623E1B1ADA}"/>
                </a:ext>
              </a:extLst>
            </p:cNvPr>
            <p:cNvSpPr/>
            <p:nvPr userDrawn="1"/>
          </p:nvSpPr>
          <p:spPr>
            <a:xfrm>
              <a:off x="6153808" y="1130094"/>
              <a:ext cx="2835881" cy="2250830"/>
            </a:xfrm>
            <a:prstGeom prst="roundRect">
              <a:avLst>
                <a:gd name="adj" fmla="val 757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96450F8-2106-A5AC-32D2-769C5E661842}"/>
                </a:ext>
              </a:extLst>
            </p:cNvPr>
            <p:cNvSpPr/>
            <p:nvPr userDrawn="1"/>
          </p:nvSpPr>
          <p:spPr>
            <a:xfrm>
              <a:off x="9105305" y="1130094"/>
              <a:ext cx="2835881" cy="2250830"/>
            </a:xfrm>
            <a:prstGeom prst="roundRect">
              <a:avLst>
                <a:gd name="adj" fmla="val 7576"/>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7ECC319-1A1F-4CA9-B115-E9D00548BF84}"/>
                </a:ext>
              </a:extLst>
            </p:cNvPr>
            <p:cNvSpPr/>
            <p:nvPr userDrawn="1"/>
          </p:nvSpPr>
          <p:spPr>
            <a:xfrm>
              <a:off x="250814" y="3477076"/>
              <a:ext cx="2835881" cy="2250830"/>
            </a:xfrm>
            <a:prstGeom prst="roundRect">
              <a:avLst>
                <a:gd name="adj" fmla="val 757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B8A43922-7499-FC8E-2C50-765A4D376C30}"/>
                </a:ext>
              </a:extLst>
            </p:cNvPr>
            <p:cNvSpPr/>
            <p:nvPr userDrawn="1"/>
          </p:nvSpPr>
          <p:spPr>
            <a:xfrm>
              <a:off x="3202311" y="3477076"/>
              <a:ext cx="2835881" cy="2250830"/>
            </a:xfrm>
            <a:prstGeom prst="roundRect">
              <a:avLst>
                <a:gd name="adj" fmla="val 757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A98D233-4E95-5E6A-989D-379A36876DC8}"/>
                </a:ext>
              </a:extLst>
            </p:cNvPr>
            <p:cNvSpPr/>
            <p:nvPr userDrawn="1"/>
          </p:nvSpPr>
          <p:spPr>
            <a:xfrm>
              <a:off x="6153808" y="3477076"/>
              <a:ext cx="2835881" cy="2250830"/>
            </a:xfrm>
            <a:prstGeom prst="roundRect">
              <a:avLst>
                <a:gd name="adj" fmla="val 7576"/>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00F191E-B50B-4DB3-A67E-B89621F07F4D}"/>
                </a:ext>
              </a:extLst>
            </p:cNvPr>
            <p:cNvSpPr/>
            <p:nvPr userDrawn="1"/>
          </p:nvSpPr>
          <p:spPr>
            <a:xfrm>
              <a:off x="9105305" y="3477076"/>
              <a:ext cx="2835881" cy="2250830"/>
            </a:xfrm>
            <a:prstGeom prst="roundRect">
              <a:avLst>
                <a:gd name="adj" fmla="val 7576"/>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215136" y="2884657"/>
            <a:ext cx="2616218" cy="588759"/>
          </a:xfrm>
          <a:prstGeom prst="rect">
            <a:avLst/>
          </a:prstGeom>
        </p:spPr>
        <p:txBody>
          <a:bodyPr lIns="91440" tIns="45720" rIns="91440" bIns="45720" anchor="ctr"/>
          <a:lstStyle>
            <a:lvl1pPr marL="0"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58156" y="2884657"/>
            <a:ext cx="2621196" cy="588759"/>
          </a:xfrm>
          <a:prstGeom prst="rect">
            <a:avLst/>
          </a:prstGeom>
        </p:spPr>
        <p:txBody>
          <a:bodyPr lIns="91440" tIns="45720" rIns="91440" bIns="45720" anchor="ctr"/>
          <a:lstStyle>
            <a:lvl1pPr marL="9525"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312142" y="2884657"/>
            <a:ext cx="2616218" cy="588759"/>
          </a:xfrm>
          <a:prstGeom prst="rect">
            <a:avLst/>
          </a:prstGeom>
        </p:spPr>
        <p:txBody>
          <a:bodyPr lIns="91440" tIns="45720" rIns="91440" bIns="45720" anchor="ctr"/>
          <a:lstStyle>
            <a:lvl1pPr marL="0"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263639" y="2884657"/>
            <a:ext cx="2616218" cy="588759"/>
          </a:xfrm>
          <a:prstGeom prst="rect">
            <a:avLst/>
          </a:prstGeom>
        </p:spPr>
        <p:txBody>
          <a:bodyPr lIns="91440" tIns="45720" rIns="91440" bIns="45720" anchor="ctr"/>
          <a:lstStyle>
            <a:lvl1pPr marL="0"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32" name="Text Placeholder 31">
            <a:extLst>
              <a:ext uri="{FF2B5EF4-FFF2-40B4-BE49-F238E27FC236}">
                <a16:creationId xmlns:a16="http://schemas.microsoft.com/office/drawing/2014/main" id="{26C0D331-8648-89FC-A91D-53ADA78D0A58}"/>
              </a:ext>
            </a:extLst>
          </p:cNvPr>
          <p:cNvSpPr>
            <a:spLocks noGrp="1"/>
          </p:cNvSpPr>
          <p:nvPr>
            <p:ph type="body" sz="quarter" idx="18" hasCustomPrompt="1"/>
          </p:nvPr>
        </p:nvSpPr>
        <p:spPr>
          <a:xfrm>
            <a:off x="358156" y="1438680"/>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33" name="Text Placeholder 31">
            <a:extLst>
              <a:ext uri="{FF2B5EF4-FFF2-40B4-BE49-F238E27FC236}">
                <a16:creationId xmlns:a16="http://schemas.microsoft.com/office/drawing/2014/main" id="{E592DA43-0374-0D96-4D50-BD16E5513FDC}"/>
              </a:ext>
            </a:extLst>
          </p:cNvPr>
          <p:cNvSpPr>
            <a:spLocks noGrp="1"/>
          </p:cNvSpPr>
          <p:nvPr>
            <p:ph type="body" sz="quarter" idx="19" hasCustomPrompt="1"/>
          </p:nvPr>
        </p:nvSpPr>
        <p:spPr>
          <a:xfrm>
            <a:off x="3309653" y="1438680"/>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34" name="Text Placeholder 31">
            <a:extLst>
              <a:ext uri="{FF2B5EF4-FFF2-40B4-BE49-F238E27FC236}">
                <a16:creationId xmlns:a16="http://schemas.microsoft.com/office/drawing/2014/main" id="{FB5743A2-E96E-24CA-6286-9A94B4C2168D}"/>
              </a:ext>
            </a:extLst>
          </p:cNvPr>
          <p:cNvSpPr>
            <a:spLocks noGrp="1"/>
          </p:cNvSpPr>
          <p:nvPr>
            <p:ph type="body" sz="quarter" idx="20" hasCustomPrompt="1"/>
          </p:nvPr>
        </p:nvSpPr>
        <p:spPr>
          <a:xfrm>
            <a:off x="6261150" y="1438680"/>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35" name="Text Placeholder 31">
            <a:extLst>
              <a:ext uri="{FF2B5EF4-FFF2-40B4-BE49-F238E27FC236}">
                <a16:creationId xmlns:a16="http://schemas.microsoft.com/office/drawing/2014/main" id="{0FAB2532-D42D-DA43-409B-880791C1F8F1}"/>
              </a:ext>
            </a:extLst>
          </p:cNvPr>
          <p:cNvSpPr>
            <a:spLocks noGrp="1"/>
          </p:cNvSpPr>
          <p:nvPr>
            <p:ph type="body" sz="quarter" idx="21" hasCustomPrompt="1"/>
          </p:nvPr>
        </p:nvSpPr>
        <p:spPr>
          <a:xfrm>
            <a:off x="9212647" y="1438680"/>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58" name="Content Placeholder 2">
            <a:extLst>
              <a:ext uri="{FF2B5EF4-FFF2-40B4-BE49-F238E27FC236}">
                <a16:creationId xmlns:a16="http://schemas.microsoft.com/office/drawing/2014/main" id="{F297F8D9-6C17-878B-124A-53F523D4DF35}"/>
              </a:ext>
            </a:extLst>
          </p:cNvPr>
          <p:cNvSpPr>
            <a:spLocks noGrp="1"/>
          </p:cNvSpPr>
          <p:nvPr>
            <p:ph idx="22"/>
          </p:nvPr>
        </p:nvSpPr>
        <p:spPr>
          <a:xfrm>
            <a:off x="9215136" y="5233221"/>
            <a:ext cx="2616218" cy="588759"/>
          </a:xfrm>
          <a:prstGeom prst="rect">
            <a:avLst/>
          </a:prstGeom>
        </p:spPr>
        <p:txBody>
          <a:bodyPr lIns="91440" tIns="45720" rIns="91440" bIns="45720" anchor="ctr"/>
          <a:lstStyle>
            <a:lvl1pPr marL="0"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59" name="Content Placeholder 2">
            <a:extLst>
              <a:ext uri="{FF2B5EF4-FFF2-40B4-BE49-F238E27FC236}">
                <a16:creationId xmlns:a16="http://schemas.microsoft.com/office/drawing/2014/main" id="{95B135D2-4166-5385-3AE6-DF682961B1FA}"/>
              </a:ext>
            </a:extLst>
          </p:cNvPr>
          <p:cNvSpPr>
            <a:spLocks noGrp="1"/>
          </p:cNvSpPr>
          <p:nvPr>
            <p:ph idx="23"/>
          </p:nvPr>
        </p:nvSpPr>
        <p:spPr>
          <a:xfrm>
            <a:off x="358156" y="5233221"/>
            <a:ext cx="2621196" cy="588759"/>
          </a:xfrm>
          <a:prstGeom prst="rect">
            <a:avLst/>
          </a:prstGeom>
        </p:spPr>
        <p:txBody>
          <a:bodyPr lIns="91440" tIns="45720" rIns="91440" bIns="45720" anchor="ctr"/>
          <a:lstStyle>
            <a:lvl1pPr marL="9525"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60" name="Content Placeholder 2">
            <a:extLst>
              <a:ext uri="{FF2B5EF4-FFF2-40B4-BE49-F238E27FC236}">
                <a16:creationId xmlns:a16="http://schemas.microsoft.com/office/drawing/2014/main" id="{0BFCAEBF-B9D7-00FF-54C7-34FBF363154E}"/>
              </a:ext>
            </a:extLst>
          </p:cNvPr>
          <p:cNvSpPr>
            <a:spLocks noGrp="1"/>
          </p:cNvSpPr>
          <p:nvPr>
            <p:ph idx="24"/>
          </p:nvPr>
        </p:nvSpPr>
        <p:spPr>
          <a:xfrm>
            <a:off x="3312142" y="5233221"/>
            <a:ext cx="2616218" cy="588759"/>
          </a:xfrm>
          <a:prstGeom prst="rect">
            <a:avLst/>
          </a:prstGeom>
        </p:spPr>
        <p:txBody>
          <a:bodyPr lIns="91440" tIns="45720" rIns="91440" bIns="45720" anchor="ctr"/>
          <a:lstStyle>
            <a:lvl1pPr marL="0"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61" name="Content Placeholder 2">
            <a:extLst>
              <a:ext uri="{FF2B5EF4-FFF2-40B4-BE49-F238E27FC236}">
                <a16:creationId xmlns:a16="http://schemas.microsoft.com/office/drawing/2014/main" id="{04D23508-872F-B257-DB10-D5A872D42E1C}"/>
              </a:ext>
            </a:extLst>
          </p:cNvPr>
          <p:cNvSpPr>
            <a:spLocks noGrp="1"/>
          </p:cNvSpPr>
          <p:nvPr>
            <p:ph idx="25"/>
          </p:nvPr>
        </p:nvSpPr>
        <p:spPr>
          <a:xfrm>
            <a:off x="6263639" y="5233221"/>
            <a:ext cx="2616218" cy="588759"/>
          </a:xfrm>
          <a:prstGeom prst="rect">
            <a:avLst/>
          </a:prstGeom>
        </p:spPr>
        <p:txBody>
          <a:bodyPr lIns="91440" tIns="45720" rIns="91440" bIns="45720" anchor="ctr"/>
          <a:lstStyle>
            <a:lvl1pPr marL="0" indent="0" algn="ctr">
              <a:spcBef>
                <a:spcPts val="600"/>
              </a:spcBef>
              <a:buClrTx/>
              <a:buFont typeface="Arial" panose="020B0604020202020204" pitchFamily="34" charset="0"/>
              <a:buNone/>
              <a:tabLst/>
              <a:defRPr sz="1400">
                <a:solidFill>
                  <a:schemeClr val="bg1"/>
                </a:solidFill>
              </a:defRPr>
            </a:lvl1pPr>
            <a:lvl2pPr>
              <a:defRPr sz="1200"/>
            </a:lvl2pPr>
            <a:lvl3pPr>
              <a:defRPr sz="1100"/>
            </a:lvl3pPr>
          </a:lstStyle>
          <a:p>
            <a:pPr lvl="0"/>
            <a:r>
              <a:rPr lang="en-US"/>
              <a:t>Click to edit Master text styles</a:t>
            </a:r>
          </a:p>
        </p:txBody>
      </p:sp>
      <p:sp>
        <p:nvSpPr>
          <p:cNvPr id="62" name="Text Placeholder 31">
            <a:extLst>
              <a:ext uri="{FF2B5EF4-FFF2-40B4-BE49-F238E27FC236}">
                <a16:creationId xmlns:a16="http://schemas.microsoft.com/office/drawing/2014/main" id="{C4300C08-5162-EFB6-216B-E414777816DF}"/>
              </a:ext>
            </a:extLst>
          </p:cNvPr>
          <p:cNvSpPr>
            <a:spLocks noGrp="1"/>
          </p:cNvSpPr>
          <p:nvPr>
            <p:ph type="body" sz="quarter" idx="26" hasCustomPrompt="1"/>
          </p:nvPr>
        </p:nvSpPr>
        <p:spPr>
          <a:xfrm>
            <a:off x="358156" y="3787244"/>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63" name="Text Placeholder 31">
            <a:extLst>
              <a:ext uri="{FF2B5EF4-FFF2-40B4-BE49-F238E27FC236}">
                <a16:creationId xmlns:a16="http://schemas.microsoft.com/office/drawing/2014/main" id="{F4DF3C9F-F3E2-09FC-FD54-7D2FEA9DFB0A}"/>
              </a:ext>
            </a:extLst>
          </p:cNvPr>
          <p:cNvSpPr>
            <a:spLocks noGrp="1"/>
          </p:cNvSpPr>
          <p:nvPr>
            <p:ph type="body" sz="quarter" idx="27" hasCustomPrompt="1"/>
          </p:nvPr>
        </p:nvSpPr>
        <p:spPr>
          <a:xfrm>
            <a:off x="3309653" y="3787244"/>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64" name="Text Placeholder 31">
            <a:extLst>
              <a:ext uri="{FF2B5EF4-FFF2-40B4-BE49-F238E27FC236}">
                <a16:creationId xmlns:a16="http://schemas.microsoft.com/office/drawing/2014/main" id="{6EF6F947-C2E2-E3BF-812B-18C8832EE8DB}"/>
              </a:ext>
            </a:extLst>
          </p:cNvPr>
          <p:cNvSpPr>
            <a:spLocks noGrp="1"/>
          </p:cNvSpPr>
          <p:nvPr>
            <p:ph type="body" sz="quarter" idx="28" hasCustomPrompt="1"/>
          </p:nvPr>
        </p:nvSpPr>
        <p:spPr>
          <a:xfrm>
            <a:off x="6261150" y="3787244"/>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
        <p:nvSpPr>
          <p:cNvPr id="65" name="Text Placeholder 31">
            <a:extLst>
              <a:ext uri="{FF2B5EF4-FFF2-40B4-BE49-F238E27FC236}">
                <a16:creationId xmlns:a16="http://schemas.microsoft.com/office/drawing/2014/main" id="{78905E72-0B73-4198-CE66-31324A2FF565}"/>
              </a:ext>
            </a:extLst>
          </p:cNvPr>
          <p:cNvSpPr>
            <a:spLocks noGrp="1"/>
          </p:cNvSpPr>
          <p:nvPr>
            <p:ph type="body" sz="quarter" idx="29" hasCustomPrompt="1"/>
          </p:nvPr>
        </p:nvSpPr>
        <p:spPr>
          <a:xfrm>
            <a:off x="9212647" y="3787244"/>
            <a:ext cx="2621196" cy="588759"/>
          </a:xfrm>
          <a:prstGeom prst="rect">
            <a:avLst/>
          </a:prstGeom>
        </p:spPr>
        <p:txBody>
          <a:bodyPr anchor="ctr"/>
          <a:lstStyle>
            <a:lvl1pPr marL="0" indent="0" algn="ctr">
              <a:buNone/>
              <a:defRPr sz="1400" b="1" cap="all" baseline="0">
                <a:solidFill>
                  <a:schemeClr val="bg1"/>
                </a:solidFill>
              </a:defRPr>
            </a:lvl1pPr>
          </a:lstStyle>
          <a:p>
            <a:pPr lvl="0"/>
            <a:r>
              <a:rPr lang="en-US"/>
              <a:t>Heading</a:t>
            </a:r>
          </a:p>
        </p:txBody>
      </p:sp>
    </p:spTree>
    <p:extLst>
      <p:ext uri="{BB962C8B-B14F-4D97-AF65-F5344CB8AC3E}">
        <p14:creationId xmlns:p14="http://schemas.microsoft.com/office/powerpoint/2010/main" val="664735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Closing Slide Dark">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161610-A5AB-94CE-12D7-FD7688B33237}"/>
              </a:ext>
            </a:extLst>
          </p:cNvPr>
          <p:cNvGrpSpPr/>
          <p:nvPr userDrawn="1"/>
        </p:nvGrpSpPr>
        <p:grpSpPr>
          <a:xfrm>
            <a:off x="0" y="-1"/>
            <a:ext cx="11681463" cy="6846994"/>
            <a:chOff x="0" y="-1"/>
            <a:chExt cx="11681463" cy="6846994"/>
          </a:xfrm>
        </p:grpSpPr>
        <p:pic>
          <p:nvPicPr>
            <p:cNvPr id="4" name="Picture 9">
              <a:extLst>
                <a:ext uri="{FF2B5EF4-FFF2-40B4-BE49-F238E27FC236}">
                  <a16:creationId xmlns:a16="http://schemas.microsoft.com/office/drawing/2014/main" id="{11CD8753-11FB-1A29-682B-DF7D4568A08E}"/>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a:stretch/>
          </p:blipFill>
          <p:spPr>
            <a:xfrm>
              <a:off x="5269854" y="-1"/>
              <a:ext cx="6411609" cy="4386871"/>
            </a:xfrm>
            <a:prstGeom prst="rect">
              <a:avLst/>
            </a:prstGeom>
          </p:spPr>
        </p:pic>
        <p:sp>
          <p:nvSpPr>
            <p:cNvPr id="5" name="Rectangle 4">
              <a:extLst>
                <a:ext uri="{FF2B5EF4-FFF2-40B4-BE49-F238E27FC236}">
                  <a16:creationId xmlns:a16="http://schemas.microsoft.com/office/drawing/2014/main" id="{AE7FBB5E-E6A4-6EBD-16CE-C0F5E697AD00}"/>
                </a:ext>
              </a:extLst>
            </p:cNvPr>
            <p:cNvSpPr/>
            <p:nvPr userDrawn="1"/>
          </p:nvSpPr>
          <p:spPr>
            <a:xfrm>
              <a:off x="10184508" y="5401650"/>
              <a:ext cx="1057043" cy="1445343"/>
            </a:xfrm>
            <a:prstGeom prst="rect">
              <a:avLst/>
            </a:prstGeom>
            <a:solidFill>
              <a:schemeClr val="tx2">
                <a:alpha val="199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6" name="Rectangle 5">
              <a:extLst>
                <a:ext uri="{FF2B5EF4-FFF2-40B4-BE49-F238E27FC236}">
                  <a16:creationId xmlns:a16="http://schemas.microsoft.com/office/drawing/2014/main" id="{1601696B-F4E5-495B-BFE4-3B8A636095D8}"/>
                </a:ext>
              </a:extLst>
            </p:cNvPr>
            <p:cNvSpPr/>
            <p:nvPr userDrawn="1"/>
          </p:nvSpPr>
          <p:spPr>
            <a:xfrm>
              <a:off x="11111690" y="4700510"/>
              <a:ext cx="259722" cy="1053721"/>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14" name="Rectangle 13">
              <a:extLst>
                <a:ext uri="{FF2B5EF4-FFF2-40B4-BE49-F238E27FC236}">
                  <a16:creationId xmlns:a16="http://schemas.microsoft.com/office/drawing/2014/main" id="{74D06D1C-BF39-118D-0038-9EB924369D5E}"/>
                </a:ext>
              </a:extLst>
            </p:cNvPr>
            <p:cNvSpPr/>
            <p:nvPr userDrawn="1"/>
          </p:nvSpPr>
          <p:spPr>
            <a:xfrm>
              <a:off x="8475659" y="1422950"/>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E49225CD-4609-3482-22EB-9947FD3C5AB8}"/>
                </a:ext>
              </a:extLst>
            </p:cNvPr>
            <p:cNvPicPr>
              <a:picLocks noChangeAspect="1"/>
            </p:cNvPicPr>
            <p:nvPr userDrawn="1"/>
          </p:nvPicPr>
          <p:blipFill>
            <a:blip r:embed="rId4">
              <a:extLst>
                <a:ext uri="{96DAC541-7B7A-43D3-8B79-37D633B846F1}">
                  <asvg:svgBlip xmlns:asvg="http://schemas.microsoft.com/office/drawing/2016/SVG/main" r:embed="rId5"/>
                </a:ext>
              </a:extLst>
            </a:blip>
            <a:srcRect l="92" t="4" r="40848" b="66110"/>
            <a:stretch>
              <a:fillRect/>
            </a:stretch>
          </p:blipFill>
          <p:spPr>
            <a:xfrm>
              <a:off x="8041503" y="5017833"/>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sp>
          <p:nvSpPr>
            <p:cNvPr id="16" name="Rectangle 15">
              <a:extLst>
                <a:ext uri="{FF2B5EF4-FFF2-40B4-BE49-F238E27FC236}">
                  <a16:creationId xmlns:a16="http://schemas.microsoft.com/office/drawing/2014/main" id="{BCFB354A-858A-BDF5-F3D5-5F1F68489C38}"/>
                </a:ext>
              </a:extLst>
            </p:cNvPr>
            <p:cNvSpPr/>
            <p:nvPr userDrawn="1"/>
          </p:nvSpPr>
          <p:spPr>
            <a:xfrm>
              <a:off x="0" y="501387"/>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9228253-585F-8175-B54A-6FB2DDC39299}"/>
                </a:ext>
              </a:extLst>
            </p:cNvPr>
            <p:cNvSpPr/>
            <p:nvPr userDrawn="1"/>
          </p:nvSpPr>
          <p:spPr>
            <a:xfrm>
              <a:off x="1918243" y="6139133"/>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aphic 10">
            <a:extLst>
              <a:ext uri="{FF2B5EF4-FFF2-40B4-BE49-F238E27FC236}">
                <a16:creationId xmlns:a16="http://schemas.microsoft.com/office/drawing/2014/main" id="{60ADD1B8-5570-FBF7-01C7-5290AEA93BA9}"/>
              </a:ext>
            </a:extLst>
          </p:cNvPr>
          <p:cNvGrpSpPr/>
          <p:nvPr userDrawn="1"/>
        </p:nvGrpSpPr>
        <p:grpSpPr>
          <a:xfrm>
            <a:off x="4039009" y="3207886"/>
            <a:ext cx="4113983" cy="459309"/>
            <a:chOff x="708891" y="4649173"/>
            <a:chExt cx="11357397" cy="1268009"/>
          </a:xfrm>
        </p:grpSpPr>
        <p:sp>
          <p:nvSpPr>
            <p:cNvPr id="19" name="Freeform 18">
              <a:extLst>
                <a:ext uri="{FF2B5EF4-FFF2-40B4-BE49-F238E27FC236}">
                  <a16:creationId xmlns:a16="http://schemas.microsoft.com/office/drawing/2014/main" id="{909CFE62-B31B-BCAD-5E24-ED51F5D963B5}"/>
                </a:ext>
              </a:extLst>
            </p:cNvPr>
            <p:cNvSpPr/>
            <p:nvPr/>
          </p:nvSpPr>
          <p:spPr>
            <a:xfrm>
              <a:off x="708891" y="4649173"/>
              <a:ext cx="11357397" cy="1268008"/>
            </a:xfrm>
            <a:custGeom>
              <a:avLst/>
              <a:gdLst>
                <a:gd name="connsiteX0" fmla="*/ 6512360 w 11357397"/>
                <a:gd name="connsiteY0" fmla="*/ 271549 h 1268008"/>
                <a:gd name="connsiteX1" fmla="*/ 6512360 w 11357397"/>
                <a:gd name="connsiteY1" fmla="*/ 0 h 1268008"/>
                <a:gd name="connsiteX2" fmla="*/ 6824335 w 11357397"/>
                <a:gd name="connsiteY2" fmla="*/ 0 h 1268008"/>
                <a:gd name="connsiteX3" fmla="*/ 6824335 w 11357397"/>
                <a:gd name="connsiteY3" fmla="*/ 1268009 h 1268008"/>
                <a:gd name="connsiteX4" fmla="*/ 6512360 w 11357397"/>
                <a:gd name="connsiteY4" fmla="*/ 1268009 h 1268008"/>
                <a:gd name="connsiteX5" fmla="*/ 5136748 w 11357397"/>
                <a:gd name="connsiteY5" fmla="*/ 272484 h 1268008"/>
                <a:gd name="connsiteX6" fmla="*/ 5466631 w 11357397"/>
                <a:gd name="connsiteY6" fmla="*/ 272484 h 1268008"/>
                <a:gd name="connsiteX7" fmla="*/ 5466631 w 11357397"/>
                <a:gd name="connsiteY7" fmla="*/ 1268009 h 1268008"/>
                <a:gd name="connsiteX8" fmla="*/ 5778606 w 11357397"/>
                <a:gd name="connsiteY8" fmla="*/ 1268009 h 1268008"/>
                <a:gd name="connsiteX9" fmla="*/ 5778606 w 11357397"/>
                <a:gd name="connsiteY9" fmla="*/ 272484 h 1268008"/>
                <a:gd name="connsiteX10" fmla="*/ 6344119 w 11357397"/>
                <a:gd name="connsiteY10" fmla="*/ 272484 h 1268008"/>
                <a:gd name="connsiteX11" fmla="*/ 6344119 w 11357397"/>
                <a:gd name="connsiteY11" fmla="*/ 0 h 1268008"/>
                <a:gd name="connsiteX12" fmla="*/ 5136748 w 11357397"/>
                <a:gd name="connsiteY12" fmla="*/ 0 h 1268008"/>
                <a:gd name="connsiteX13" fmla="*/ 10149083 w 11357397"/>
                <a:gd name="connsiteY13" fmla="*/ 0 h 1268008"/>
                <a:gd name="connsiteX14" fmla="*/ 10149083 w 11357397"/>
                <a:gd name="connsiteY14" fmla="*/ 272484 h 1268008"/>
                <a:gd name="connsiteX15" fmla="*/ 10478966 w 11357397"/>
                <a:gd name="connsiteY15" fmla="*/ 272484 h 1268008"/>
                <a:gd name="connsiteX16" fmla="*/ 10478966 w 11357397"/>
                <a:gd name="connsiteY16" fmla="*/ 1268009 h 1268008"/>
                <a:gd name="connsiteX17" fmla="*/ 10791883 w 11357397"/>
                <a:gd name="connsiteY17" fmla="*/ 1268009 h 1268008"/>
                <a:gd name="connsiteX18" fmla="*/ 10791883 w 11357397"/>
                <a:gd name="connsiteY18" fmla="*/ 272484 h 1268008"/>
                <a:gd name="connsiteX19" fmla="*/ 11357397 w 11357397"/>
                <a:gd name="connsiteY19" fmla="*/ 272484 h 1268008"/>
                <a:gd name="connsiteX20" fmla="*/ 11357397 w 11357397"/>
                <a:gd name="connsiteY20" fmla="*/ 0 h 1268008"/>
                <a:gd name="connsiteX21" fmla="*/ 0 w 11357397"/>
                <a:gd name="connsiteY21" fmla="*/ 1268009 h 1268008"/>
                <a:gd name="connsiteX22" fmla="*/ 311975 w 11357397"/>
                <a:gd name="connsiteY22" fmla="*/ 1268009 h 1268008"/>
                <a:gd name="connsiteX23" fmla="*/ 311975 w 11357397"/>
                <a:gd name="connsiteY23" fmla="*/ 800626 h 1268008"/>
                <a:gd name="connsiteX24" fmla="*/ 1199360 w 11357397"/>
                <a:gd name="connsiteY24" fmla="*/ 800626 h 1268008"/>
                <a:gd name="connsiteX25" fmla="*/ 1199360 w 11357397"/>
                <a:gd name="connsiteY25" fmla="*/ 526740 h 1268008"/>
                <a:gd name="connsiteX26" fmla="*/ 311975 w 11357397"/>
                <a:gd name="connsiteY26" fmla="*/ 526740 h 1268008"/>
                <a:gd name="connsiteX27" fmla="*/ 311975 w 11357397"/>
                <a:gd name="connsiteY27" fmla="*/ 272484 h 1268008"/>
                <a:gd name="connsiteX28" fmla="*/ 1352049 w 11357397"/>
                <a:gd name="connsiteY28" fmla="*/ 272484 h 1268008"/>
                <a:gd name="connsiteX29" fmla="*/ 1352049 w 11357397"/>
                <a:gd name="connsiteY29" fmla="*/ 0 h 1268008"/>
                <a:gd name="connsiteX30" fmla="*/ 0 w 11357397"/>
                <a:gd name="connsiteY30" fmla="*/ 0 h 1268008"/>
                <a:gd name="connsiteX31" fmla="*/ 8718334 w 11357397"/>
                <a:gd name="connsiteY31" fmla="*/ 1268009 h 1268008"/>
                <a:gd name="connsiteX32" fmla="*/ 9994038 w 11357397"/>
                <a:gd name="connsiteY32" fmla="*/ 1268009 h 1268008"/>
                <a:gd name="connsiteX33" fmla="*/ 9994038 w 11357397"/>
                <a:gd name="connsiteY33" fmla="*/ 995992 h 1268008"/>
                <a:gd name="connsiteX34" fmla="*/ 9030780 w 11357397"/>
                <a:gd name="connsiteY34" fmla="*/ 995992 h 1268008"/>
                <a:gd name="connsiteX35" fmla="*/ 9030780 w 11357397"/>
                <a:gd name="connsiteY35" fmla="*/ 770247 h 1268008"/>
                <a:gd name="connsiteX36" fmla="*/ 9807419 w 11357397"/>
                <a:gd name="connsiteY36" fmla="*/ 770247 h 1268008"/>
                <a:gd name="connsiteX37" fmla="*/ 9807419 w 11357397"/>
                <a:gd name="connsiteY37" fmla="*/ 497762 h 1268008"/>
                <a:gd name="connsiteX38" fmla="*/ 9030780 w 11357397"/>
                <a:gd name="connsiteY38" fmla="*/ 497762 h 1268008"/>
                <a:gd name="connsiteX39" fmla="*/ 9030780 w 11357397"/>
                <a:gd name="connsiteY39" fmla="*/ 272484 h 1268008"/>
                <a:gd name="connsiteX40" fmla="*/ 9977544 w 11357397"/>
                <a:gd name="connsiteY40" fmla="*/ 272484 h 1268008"/>
                <a:gd name="connsiteX41" fmla="*/ 9977544 w 11357397"/>
                <a:gd name="connsiteY41" fmla="*/ 0 h 1268008"/>
                <a:gd name="connsiteX42" fmla="*/ 8718334 w 11357397"/>
                <a:gd name="connsiteY42" fmla="*/ 0 h 1268008"/>
                <a:gd name="connsiteX43" fmla="*/ 8116062 w 11357397"/>
                <a:gd name="connsiteY43" fmla="*/ 0 h 1268008"/>
                <a:gd name="connsiteX44" fmla="*/ 7065620 w 11357397"/>
                <a:gd name="connsiteY44" fmla="*/ 0 h 1268008"/>
                <a:gd name="connsiteX45" fmla="*/ 7065620 w 11357397"/>
                <a:gd name="connsiteY45" fmla="*/ 1268009 h 1268008"/>
                <a:gd name="connsiteX46" fmla="*/ 7378067 w 11357397"/>
                <a:gd name="connsiteY46" fmla="*/ 1268009 h 1268008"/>
                <a:gd name="connsiteX47" fmla="*/ 7378067 w 11357397"/>
                <a:gd name="connsiteY47" fmla="*/ 272484 h 1268008"/>
                <a:gd name="connsiteX48" fmla="*/ 8078832 w 11357397"/>
                <a:gd name="connsiteY48" fmla="*/ 272484 h 1268008"/>
                <a:gd name="connsiteX49" fmla="*/ 8165073 w 11357397"/>
                <a:gd name="connsiteY49" fmla="*/ 358482 h 1268008"/>
                <a:gd name="connsiteX50" fmla="*/ 8165073 w 11357397"/>
                <a:gd name="connsiteY50" fmla="*/ 1268009 h 1268008"/>
                <a:gd name="connsiteX51" fmla="*/ 8477519 w 11357397"/>
                <a:gd name="connsiteY51" fmla="*/ 1268009 h 1268008"/>
                <a:gd name="connsiteX52" fmla="*/ 8477519 w 11357397"/>
                <a:gd name="connsiteY52" fmla="*/ 358482 h 1268008"/>
                <a:gd name="connsiteX53" fmla="*/ 8116062 w 11357397"/>
                <a:gd name="connsiteY53" fmla="*/ 0 h 1268008"/>
                <a:gd name="connsiteX54" fmla="*/ 4686694 w 11357397"/>
                <a:gd name="connsiteY54" fmla="*/ 341657 h 1268008"/>
                <a:gd name="connsiteX55" fmla="*/ 4618361 w 11357397"/>
                <a:gd name="connsiteY55" fmla="*/ 271549 h 1268008"/>
                <a:gd name="connsiteX56" fmla="*/ 3899216 w 11357397"/>
                <a:gd name="connsiteY56" fmla="*/ 271549 h 1268008"/>
                <a:gd name="connsiteX57" fmla="*/ 3899216 w 11357397"/>
                <a:gd name="connsiteY57" fmla="*/ 525805 h 1268008"/>
                <a:gd name="connsiteX58" fmla="*/ 4618361 w 11357397"/>
                <a:gd name="connsiteY58" fmla="*/ 525805 h 1268008"/>
                <a:gd name="connsiteX59" fmla="*/ 4689050 w 11357397"/>
                <a:gd name="connsiteY59" fmla="*/ 455698 h 1268008"/>
                <a:gd name="connsiteX60" fmla="*/ 4654648 w 11357397"/>
                <a:gd name="connsiteY60" fmla="*/ 0 h 1268008"/>
                <a:gd name="connsiteX61" fmla="*/ 4998669 w 11357397"/>
                <a:gd name="connsiteY61" fmla="*/ 341189 h 1268008"/>
                <a:gd name="connsiteX62" fmla="*/ 4998669 w 11357397"/>
                <a:gd name="connsiteY62" fmla="*/ 341657 h 1268008"/>
                <a:gd name="connsiteX63" fmla="*/ 4998669 w 11357397"/>
                <a:gd name="connsiteY63" fmla="*/ 456633 h 1268008"/>
                <a:gd name="connsiteX64" fmla="*/ 4888865 w 11357397"/>
                <a:gd name="connsiteY64" fmla="*/ 706683 h 1268008"/>
                <a:gd name="connsiteX65" fmla="*/ 4983117 w 11357397"/>
                <a:gd name="connsiteY65" fmla="*/ 864658 h 1268008"/>
                <a:gd name="connsiteX66" fmla="*/ 4983117 w 11357397"/>
                <a:gd name="connsiteY66" fmla="*/ 1268009 h 1268008"/>
                <a:gd name="connsiteX67" fmla="*/ 4669728 w 11357397"/>
                <a:gd name="connsiteY67" fmla="*/ 1268009 h 1268008"/>
                <a:gd name="connsiteX68" fmla="*/ 4669728 w 11357397"/>
                <a:gd name="connsiteY68" fmla="*/ 868397 h 1268008"/>
                <a:gd name="connsiteX69" fmla="*/ 4601867 w 11357397"/>
                <a:gd name="connsiteY69" fmla="*/ 798289 h 1268008"/>
                <a:gd name="connsiteX70" fmla="*/ 3899216 w 11357397"/>
                <a:gd name="connsiteY70" fmla="*/ 798289 h 1268008"/>
                <a:gd name="connsiteX71" fmla="*/ 3899216 w 11357397"/>
                <a:gd name="connsiteY71" fmla="*/ 1265672 h 1268008"/>
                <a:gd name="connsiteX72" fmla="*/ 3586770 w 11357397"/>
                <a:gd name="connsiteY72" fmla="*/ 1265672 h 1268008"/>
                <a:gd name="connsiteX73" fmla="*/ 3586770 w 11357397"/>
                <a:gd name="connsiteY73" fmla="*/ 0 h 1268008"/>
                <a:gd name="connsiteX74" fmla="*/ 4654648 w 11357397"/>
                <a:gd name="connsiteY74" fmla="*/ 0 h 12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357397" h="1268008">
                  <a:moveTo>
                    <a:pt x="6512360" y="271549"/>
                  </a:moveTo>
                  <a:lnTo>
                    <a:pt x="6512360" y="0"/>
                  </a:lnTo>
                  <a:lnTo>
                    <a:pt x="6824335" y="0"/>
                  </a:lnTo>
                  <a:lnTo>
                    <a:pt x="6824335" y="1268009"/>
                  </a:lnTo>
                  <a:lnTo>
                    <a:pt x="6512360" y="1268009"/>
                  </a:lnTo>
                  <a:close/>
                  <a:moveTo>
                    <a:pt x="5136748" y="272484"/>
                  </a:moveTo>
                  <a:lnTo>
                    <a:pt x="5466631" y="272484"/>
                  </a:lnTo>
                  <a:lnTo>
                    <a:pt x="5466631" y="1268009"/>
                  </a:lnTo>
                  <a:lnTo>
                    <a:pt x="5778606" y="1268009"/>
                  </a:lnTo>
                  <a:lnTo>
                    <a:pt x="5778606" y="272484"/>
                  </a:lnTo>
                  <a:lnTo>
                    <a:pt x="6344119" y="272484"/>
                  </a:lnTo>
                  <a:lnTo>
                    <a:pt x="6344119" y="0"/>
                  </a:lnTo>
                  <a:lnTo>
                    <a:pt x="5136748" y="0"/>
                  </a:lnTo>
                  <a:close/>
                  <a:moveTo>
                    <a:pt x="10149083" y="0"/>
                  </a:moveTo>
                  <a:lnTo>
                    <a:pt x="10149083" y="272484"/>
                  </a:lnTo>
                  <a:lnTo>
                    <a:pt x="10478966" y="272484"/>
                  </a:lnTo>
                  <a:lnTo>
                    <a:pt x="10478966" y="1268009"/>
                  </a:lnTo>
                  <a:lnTo>
                    <a:pt x="10791883" y="1268009"/>
                  </a:lnTo>
                  <a:lnTo>
                    <a:pt x="10791883" y="272484"/>
                  </a:lnTo>
                  <a:lnTo>
                    <a:pt x="11357397" y="272484"/>
                  </a:lnTo>
                  <a:lnTo>
                    <a:pt x="11357397" y="0"/>
                  </a:lnTo>
                  <a:close/>
                  <a:moveTo>
                    <a:pt x="0" y="1268009"/>
                  </a:moveTo>
                  <a:lnTo>
                    <a:pt x="311975" y="1268009"/>
                  </a:lnTo>
                  <a:lnTo>
                    <a:pt x="311975" y="800626"/>
                  </a:lnTo>
                  <a:lnTo>
                    <a:pt x="1199360" y="800626"/>
                  </a:lnTo>
                  <a:lnTo>
                    <a:pt x="1199360" y="526740"/>
                  </a:lnTo>
                  <a:lnTo>
                    <a:pt x="311975" y="526740"/>
                  </a:lnTo>
                  <a:lnTo>
                    <a:pt x="311975" y="272484"/>
                  </a:lnTo>
                  <a:lnTo>
                    <a:pt x="1352049" y="272484"/>
                  </a:lnTo>
                  <a:lnTo>
                    <a:pt x="1352049" y="0"/>
                  </a:lnTo>
                  <a:lnTo>
                    <a:pt x="0" y="0"/>
                  </a:lnTo>
                  <a:close/>
                  <a:moveTo>
                    <a:pt x="8718334" y="1268009"/>
                  </a:moveTo>
                  <a:lnTo>
                    <a:pt x="9994038" y="1268009"/>
                  </a:lnTo>
                  <a:lnTo>
                    <a:pt x="9994038" y="995992"/>
                  </a:lnTo>
                  <a:lnTo>
                    <a:pt x="9030780" y="995992"/>
                  </a:lnTo>
                  <a:lnTo>
                    <a:pt x="9030780" y="770247"/>
                  </a:lnTo>
                  <a:lnTo>
                    <a:pt x="9807419" y="770247"/>
                  </a:lnTo>
                  <a:lnTo>
                    <a:pt x="9807419" y="497762"/>
                  </a:lnTo>
                  <a:lnTo>
                    <a:pt x="9030780" y="497762"/>
                  </a:lnTo>
                  <a:lnTo>
                    <a:pt x="9030780" y="272484"/>
                  </a:lnTo>
                  <a:lnTo>
                    <a:pt x="9977544" y="272484"/>
                  </a:lnTo>
                  <a:lnTo>
                    <a:pt x="9977544" y="0"/>
                  </a:lnTo>
                  <a:lnTo>
                    <a:pt x="8718334" y="0"/>
                  </a:lnTo>
                  <a:close/>
                  <a:moveTo>
                    <a:pt x="8116062" y="0"/>
                  </a:moveTo>
                  <a:lnTo>
                    <a:pt x="7065620" y="0"/>
                  </a:lnTo>
                  <a:lnTo>
                    <a:pt x="7065620" y="1268009"/>
                  </a:lnTo>
                  <a:lnTo>
                    <a:pt x="7378067" y="1268009"/>
                  </a:lnTo>
                  <a:lnTo>
                    <a:pt x="7378067" y="272484"/>
                  </a:lnTo>
                  <a:lnTo>
                    <a:pt x="8078832" y="272484"/>
                  </a:lnTo>
                  <a:cubicBezTo>
                    <a:pt x="8126524" y="272741"/>
                    <a:pt x="8165073" y="311169"/>
                    <a:pt x="8165073" y="358482"/>
                  </a:cubicBezTo>
                  <a:lnTo>
                    <a:pt x="8165073" y="1268009"/>
                  </a:lnTo>
                  <a:lnTo>
                    <a:pt x="8477519" y="1268009"/>
                  </a:lnTo>
                  <a:lnTo>
                    <a:pt x="8477519" y="358482"/>
                  </a:lnTo>
                  <a:cubicBezTo>
                    <a:pt x="8477237" y="160605"/>
                    <a:pt x="8315594" y="257"/>
                    <a:pt x="8116062" y="0"/>
                  </a:cubicBezTo>
                  <a:moveTo>
                    <a:pt x="4686694" y="341657"/>
                  </a:moveTo>
                  <a:cubicBezTo>
                    <a:pt x="4686713" y="303832"/>
                    <a:pt x="4656476" y="272810"/>
                    <a:pt x="4618361" y="271549"/>
                  </a:cubicBezTo>
                  <a:lnTo>
                    <a:pt x="3899216" y="271549"/>
                  </a:lnTo>
                  <a:lnTo>
                    <a:pt x="3899216" y="525805"/>
                  </a:lnTo>
                  <a:lnTo>
                    <a:pt x="4618361" y="525805"/>
                  </a:lnTo>
                  <a:cubicBezTo>
                    <a:pt x="4657400" y="525805"/>
                    <a:pt x="4689050" y="494416"/>
                    <a:pt x="4689050" y="455698"/>
                  </a:cubicBezTo>
                  <a:close/>
                  <a:moveTo>
                    <a:pt x="4654648" y="0"/>
                  </a:moveTo>
                  <a:cubicBezTo>
                    <a:pt x="4844661" y="0"/>
                    <a:pt x="4998669" y="152755"/>
                    <a:pt x="4998669" y="341189"/>
                  </a:cubicBezTo>
                  <a:cubicBezTo>
                    <a:pt x="4998669" y="341345"/>
                    <a:pt x="4998669" y="341501"/>
                    <a:pt x="4998669" y="341657"/>
                  </a:cubicBezTo>
                  <a:lnTo>
                    <a:pt x="4998669" y="456633"/>
                  </a:lnTo>
                  <a:cubicBezTo>
                    <a:pt x="4998810" y="551521"/>
                    <a:pt x="4959035" y="642165"/>
                    <a:pt x="4888865" y="706683"/>
                  </a:cubicBezTo>
                  <a:cubicBezTo>
                    <a:pt x="4946689" y="738666"/>
                    <a:pt x="4982693" y="799009"/>
                    <a:pt x="4983117" y="864658"/>
                  </a:cubicBezTo>
                  <a:lnTo>
                    <a:pt x="4983117" y="1268009"/>
                  </a:lnTo>
                  <a:lnTo>
                    <a:pt x="4669728" y="1268009"/>
                  </a:lnTo>
                  <a:lnTo>
                    <a:pt x="4669728" y="868397"/>
                  </a:lnTo>
                  <a:cubicBezTo>
                    <a:pt x="4669757" y="830749"/>
                    <a:pt x="4639799" y="799794"/>
                    <a:pt x="4601867" y="798289"/>
                  </a:cubicBezTo>
                  <a:lnTo>
                    <a:pt x="3899216" y="798289"/>
                  </a:lnTo>
                  <a:lnTo>
                    <a:pt x="3899216" y="1265672"/>
                  </a:lnTo>
                  <a:lnTo>
                    <a:pt x="3586770" y="1265672"/>
                  </a:lnTo>
                  <a:lnTo>
                    <a:pt x="3586770" y="0"/>
                  </a:lnTo>
                  <a:lnTo>
                    <a:pt x="4654648" y="0"/>
                  </a:lnTo>
                </a:path>
              </a:pathLst>
            </a:custGeom>
            <a:solidFill>
              <a:schemeClr val="bg1"/>
            </a:solidFill>
            <a:ln w="471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C8A190F-B2BD-6DE9-551C-755BEA239984}"/>
                </a:ext>
              </a:extLst>
            </p:cNvPr>
            <p:cNvSpPr/>
            <p:nvPr/>
          </p:nvSpPr>
          <p:spPr>
            <a:xfrm>
              <a:off x="2221168" y="4649173"/>
              <a:ext cx="1833677" cy="1268009"/>
            </a:xfrm>
            <a:custGeom>
              <a:avLst/>
              <a:gdLst>
                <a:gd name="connsiteX0" fmla="*/ 1833678 w 1833677"/>
                <a:gd name="connsiteY0" fmla="*/ 469720 h 1268009"/>
                <a:gd name="connsiteX1" fmla="*/ 1833678 w 1833677"/>
                <a:gd name="connsiteY1" fmla="*/ 796888 h 1268009"/>
                <a:gd name="connsiteX2" fmla="*/ 1315290 w 1833677"/>
                <a:gd name="connsiteY2" fmla="*/ 796888 h 1268009"/>
                <a:gd name="connsiteX3" fmla="*/ 1315290 w 1833677"/>
                <a:gd name="connsiteY3" fmla="*/ 469720 h 1268009"/>
                <a:gd name="connsiteX4" fmla="*/ 1833678 w 1833677"/>
                <a:gd name="connsiteY4" fmla="*/ 469720 h 1268009"/>
                <a:gd name="connsiteX5" fmla="*/ 659295 w 1833677"/>
                <a:gd name="connsiteY5" fmla="*/ 1268009 h 1268009"/>
                <a:gd name="connsiteX6" fmla="*/ 1173912 w 1833677"/>
                <a:gd name="connsiteY6" fmla="*/ 1268009 h 1268009"/>
                <a:gd name="connsiteX7" fmla="*/ 1173912 w 1833677"/>
                <a:gd name="connsiteY7" fmla="*/ 940842 h 1268009"/>
                <a:gd name="connsiteX8" fmla="*/ 655524 w 1833677"/>
                <a:gd name="connsiteY8" fmla="*/ 940842 h 1268009"/>
                <a:gd name="connsiteX9" fmla="*/ 1833678 w 1833677"/>
                <a:gd name="connsiteY9" fmla="*/ 275756 h 1268009"/>
                <a:gd name="connsiteX10" fmla="*/ 1555633 w 1833677"/>
                <a:gd name="connsiteY10" fmla="*/ 0 h 1268009"/>
                <a:gd name="connsiteX11" fmla="*/ 1555162 w 1833677"/>
                <a:gd name="connsiteY11" fmla="*/ 0 h 1268009"/>
                <a:gd name="connsiteX12" fmla="*/ 1315290 w 1833677"/>
                <a:gd name="connsiteY12" fmla="*/ 0 h 1268009"/>
                <a:gd name="connsiteX13" fmla="*/ 1315290 w 1833677"/>
                <a:gd name="connsiteY13" fmla="*/ 327168 h 1268009"/>
                <a:gd name="connsiteX14" fmla="*/ 1833678 w 1833677"/>
                <a:gd name="connsiteY14" fmla="*/ 327168 h 1268009"/>
                <a:gd name="connsiteX15" fmla="*/ 659295 w 1833677"/>
                <a:gd name="connsiteY15" fmla="*/ 0 h 1268009"/>
                <a:gd name="connsiteX16" fmla="*/ 659295 w 1833677"/>
                <a:gd name="connsiteY16" fmla="*/ 327168 h 1268009"/>
                <a:gd name="connsiteX17" fmla="*/ 1173912 w 1833677"/>
                <a:gd name="connsiteY17" fmla="*/ 327168 h 1268009"/>
                <a:gd name="connsiteX18" fmla="*/ 1173912 w 1833677"/>
                <a:gd name="connsiteY18" fmla="*/ 0 h 1268009"/>
                <a:gd name="connsiteX19" fmla="*/ 655524 w 1833677"/>
                <a:gd name="connsiteY19" fmla="*/ 0 h 1268009"/>
                <a:gd name="connsiteX20" fmla="*/ 1885 w 1833677"/>
                <a:gd name="connsiteY20" fmla="*/ 469720 h 1268009"/>
                <a:gd name="connsiteX21" fmla="*/ 1885 w 1833677"/>
                <a:gd name="connsiteY21" fmla="*/ 469720 h 1268009"/>
                <a:gd name="connsiteX22" fmla="*/ 1885 w 1833677"/>
                <a:gd name="connsiteY22" fmla="*/ 796888 h 1268009"/>
                <a:gd name="connsiteX23" fmla="*/ 517916 w 1833677"/>
                <a:gd name="connsiteY23" fmla="*/ 796888 h 1268009"/>
                <a:gd name="connsiteX24" fmla="*/ 517916 w 1833677"/>
                <a:gd name="connsiteY24" fmla="*/ 469720 h 1268009"/>
                <a:gd name="connsiteX25" fmla="*/ 1315290 w 1833677"/>
                <a:gd name="connsiteY25" fmla="*/ 1268009 h 1268009"/>
                <a:gd name="connsiteX26" fmla="*/ 1553277 w 1833677"/>
                <a:gd name="connsiteY26" fmla="*/ 1268009 h 1268009"/>
                <a:gd name="connsiteX27" fmla="*/ 1831321 w 1833677"/>
                <a:gd name="connsiteY27" fmla="*/ 992254 h 1268009"/>
                <a:gd name="connsiteX28" fmla="*/ 1831321 w 1833677"/>
                <a:gd name="connsiteY28" fmla="*/ 938972 h 1268009"/>
                <a:gd name="connsiteX29" fmla="*/ 1315290 w 1833677"/>
                <a:gd name="connsiteY29" fmla="*/ 938972 h 1268009"/>
                <a:gd name="connsiteX30" fmla="*/ 0 w 1833677"/>
                <a:gd name="connsiteY30" fmla="*/ 992254 h 1268009"/>
                <a:gd name="connsiteX31" fmla="*/ 278044 w 1833677"/>
                <a:gd name="connsiteY31" fmla="*/ 1268009 h 1268009"/>
                <a:gd name="connsiteX32" fmla="*/ 513675 w 1833677"/>
                <a:gd name="connsiteY32" fmla="*/ 1268009 h 1268009"/>
                <a:gd name="connsiteX33" fmla="*/ 513675 w 1833677"/>
                <a:gd name="connsiteY33" fmla="*/ 940842 h 1268009"/>
                <a:gd name="connsiteX34" fmla="*/ 1885 w 1833677"/>
                <a:gd name="connsiteY34" fmla="*/ 940842 h 1268009"/>
                <a:gd name="connsiteX35" fmla="*/ 0 w 1833677"/>
                <a:gd name="connsiteY35" fmla="*/ 275756 h 1268009"/>
                <a:gd name="connsiteX36" fmla="*/ 0 w 1833677"/>
                <a:gd name="connsiteY36" fmla="*/ 327168 h 1268009"/>
                <a:gd name="connsiteX37" fmla="*/ 517916 w 1833677"/>
                <a:gd name="connsiteY37" fmla="*/ 327168 h 1268009"/>
                <a:gd name="connsiteX38" fmla="*/ 517916 w 1833677"/>
                <a:gd name="connsiteY38" fmla="*/ 0 h 1268009"/>
                <a:gd name="connsiteX39" fmla="*/ 278515 w 1833677"/>
                <a:gd name="connsiteY39" fmla="*/ 0 h 1268009"/>
                <a:gd name="connsiteX40" fmla="*/ 471 w 1833677"/>
                <a:gd name="connsiteY40" fmla="*/ 275756 h 126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33677" h="1268009">
                  <a:moveTo>
                    <a:pt x="1833678" y="469720"/>
                  </a:moveTo>
                  <a:lnTo>
                    <a:pt x="1833678" y="796888"/>
                  </a:lnTo>
                  <a:lnTo>
                    <a:pt x="1315290" y="796888"/>
                  </a:lnTo>
                  <a:lnTo>
                    <a:pt x="1315290" y="469720"/>
                  </a:lnTo>
                  <a:lnTo>
                    <a:pt x="1833678" y="469720"/>
                  </a:lnTo>
                  <a:close/>
                  <a:moveTo>
                    <a:pt x="659295" y="1268009"/>
                  </a:moveTo>
                  <a:lnTo>
                    <a:pt x="1173912" y="1268009"/>
                  </a:lnTo>
                  <a:lnTo>
                    <a:pt x="1173912" y="940842"/>
                  </a:lnTo>
                  <a:lnTo>
                    <a:pt x="655524" y="940842"/>
                  </a:lnTo>
                  <a:close/>
                  <a:moveTo>
                    <a:pt x="1833678" y="275756"/>
                  </a:moveTo>
                  <a:cubicBezTo>
                    <a:pt x="1833678" y="123460"/>
                    <a:pt x="1709194" y="0"/>
                    <a:pt x="1555633" y="0"/>
                  </a:cubicBezTo>
                  <a:cubicBezTo>
                    <a:pt x="1555478" y="0"/>
                    <a:pt x="1555318" y="0"/>
                    <a:pt x="1555162" y="0"/>
                  </a:cubicBezTo>
                  <a:lnTo>
                    <a:pt x="1315290" y="0"/>
                  </a:lnTo>
                  <a:lnTo>
                    <a:pt x="1315290" y="327168"/>
                  </a:lnTo>
                  <a:lnTo>
                    <a:pt x="1833678" y="327168"/>
                  </a:lnTo>
                  <a:close/>
                  <a:moveTo>
                    <a:pt x="659295" y="0"/>
                  </a:moveTo>
                  <a:lnTo>
                    <a:pt x="659295" y="327168"/>
                  </a:lnTo>
                  <a:lnTo>
                    <a:pt x="1173912" y="327168"/>
                  </a:lnTo>
                  <a:lnTo>
                    <a:pt x="1173912" y="0"/>
                  </a:lnTo>
                  <a:lnTo>
                    <a:pt x="655524" y="0"/>
                  </a:lnTo>
                  <a:close/>
                  <a:moveTo>
                    <a:pt x="1885" y="469720"/>
                  </a:moveTo>
                  <a:lnTo>
                    <a:pt x="1885" y="469720"/>
                  </a:lnTo>
                  <a:lnTo>
                    <a:pt x="1885" y="796888"/>
                  </a:lnTo>
                  <a:lnTo>
                    <a:pt x="517916" y="796888"/>
                  </a:lnTo>
                  <a:lnTo>
                    <a:pt x="517916" y="469720"/>
                  </a:lnTo>
                  <a:close/>
                  <a:moveTo>
                    <a:pt x="1315290" y="1268009"/>
                  </a:moveTo>
                  <a:lnTo>
                    <a:pt x="1553277" y="1268009"/>
                  </a:lnTo>
                  <a:cubicBezTo>
                    <a:pt x="1706838" y="1268009"/>
                    <a:pt x="1831321" y="1144550"/>
                    <a:pt x="1831321" y="992254"/>
                  </a:cubicBezTo>
                  <a:lnTo>
                    <a:pt x="1831321" y="938972"/>
                  </a:lnTo>
                  <a:lnTo>
                    <a:pt x="1315290" y="938972"/>
                  </a:lnTo>
                  <a:close/>
                  <a:moveTo>
                    <a:pt x="0" y="992254"/>
                  </a:moveTo>
                  <a:cubicBezTo>
                    <a:pt x="0" y="1144550"/>
                    <a:pt x="124484" y="1268009"/>
                    <a:pt x="278044" y="1268009"/>
                  </a:cubicBezTo>
                  <a:lnTo>
                    <a:pt x="513675" y="1268009"/>
                  </a:lnTo>
                  <a:lnTo>
                    <a:pt x="513675" y="940842"/>
                  </a:lnTo>
                  <a:lnTo>
                    <a:pt x="1885" y="940842"/>
                  </a:lnTo>
                  <a:close/>
                  <a:moveTo>
                    <a:pt x="0" y="275756"/>
                  </a:moveTo>
                  <a:lnTo>
                    <a:pt x="0" y="327168"/>
                  </a:lnTo>
                  <a:lnTo>
                    <a:pt x="517916" y="327168"/>
                  </a:lnTo>
                  <a:lnTo>
                    <a:pt x="517916" y="0"/>
                  </a:lnTo>
                  <a:lnTo>
                    <a:pt x="278515" y="0"/>
                  </a:lnTo>
                  <a:cubicBezTo>
                    <a:pt x="124955" y="0"/>
                    <a:pt x="471" y="123460"/>
                    <a:pt x="471" y="275756"/>
                  </a:cubicBezTo>
                </a:path>
              </a:pathLst>
            </a:custGeom>
            <a:solidFill>
              <a:srgbClr val="D9291C"/>
            </a:solidFill>
            <a:ln w="47111" cap="flat">
              <a:noFill/>
              <a:prstDash val="solid"/>
              <a:miter/>
            </a:ln>
          </p:spPr>
          <p:txBody>
            <a:bodyPr rtlCol="0" anchor="ctr"/>
            <a:lstStyle/>
            <a:p>
              <a:endParaRPr lang="en-US"/>
            </a:p>
          </p:txBody>
        </p:sp>
      </p:grpSp>
    </p:spTree>
    <p:extLst>
      <p:ext uri="{BB962C8B-B14F-4D97-AF65-F5344CB8AC3E}">
        <p14:creationId xmlns:p14="http://schemas.microsoft.com/office/powerpoint/2010/main" val="266742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Closing Slide">
    <p:bg>
      <p:bgRef idx="1001">
        <a:schemeClr val="bg2"/>
      </p:bgRef>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B248F975-5B09-7A81-CE16-14ACCDB9C144}"/>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a:stretch/>
        </p:blipFill>
        <p:spPr>
          <a:xfrm>
            <a:off x="5269854" y="-1"/>
            <a:ext cx="6411609" cy="4386871"/>
          </a:xfrm>
          <a:prstGeom prst="rect">
            <a:avLst/>
          </a:prstGeom>
        </p:spPr>
      </p:pic>
      <p:sp>
        <p:nvSpPr>
          <p:cNvPr id="8" name="Rectangle 7">
            <a:extLst>
              <a:ext uri="{FF2B5EF4-FFF2-40B4-BE49-F238E27FC236}">
                <a16:creationId xmlns:a16="http://schemas.microsoft.com/office/drawing/2014/main" id="{3A8232B1-B937-D9EF-6D60-9E8C9D300C01}"/>
              </a:ext>
            </a:extLst>
          </p:cNvPr>
          <p:cNvSpPr/>
          <p:nvPr userDrawn="1"/>
        </p:nvSpPr>
        <p:spPr>
          <a:xfrm>
            <a:off x="10184508" y="5401650"/>
            <a:ext cx="1057043" cy="1445343"/>
          </a:xfrm>
          <a:prstGeom prst="rect">
            <a:avLst/>
          </a:prstGeom>
          <a:solidFill>
            <a:schemeClr val="tx2">
              <a:alpha val="199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9" name="Rectangle 8">
            <a:extLst>
              <a:ext uri="{FF2B5EF4-FFF2-40B4-BE49-F238E27FC236}">
                <a16:creationId xmlns:a16="http://schemas.microsoft.com/office/drawing/2014/main" id="{0788AD91-6740-73D0-B51D-6A42A4EFD1FD}"/>
              </a:ext>
            </a:extLst>
          </p:cNvPr>
          <p:cNvSpPr/>
          <p:nvPr userDrawn="1"/>
        </p:nvSpPr>
        <p:spPr>
          <a:xfrm>
            <a:off x="11111690" y="4700510"/>
            <a:ext cx="259722" cy="1053721"/>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10" name="Rectangle 9">
            <a:extLst>
              <a:ext uri="{FF2B5EF4-FFF2-40B4-BE49-F238E27FC236}">
                <a16:creationId xmlns:a16="http://schemas.microsoft.com/office/drawing/2014/main" id="{E79C97C9-9ED2-0F3E-2C50-35A5E98043B1}"/>
              </a:ext>
            </a:extLst>
          </p:cNvPr>
          <p:cNvSpPr/>
          <p:nvPr userDrawn="1"/>
        </p:nvSpPr>
        <p:spPr>
          <a:xfrm>
            <a:off x="8475659" y="1422950"/>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1E6DAFC-AB98-C74D-AEAE-9886939620F8}"/>
              </a:ext>
            </a:extLst>
          </p:cNvPr>
          <p:cNvPicPr>
            <a:picLocks noChangeAspect="1"/>
          </p:cNvPicPr>
          <p:nvPr userDrawn="1"/>
        </p:nvPicPr>
        <p:blipFill>
          <a:blip r:embed="rId4">
            <a:extLst>
              <a:ext uri="{96DAC541-7B7A-43D3-8B79-37D633B846F1}">
                <asvg:svgBlip xmlns:asvg="http://schemas.microsoft.com/office/drawing/2016/SVG/main" r:embed="rId5"/>
              </a:ext>
            </a:extLst>
          </a:blip>
          <a:srcRect l="92" t="4" r="40848" b="66110"/>
          <a:stretch>
            <a:fillRect/>
          </a:stretch>
        </p:blipFill>
        <p:spPr>
          <a:xfrm>
            <a:off x="8041503" y="5017833"/>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sp>
        <p:nvSpPr>
          <p:cNvPr id="12" name="Rectangle 11">
            <a:extLst>
              <a:ext uri="{FF2B5EF4-FFF2-40B4-BE49-F238E27FC236}">
                <a16:creationId xmlns:a16="http://schemas.microsoft.com/office/drawing/2014/main" id="{044111CB-7260-6E63-EC51-117C841DF68E}"/>
              </a:ext>
            </a:extLst>
          </p:cNvPr>
          <p:cNvSpPr/>
          <p:nvPr userDrawn="1"/>
        </p:nvSpPr>
        <p:spPr>
          <a:xfrm>
            <a:off x="0" y="501387"/>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5F18E4-DC37-6077-0F25-225E103E6612}"/>
              </a:ext>
            </a:extLst>
          </p:cNvPr>
          <p:cNvSpPr/>
          <p:nvPr userDrawn="1"/>
        </p:nvSpPr>
        <p:spPr>
          <a:xfrm>
            <a:off x="1918243" y="6139133"/>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aphic 10">
            <a:extLst>
              <a:ext uri="{FF2B5EF4-FFF2-40B4-BE49-F238E27FC236}">
                <a16:creationId xmlns:a16="http://schemas.microsoft.com/office/drawing/2014/main" id="{60ADD1B8-5570-FBF7-01C7-5290AEA93BA9}"/>
              </a:ext>
            </a:extLst>
          </p:cNvPr>
          <p:cNvGrpSpPr/>
          <p:nvPr userDrawn="1"/>
        </p:nvGrpSpPr>
        <p:grpSpPr>
          <a:xfrm>
            <a:off x="4039009" y="3207886"/>
            <a:ext cx="4113983" cy="459309"/>
            <a:chOff x="708891" y="4649173"/>
            <a:chExt cx="11357397" cy="1268009"/>
          </a:xfrm>
        </p:grpSpPr>
        <p:sp>
          <p:nvSpPr>
            <p:cNvPr id="19" name="Freeform 18">
              <a:extLst>
                <a:ext uri="{FF2B5EF4-FFF2-40B4-BE49-F238E27FC236}">
                  <a16:creationId xmlns:a16="http://schemas.microsoft.com/office/drawing/2014/main" id="{909CFE62-B31B-BCAD-5E24-ED51F5D963B5}"/>
                </a:ext>
              </a:extLst>
            </p:cNvPr>
            <p:cNvSpPr/>
            <p:nvPr/>
          </p:nvSpPr>
          <p:spPr>
            <a:xfrm>
              <a:off x="708891" y="4649173"/>
              <a:ext cx="11357397" cy="1268008"/>
            </a:xfrm>
            <a:custGeom>
              <a:avLst/>
              <a:gdLst>
                <a:gd name="connsiteX0" fmla="*/ 6512360 w 11357397"/>
                <a:gd name="connsiteY0" fmla="*/ 271549 h 1268008"/>
                <a:gd name="connsiteX1" fmla="*/ 6512360 w 11357397"/>
                <a:gd name="connsiteY1" fmla="*/ 0 h 1268008"/>
                <a:gd name="connsiteX2" fmla="*/ 6824335 w 11357397"/>
                <a:gd name="connsiteY2" fmla="*/ 0 h 1268008"/>
                <a:gd name="connsiteX3" fmla="*/ 6824335 w 11357397"/>
                <a:gd name="connsiteY3" fmla="*/ 1268009 h 1268008"/>
                <a:gd name="connsiteX4" fmla="*/ 6512360 w 11357397"/>
                <a:gd name="connsiteY4" fmla="*/ 1268009 h 1268008"/>
                <a:gd name="connsiteX5" fmla="*/ 5136748 w 11357397"/>
                <a:gd name="connsiteY5" fmla="*/ 272484 h 1268008"/>
                <a:gd name="connsiteX6" fmla="*/ 5466631 w 11357397"/>
                <a:gd name="connsiteY6" fmla="*/ 272484 h 1268008"/>
                <a:gd name="connsiteX7" fmla="*/ 5466631 w 11357397"/>
                <a:gd name="connsiteY7" fmla="*/ 1268009 h 1268008"/>
                <a:gd name="connsiteX8" fmla="*/ 5778606 w 11357397"/>
                <a:gd name="connsiteY8" fmla="*/ 1268009 h 1268008"/>
                <a:gd name="connsiteX9" fmla="*/ 5778606 w 11357397"/>
                <a:gd name="connsiteY9" fmla="*/ 272484 h 1268008"/>
                <a:gd name="connsiteX10" fmla="*/ 6344119 w 11357397"/>
                <a:gd name="connsiteY10" fmla="*/ 272484 h 1268008"/>
                <a:gd name="connsiteX11" fmla="*/ 6344119 w 11357397"/>
                <a:gd name="connsiteY11" fmla="*/ 0 h 1268008"/>
                <a:gd name="connsiteX12" fmla="*/ 5136748 w 11357397"/>
                <a:gd name="connsiteY12" fmla="*/ 0 h 1268008"/>
                <a:gd name="connsiteX13" fmla="*/ 10149083 w 11357397"/>
                <a:gd name="connsiteY13" fmla="*/ 0 h 1268008"/>
                <a:gd name="connsiteX14" fmla="*/ 10149083 w 11357397"/>
                <a:gd name="connsiteY14" fmla="*/ 272484 h 1268008"/>
                <a:gd name="connsiteX15" fmla="*/ 10478966 w 11357397"/>
                <a:gd name="connsiteY15" fmla="*/ 272484 h 1268008"/>
                <a:gd name="connsiteX16" fmla="*/ 10478966 w 11357397"/>
                <a:gd name="connsiteY16" fmla="*/ 1268009 h 1268008"/>
                <a:gd name="connsiteX17" fmla="*/ 10791883 w 11357397"/>
                <a:gd name="connsiteY17" fmla="*/ 1268009 h 1268008"/>
                <a:gd name="connsiteX18" fmla="*/ 10791883 w 11357397"/>
                <a:gd name="connsiteY18" fmla="*/ 272484 h 1268008"/>
                <a:gd name="connsiteX19" fmla="*/ 11357397 w 11357397"/>
                <a:gd name="connsiteY19" fmla="*/ 272484 h 1268008"/>
                <a:gd name="connsiteX20" fmla="*/ 11357397 w 11357397"/>
                <a:gd name="connsiteY20" fmla="*/ 0 h 1268008"/>
                <a:gd name="connsiteX21" fmla="*/ 0 w 11357397"/>
                <a:gd name="connsiteY21" fmla="*/ 1268009 h 1268008"/>
                <a:gd name="connsiteX22" fmla="*/ 311975 w 11357397"/>
                <a:gd name="connsiteY22" fmla="*/ 1268009 h 1268008"/>
                <a:gd name="connsiteX23" fmla="*/ 311975 w 11357397"/>
                <a:gd name="connsiteY23" fmla="*/ 800626 h 1268008"/>
                <a:gd name="connsiteX24" fmla="*/ 1199360 w 11357397"/>
                <a:gd name="connsiteY24" fmla="*/ 800626 h 1268008"/>
                <a:gd name="connsiteX25" fmla="*/ 1199360 w 11357397"/>
                <a:gd name="connsiteY25" fmla="*/ 526740 h 1268008"/>
                <a:gd name="connsiteX26" fmla="*/ 311975 w 11357397"/>
                <a:gd name="connsiteY26" fmla="*/ 526740 h 1268008"/>
                <a:gd name="connsiteX27" fmla="*/ 311975 w 11357397"/>
                <a:gd name="connsiteY27" fmla="*/ 272484 h 1268008"/>
                <a:gd name="connsiteX28" fmla="*/ 1352049 w 11357397"/>
                <a:gd name="connsiteY28" fmla="*/ 272484 h 1268008"/>
                <a:gd name="connsiteX29" fmla="*/ 1352049 w 11357397"/>
                <a:gd name="connsiteY29" fmla="*/ 0 h 1268008"/>
                <a:gd name="connsiteX30" fmla="*/ 0 w 11357397"/>
                <a:gd name="connsiteY30" fmla="*/ 0 h 1268008"/>
                <a:gd name="connsiteX31" fmla="*/ 8718334 w 11357397"/>
                <a:gd name="connsiteY31" fmla="*/ 1268009 h 1268008"/>
                <a:gd name="connsiteX32" fmla="*/ 9994038 w 11357397"/>
                <a:gd name="connsiteY32" fmla="*/ 1268009 h 1268008"/>
                <a:gd name="connsiteX33" fmla="*/ 9994038 w 11357397"/>
                <a:gd name="connsiteY33" fmla="*/ 995992 h 1268008"/>
                <a:gd name="connsiteX34" fmla="*/ 9030780 w 11357397"/>
                <a:gd name="connsiteY34" fmla="*/ 995992 h 1268008"/>
                <a:gd name="connsiteX35" fmla="*/ 9030780 w 11357397"/>
                <a:gd name="connsiteY35" fmla="*/ 770247 h 1268008"/>
                <a:gd name="connsiteX36" fmla="*/ 9807419 w 11357397"/>
                <a:gd name="connsiteY36" fmla="*/ 770247 h 1268008"/>
                <a:gd name="connsiteX37" fmla="*/ 9807419 w 11357397"/>
                <a:gd name="connsiteY37" fmla="*/ 497762 h 1268008"/>
                <a:gd name="connsiteX38" fmla="*/ 9030780 w 11357397"/>
                <a:gd name="connsiteY38" fmla="*/ 497762 h 1268008"/>
                <a:gd name="connsiteX39" fmla="*/ 9030780 w 11357397"/>
                <a:gd name="connsiteY39" fmla="*/ 272484 h 1268008"/>
                <a:gd name="connsiteX40" fmla="*/ 9977544 w 11357397"/>
                <a:gd name="connsiteY40" fmla="*/ 272484 h 1268008"/>
                <a:gd name="connsiteX41" fmla="*/ 9977544 w 11357397"/>
                <a:gd name="connsiteY41" fmla="*/ 0 h 1268008"/>
                <a:gd name="connsiteX42" fmla="*/ 8718334 w 11357397"/>
                <a:gd name="connsiteY42" fmla="*/ 0 h 1268008"/>
                <a:gd name="connsiteX43" fmla="*/ 8116062 w 11357397"/>
                <a:gd name="connsiteY43" fmla="*/ 0 h 1268008"/>
                <a:gd name="connsiteX44" fmla="*/ 7065620 w 11357397"/>
                <a:gd name="connsiteY44" fmla="*/ 0 h 1268008"/>
                <a:gd name="connsiteX45" fmla="*/ 7065620 w 11357397"/>
                <a:gd name="connsiteY45" fmla="*/ 1268009 h 1268008"/>
                <a:gd name="connsiteX46" fmla="*/ 7378067 w 11357397"/>
                <a:gd name="connsiteY46" fmla="*/ 1268009 h 1268008"/>
                <a:gd name="connsiteX47" fmla="*/ 7378067 w 11357397"/>
                <a:gd name="connsiteY47" fmla="*/ 272484 h 1268008"/>
                <a:gd name="connsiteX48" fmla="*/ 8078832 w 11357397"/>
                <a:gd name="connsiteY48" fmla="*/ 272484 h 1268008"/>
                <a:gd name="connsiteX49" fmla="*/ 8165073 w 11357397"/>
                <a:gd name="connsiteY49" fmla="*/ 358482 h 1268008"/>
                <a:gd name="connsiteX50" fmla="*/ 8165073 w 11357397"/>
                <a:gd name="connsiteY50" fmla="*/ 1268009 h 1268008"/>
                <a:gd name="connsiteX51" fmla="*/ 8477519 w 11357397"/>
                <a:gd name="connsiteY51" fmla="*/ 1268009 h 1268008"/>
                <a:gd name="connsiteX52" fmla="*/ 8477519 w 11357397"/>
                <a:gd name="connsiteY52" fmla="*/ 358482 h 1268008"/>
                <a:gd name="connsiteX53" fmla="*/ 8116062 w 11357397"/>
                <a:gd name="connsiteY53" fmla="*/ 0 h 1268008"/>
                <a:gd name="connsiteX54" fmla="*/ 4686694 w 11357397"/>
                <a:gd name="connsiteY54" fmla="*/ 341657 h 1268008"/>
                <a:gd name="connsiteX55" fmla="*/ 4618361 w 11357397"/>
                <a:gd name="connsiteY55" fmla="*/ 271549 h 1268008"/>
                <a:gd name="connsiteX56" fmla="*/ 3899216 w 11357397"/>
                <a:gd name="connsiteY56" fmla="*/ 271549 h 1268008"/>
                <a:gd name="connsiteX57" fmla="*/ 3899216 w 11357397"/>
                <a:gd name="connsiteY57" fmla="*/ 525805 h 1268008"/>
                <a:gd name="connsiteX58" fmla="*/ 4618361 w 11357397"/>
                <a:gd name="connsiteY58" fmla="*/ 525805 h 1268008"/>
                <a:gd name="connsiteX59" fmla="*/ 4689050 w 11357397"/>
                <a:gd name="connsiteY59" fmla="*/ 455698 h 1268008"/>
                <a:gd name="connsiteX60" fmla="*/ 4654648 w 11357397"/>
                <a:gd name="connsiteY60" fmla="*/ 0 h 1268008"/>
                <a:gd name="connsiteX61" fmla="*/ 4998669 w 11357397"/>
                <a:gd name="connsiteY61" fmla="*/ 341189 h 1268008"/>
                <a:gd name="connsiteX62" fmla="*/ 4998669 w 11357397"/>
                <a:gd name="connsiteY62" fmla="*/ 341657 h 1268008"/>
                <a:gd name="connsiteX63" fmla="*/ 4998669 w 11357397"/>
                <a:gd name="connsiteY63" fmla="*/ 456633 h 1268008"/>
                <a:gd name="connsiteX64" fmla="*/ 4888865 w 11357397"/>
                <a:gd name="connsiteY64" fmla="*/ 706683 h 1268008"/>
                <a:gd name="connsiteX65" fmla="*/ 4983117 w 11357397"/>
                <a:gd name="connsiteY65" fmla="*/ 864658 h 1268008"/>
                <a:gd name="connsiteX66" fmla="*/ 4983117 w 11357397"/>
                <a:gd name="connsiteY66" fmla="*/ 1268009 h 1268008"/>
                <a:gd name="connsiteX67" fmla="*/ 4669728 w 11357397"/>
                <a:gd name="connsiteY67" fmla="*/ 1268009 h 1268008"/>
                <a:gd name="connsiteX68" fmla="*/ 4669728 w 11357397"/>
                <a:gd name="connsiteY68" fmla="*/ 868397 h 1268008"/>
                <a:gd name="connsiteX69" fmla="*/ 4601867 w 11357397"/>
                <a:gd name="connsiteY69" fmla="*/ 798289 h 1268008"/>
                <a:gd name="connsiteX70" fmla="*/ 3899216 w 11357397"/>
                <a:gd name="connsiteY70" fmla="*/ 798289 h 1268008"/>
                <a:gd name="connsiteX71" fmla="*/ 3899216 w 11357397"/>
                <a:gd name="connsiteY71" fmla="*/ 1265672 h 1268008"/>
                <a:gd name="connsiteX72" fmla="*/ 3586770 w 11357397"/>
                <a:gd name="connsiteY72" fmla="*/ 1265672 h 1268008"/>
                <a:gd name="connsiteX73" fmla="*/ 3586770 w 11357397"/>
                <a:gd name="connsiteY73" fmla="*/ 0 h 1268008"/>
                <a:gd name="connsiteX74" fmla="*/ 4654648 w 11357397"/>
                <a:gd name="connsiteY74" fmla="*/ 0 h 12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357397" h="1268008">
                  <a:moveTo>
                    <a:pt x="6512360" y="271549"/>
                  </a:moveTo>
                  <a:lnTo>
                    <a:pt x="6512360" y="0"/>
                  </a:lnTo>
                  <a:lnTo>
                    <a:pt x="6824335" y="0"/>
                  </a:lnTo>
                  <a:lnTo>
                    <a:pt x="6824335" y="1268009"/>
                  </a:lnTo>
                  <a:lnTo>
                    <a:pt x="6512360" y="1268009"/>
                  </a:lnTo>
                  <a:close/>
                  <a:moveTo>
                    <a:pt x="5136748" y="272484"/>
                  </a:moveTo>
                  <a:lnTo>
                    <a:pt x="5466631" y="272484"/>
                  </a:lnTo>
                  <a:lnTo>
                    <a:pt x="5466631" y="1268009"/>
                  </a:lnTo>
                  <a:lnTo>
                    <a:pt x="5778606" y="1268009"/>
                  </a:lnTo>
                  <a:lnTo>
                    <a:pt x="5778606" y="272484"/>
                  </a:lnTo>
                  <a:lnTo>
                    <a:pt x="6344119" y="272484"/>
                  </a:lnTo>
                  <a:lnTo>
                    <a:pt x="6344119" y="0"/>
                  </a:lnTo>
                  <a:lnTo>
                    <a:pt x="5136748" y="0"/>
                  </a:lnTo>
                  <a:close/>
                  <a:moveTo>
                    <a:pt x="10149083" y="0"/>
                  </a:moveTo>
                  <a:lnTo>
                    <a:pt x="10149083" y="272484"/>
                  </a:lnTo>
                  <a:lnTo>
                    <a:pt x="10478966" y="272484"/>
                  </a:lnTo>
                  <a:lnTo>
                    <a:pt x="10478966" y="1268009"/>
                  </a:lnTo>
                  <a:lnTo>
                    <a:pt x="10791883" y="1268009"/>
                  </a:lnTo>
                  <a:lnTo>
                    <a:pt x="10791883" y="272484"/>
                  </a:lnTo>
                  <a:lnTo>
                    <a:pt x="11357397" y="272484"/>
                  </a:lnTo>
                  <a:lnTo>
                    <a:pt x="11357397" y="0"/>
                  </a:lnTo>
                  <a:close/>
                  <a:moveTo>
                    <a:pt x="0" y="1268009"/>
                  </a:moveTo>
                  <a:lnTo>
                    <a:pt x="311975" y="1268009"/>
                  </a:lnTo>
                  <a:lnTo>
                    <a:pt x="311975" y="800626"/>
                  </a:lnTo>
                  <a:lnTo>
                    <a:pt x="1199360" y="800626"/>
                  </a:lnTo>
                  <a:lnTo>
                    <a:pt x="1199360" y="526740"/>
                  </a:lnTo>
                  <a:lnTo>
                    <a:pt x="311975" y="526740"/>
                  </a:lnTo>
                  <a:lnTo>
                    <a:pt x="311975" y="272484"/>
                  </a:lnTo>
                  <a:lnTo>
                    <a:pt x="1352049" y="272484"/>
                  </a:lnTo>
                  <a:lnTo>
                    <a:pt x="1352049" y="0"/>
                  </a:lnTo>
                  <a:lnTo>
                    <a:pt x="0" y="0"/>
                  </a:lnTo>
                  <a:close/>
                  <a:moveTo>
                    <a:pt x="8718334" y="1268009"/>
                  </a:moveTo>
                  <a:lnTo>
                    <a:pt x="9994038" y="1268009"/>
                  </a:lnTo>
                  <a:lnTo>
                    <a:pt x="9994038" y="995992"/>
                  </a:lnTo>
                  <a:lnTo>
                    <a:pt x="9030780" y="995992"/>
                  </a:lnTo>
                  <a:lnTo>
                    <a:pt x="9030780" y="770247"/>
                  </a:lnTo>
                  <a:lnTo>
                    <a:pt x="9807419" y="770247"/>
                  </a:lnTo>
                  <a:lnTo>
                    <a:pt x="9807419" y="497762"/>
                  </a:lnTo>
                  <a:lnTo>
                    <a:pt x="9030780" y="497762"/>
                  </a:lnTo>
                  <a:lnTo>
                    <a:pt x="9030780" y="272484"/>
                  </a:lnTo>
                  <a:lnTo>
                    <a:pt x="9977544" y="272484"/>
                  </a:lnTo>
                  <a:lnTo>
                    <a:pt x="9977544" y="0"/>
                  </a:lnTo>
                  <a:lnTo>
                    <a:pt x="8718334" y="0"/>
                  </a:lnTo>
                  <a:close/>
                  <a:moveTo>
                    <a:pt x="8116062" y="0"/>
                  </a:moveTo>
                  <a:lnTo>
                    <a:pt x="7065620" y="0"/>
                  </a:lnTo>
                  <a:lnTo>
                    <a:pt x="7065620" y="1268009"/>
                  </a:lnTo>
                  <a:lnTo>
                    <a:pt x="7378067" y="1268009"/>
                  </a:lnTo>
                  <a:lnTo>
                    <a:pt x="7378067" y="272484"/>
                  </a:lnTo>
                  <a:lnTo>
                    <a:pt x="8078832" y="272484"/>
                  </a:lnTo>
                  <a:cubicBezTo>
                    <a:pt x="8126524" y="272741"/>
                    <a:pt x="8165073" y="311169"/>
                    <a:pt x="8165073" y="358482"/>
                  </a:cubicBezTo>
                  <a:lnTo>
                    <a:pt x="8165073" y="1268009"/>
                  </a:lnTo>
                  <a:lnTo>
                    <a:pt x="8477519" y="1268009"/>
                  </a:lnTo>
                  <a:lnTo>
                    <a:pt x="8477519" y="358482"/>
                  </a:lnTo>
                  <a:cubicBezTo>
                    <a:pt x="8477237" y="160605"/>
                    <a:pt x="8315594" y="257"/>
                    <a:pt x="8116062" y="0"/>
                  </a:cubicBezTo>
                  <a:moveTo>
                    <a:pt x="4686694" y="341657"/>
                  </a:moveTo>
                  <a:cubicBezTo>
                    <a:pt x="4686713" y="303832"/>
                    <a:pt x="4656476" y="272810"/>
                    <a:pt x="4618361" y="271549"/>
                  </a:cubicBezTo>
                  <a:lnTo>
                    <a:pt x="3899216" y="271549"/>
                  </a:lnTo>
                  <a:lnTo>
                    <a:pt x="3899216" y="525805"/>
                  </a:lnTo>
                  <a:lnTo>
                    <a:pt x="4618361" y="525805"/>
                  </a:lnTo>
                  <a:cubicBezTo>
                    <a:pt x="4657400" y="525805"/>
                    <a:pt x="4689050" y="494416"/>
                    <a:pt x="4689050" y="455698"/>
                  </a:cubicBezTo>
                  <a:close/>
                  <a:moveTo>
                    <a:pt x="4654648" y="0"/>
                  </a:moveTo>
                  <a:cubicBezTo>
                    <a:pt x="4844661" y="0"/>
                    <a:pt x="4998669" y="152755"/>
                    <a:pt x="4998669" y="341189"/>
                  </a:cubicBezTo>
                  <a:cubicBezTo>
                    <a:pt x="4998669" y="341345"/>
                    <a:pt x="4998669" y="341501"/>
                    <a:pt x="4998669" y="341657"/>
                  </a:cubicBezTo>
                  <a:lnTo>
                    <a:pt x="4998669" y="456633"/>
                  </a:lnTo>
                  <a:cubicBezTo>
                    <a:pt x="4998810" y="551521"/>
                    <a:pt x="4959035" y="642165"/>
                    <a:pt x="4888865" y="706683"/>
                  </a:cubicBezTo>
                  <a:cubicBezTo>
                    <a:pt x="4946689" y="738666"/>
                    <a:pt x="4982693" y="799009"/>
                    <a:pt x="4983117" y="864658"/>
                  </a:cubicBezTo>
                  <a:lnTo>
                    <a:pt x="4983117" y="1268009"/>
                  </a:lnTo>
                  <a:lnTo>
                    <a:pt x="4669728" y="1268009"/>
                  </a:lnTo>
                  <a:lnTo>
                    <a:pt x="4669728" y="868397"/>
                  </a:lnTo>
                  <a:cubicBezTo>
                    <a:pt x="4669757" y="830749"/>
                    <a:pt x="4639799" y="799794"/>
                    <a:pt x="4601867" y="798289"/>
                  </a:cubicBezTo>
                  <a:lnTo>
                    <a:pt x="3899216" y="798289"/>
                  </a:lnTo>
                  <a:lnTo>
                    <a:pt x="3899216" y="1265672"/>
                  </a:lnTo>
                  <a:lnTo>
                    <a:pt x="3586770" y="1265672"/>
                  </a:lnTo>
                  <a:lnTo>
                    <a:pt x="3586770" y="0"/>
                  </a:lnTo>
                  <a:lnTo>
                    <a:pt x="4654648" y="0"/>
                  </a:lnTo>
                </a:path>
              </a:pathLst>
            </a:custGeom>
            <a:solidFill>
              <a:srgbClr val="000000"/>
            </a:solidFill>
            <a:ln w="4711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C8A190F-B2BD-6DE9-551C-755BEA239984}"/>
                </a:ext>
              </a:extLst>
            </p:cNvPr>
            <p:cNvSpPr/>
            <p:nvPr/>
          </p:nvSpPr>
          <p:spPr>
            <a:xfrm>
              <a:off x="2221168" y="4649173"/>
              <a:ext cx="1833677" cy="1268009"/>
            </a:xfrm>
            <a:custGeom>
              <a:avLst/>
              <a:gdLst>
                <a:gd name="connsiteX0" fmla="*/ 1833678 w 1833677"/>
                <a:gd name="connsiteY0" fmla="*/ 469720 h 1268009"/>
                <a:gd name="connsiteX1" fmla="*/ 1833678 w 1833677"/>
                <a:gd name="connsiteY1" fmla="*/ 796888 h 1268009"/>
                <a:gd name="connsiteX2" fmla="*/ 1315290 w 1833677"/>
                <a:gd name="connsiteY2" fmla="*/ 796888 h 1268009"/>
                <a:gd name="connsiteX3" fmla="*/ 1315290 w 1833677"/>
                <a:gd name="connsiteY3" fmla="*/ 469720 h 1268009"/>
                <a:gd name="connsiteX4" fmla="*/ 1833678 w 1833677"/>
                <a:gd name="connsiteY4" fmla="*/ 469720 h 1268009"/>
                <a:gd name="connsiteX5" fmla="*/ 659295 w 1833677"/>
                <a:gd name="connsiteY5" fmla="*/ 1268009 h 1268009"/>
                <a:gd name="connsiteX6" fmla="*/ 1173912 w 1833677"/>
                <a:gd name="connsiteY6" fmla="*/ 1268009 h 1268009"/>
                <a:gd name="connsiteX7" fmla="*/ 1173912 w 1833677"/>
                <a:gd name="connsiteY7" fmla="*/ 940842 h 1268009"/>
                <a:gd name="connsiteX8" fmla="*/ 655524 w 1833677"/>
                <a:gd name="connsiteY8" fmla="*/ 940842 h 1268009"/>
                <a:gd name="connsiteX9" fmla="*/ 1833678 w 1833677"/>
                <a:gd name="connsiteY9" fmla="*/ 275756 h 1268009"/>
                <a:gd name="connsiteX10" fmla="*/ 1555633 w 1833677"/>
                <a:gd name="connsiteY10" fmla="*/ 0 h 1268009"/>
                <a:gd name="connsiteX11" fmla="*/ 1555162 w 1833677"/>
                <a:gd name="connsiteY11" fmla="*/ 0 h 1268009"/>
                <a:gd name="connsiteX12" fmla="*/ 1315290 w 1833677"/>
                <a:gd name="connsiteY12" fmla="*/ 0 h 1268009"/>
                <a:gd name="connsiteX13" fmla="*/ 1315290 w 1833677"/>
                <a:gd name="connsiteY13" fmla="*/ 327168 h 1268009"/>
                <a:gd name="connsiteX14" fmla="*/ 1833678 w 1833677"/>
                <a:gd name="connsiteY14" fmla="*/ 327168 h 1268009"/>
                <a:gd name="connsiteX15" fmla="*/ 659295 w 1833677"/>
                <a:gd name="connsiteY15" fmla="*/ 0 h 1268009"/>
                <a:gd name="connsiteX16" fmla="*/ 659295 w 1833677"/>
                <a:gd name="connsiteY16" fmla="*/ 327168 h 1268009"/>
                <a:gd name="connsiteX17" fmla="*/ 1173912 w 1833677"/>
                <a:gd name="connsiteY17" fmla="*/ 327168 h 1268009"/>
                <a:gd name="connsiteX18" fmla="*/ 1173912 w 1833677"/>
                <a:gd name="connsiteY18" fmla="*/ 0 h 1268009"/>
                <a:gd name="connsiteX19" fmla="*/ 655524 w 1833677"/>
                <a:gd name="connsiteY19" fmla="*/ 0 h 1268009"/>
                <a:gd name="connsiteX20" fmla="*/ 1885 w 1833677"/>
                <a:gd name="connsiteY20" fmla="*/ 469720 h 1268009"/>
                <a:gd name="connsiteX21" fmla="*/ 1885 w 1833677"/>
                <a:gd name="connsiteY21" fmla="*/ 469720 h 1268009"/>
                <a:gd name="connsiteX22" fmla="*/ 1885 w 1833677"/>
                <a:gd name="connsiteY22" fmla="*/ 796888 h 1268009"/>
                <a:gd name="connsiteX23" fmla="*/ 517916 w 1833677"/>
                <a:gd name="connsiteY23" fmla="*/ 796888 h 1268009"/>
                <a:gd name="connsiteX24" fmla="*/ 517916 w 1833677"/>
                <a:gd name="connsiteY24" fmla="*/ 469720 h 1268009"/>
                <a:gd name="connsiteX25" fmla="*/ 1315290 w 1833677"/>
                <a:gd name="connsiteY25" fmla="*/ 1268009 h 1268009"/>
                <a:gd name="connsiteX26" fmla="*/ 1553277 w 1833677"/>
                <a:gd name="connsiteY26" fmla="*/ 1268009 h 1268009"/>
                <a:gd name="connsiteX27" fmla="*/ 1831321 w 1833677"/>
                <a:gd name="connsiteY27" fmla="*/ 992254 h 1268009"/>
                <a:gd name="connsiteX28" fmla="*/ 1831321 w 1833677"/>
                <a:gd name="connsiteY28" fmla="*/ 938972 h 1268009"/>
                <a:gd name="connsiteX29" fmla="*/ 1315290 w 1833677"/>
                <a:gd name="connsiteY29" fmla="*/ 938972 h 1268009"/>
                <a:gd name="connsiteX30" fmla="*/ 0 w 1833677"/>
                <a:gd name="connsiteY30" fmla="*/ 992254 h 1268009"/>
                <a:gd name="connsiteX31" fmla="*/ 278044 w 1833677"/>
                <a:gd name="connsiteY31" fmla="*/ 1268009 h 1268009"/>
                <a:gd name="connsiteX32" fmla="*/ 513675 w 1833677"/>
                <a:gd name="connsiteY32" fmla="*/ 1268009 h 1268009"/>
                <a:gd name="connsiteX33" fmla="*/ 513675 w 1833677"/>
                <a:gd name="connsiteY33" fmla="*/ 940842 h 1268009"/>
                <a:gd name="connsiteX34" fmla="*/ 1885 w 1833677"/>
                <a:gd name="connsiteY34" fmla="*/ 940842 h 1268009"/>
                <a:gd name="connsiteX35" fmla="*/ 0 w 1833677"/>
                <a:gd name="connsiteY35" fmla="*/ 275756 h 1268009"/>
                <a:gd name="connsiteX36" fmla="*/ 0 w 1833677"/>
                <a:gd name="connsiteY36" fmla="*/ 327168 h 1268009"/>
                <a:gd name="connsiteX37" fmla="*/ 517916 w 1833677"/>
                <a:gd name="connsiteY37" fmla="*/ 327168 h 1268009"/>
                <a:gd name="connsiteX38" fmla="*/ 517916 w 1833677"/>
                <a:gd name="connsiteY38" fmla="*/ 0 h 1268009"/>
                <a:gd name="connsiteX39" fmla="*/ 278515 w 1833677"/>
                <a:gd name="connsiteY39" fmla="*/ 0 h 1268009"/>
                <a:gd name="connsiteX40" fmla="*/ 471 w 1833677"/>
                <a:gd name="connsiteY40" fmla="*/ 275756 h 126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33677" h="1268009">
                  <a:moveTo>
                    <a:pt x="1833678" y="469720"/>
                  </a:moveTo>
                  <a:lnTo>
                    <a:pt x="1833678" y="796888"/>
                  </a:lnTo>
                  <a:lnTo>
                    <a:pt x="1315290" y="796888"/>
                  </a:lnTo>
                  <a:lnTo>
                    <a:pt x="1315290" y="469720"/>
                  </a:lnTo>
                  <a:lnTo>
                    <a:pt x="1833678" y="469720"/>
                  </a:lnTo>
                  <a:close/>
                  <a:moveTo>
                    <a:pt x="659295" y="1268009"/>
                  </a:moveTo>
                  <a:lnTo>
                    <a:pt x="1173912" y="1268009"/>
                  </a:lnTo>
                  <a:lnTo>
                    <a:pt x="1173912" y="940842"/>
                  </a:lnTo>
                  <a:lnTo>
                    <a:pt x="655524" y="940842"/>
                  </a:lnTo>
                  <a:close/>
                  <a:moveTo>
                    <a:pt x="1833678" y="275756"/>
                  </a:moveTo>
                  <a:cubicBezTo>
                    <a:pt x="1833678" y="123460"/>
                    <a:pt x="1709194" y="0"/>
                    <a:pt x="1555633" y="0"/>
                  </a:cubicBezTo>
                  <a:cubicBezTo>
                    <a:pt x="1555478" y="0"/>
                    <a:pt x="1555318" y="0"/>
                    <a:pt x="1555162" y="0"/>
                  </a:cubicBezTo>
                  <a:lnTo>
                    <a:pt x="1315290" y="0"/>
                  </a:lnTo>
                  <a:lnTo>
                    <a:pt x="1315290" y="327168"/>
                  </a:lnTo>
                  <a:lnTo>
                    <a:pt x="1833678" y="327168"/>
                  </a:lnTo>
                  <a:close/>
                  <a:moveTo>
                    <a:pt x="659295" y="0"/>
                  </a:moveTo>
                  <a:lnTo>
                    <a:pt x="659295" y="327168"/>
                  </a:lnTo>
                  <a:lnTo>
                    <a:pt x="1173912" y="327168"/>
                  </a:lnTo>
                  <a:lnTo>
                    <a:pt x="1173912" y="0"/>
                  </a:lnTo>
                  <a:lnTo>
                    <a:pt x="655524" y="0"/>
                  </a:lnTo>
                  <a:close/>
                  <a:moveTo>
                    <a:pt x="1885" y="469720"/>
                  </a:moveTo>
                  <a:lnTo>
                    <a:pt x="1885" y="469720"/>
                  </a:lnTo>
                  <a:lnTo>
                    <a:pt x="1885" y="796888"/>
                  </a:lnTo>
                  <a:lnTo>
                    <a:pt x="517916" y="796888"/>
                  </a:lnTo>
                  <a:lnTo>
                    <a:pt x="517916" y="469720"/>
                  </a:lnTo>
                  <a:close/>
                  <a:moveTo>
                    <a:pt x="1315290" y="1268009"/>
                  </a:moveTo>
                  <a:lnTo>
                    <a:pt x="1553277" y="1268009"/>
                  </a:lnTo>
                  <a:cubicBezTo>
                    <a:pt x="1706838" y="1268009"/>
                    <a:pt x="1831321" y="1144550"/>
                    <a:pt x="1831321" y="992254"/>
                  </a:cubicBezTo>
                  <a:lnTo>
                    <a:pt x="1831321" y="938972"/>
                  </a:lnTo>
                  <a:lnTo>
                    <a:pt x="1315290" y="938972"/>
                  </a:lnTo>
                  <a:close/>
                  <a:moveTo>
                    <a:pt x="0" y="992254"/>
                  </a:moveTo>
                  <a:cubicBezTo>
                    <a:pt x="0" y="1144550"/>
                    <a:pt x="124484" y="1268009"/>
                    <a:pt x="278044" y="1268009"/>
                  </a:cubicBezTo>
                  <a:lnTo>
                    <a:pt x="513675" y="1268009"/>
                  </a:lnTo>
                  <a:lnTo>
                    <a:pt x="513675" y="940842"/>
                  </a:lnTo>
                  <a:lnTo>
                    <a:pt x="1885" y="940842"/>
                  </a:lnTo>
                  <a:close/>
                  <a:moveTo>
                    <a:pt x="0" y="275756"/>
                  </a:moveTo>
                  <a:lnTo>
                    <a:pt x="0" y="327168"/>
                  </a:lnTo>
                  <a:lnTo>
                    <a:pt x="517916" y="327168"/>
                  </a:lnTo>
                  <a:lnTo>
                    <a:pt x="517916" y="0"/>
                  </a:lnTo>
                  <a:lnTo>
                    <a:pt x="278515" y="0"/>
                  </a:lnTo>
                  <a:cubicBezTo>
                    <a:pt x="124955" y="0"/>
                    <a:pt x="471" y="123460"/>
                    <a:pt x="471" y="275756"/>
                  </a:cubicBezTo>
                </a:path>
              </a:pathLst>
            </a:custGeom>
            <a:solidFill>
              <a:srgbClr val="D9291C"/>
            </a:solidFill>
            <a:ln w="47111" cap="flat">
              <a:noFill/>
              <a:prstDash val="solid"/>
              <a:miter/>
            </a:ln>
          </p:spPr>
          <p:txBody>
            <a:bodyPr rtlCol="0" anchor="ctr"/>
            <a:lstStyle/>
            <a:p>
              <a:endParaRPr lang="en-US"/>
            </a:p>
          </p:txBody>
        </p:sp>
      </p:grpSp>
    </p:spTree>
    <p:extLst>
      <p:ext uri="{BB962C8B-B14F-4D97-AF65-F5344CB8AC3E}">
        <p14:creationId xmlns:p14="http://schemas.microsoft.com/office/powerpoint/2010/main" val="421747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_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53744" y="1602429"/>
            <a:ext cx="10841372" cy="4351338"/>
          </a:xfrm>
          <a:prstGeom prst="rect">
            <a:avLst/>
          </a:prstGeom>
        </p:spPr>
        <p:txBody>
          <a:bodyPr>
            <a:noAutofit/>
          </a:bodyPr>
          <a:lstStyle>
            <a:lvl1pPr>
              <a:lnSpc>
                <a:spcPct val="90000"/>
              </a:lnSpc>
              <a:spcBef>
                <a:spcPts val="1400"/>
              </a:spcBef>
              <a:defRPr sz="2200">
                <a:solidFill>
                  <a:srgbClr val="000000"/>
                </a:solidFill>
                <a:latin typeface="+mn-lt"/>
                <a:ea typeface="Inter" panose="020B0502030000000004" pitchFamily="34" charset="0"/>
              </a:defRPr>
            </a:lvl1pPr>
            <a:lvl2pPr>
              <a:lnSpc>
                <a:spcPct val="90000"/>
              </a:lnSpc>
              <a:spcBef>
                <a:spcPts val="900"/>
              </a:spcBef>
              <a:defRPr sz="18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dirty="0"/>
              <a:t>First level bulleted text is Arial 22 pt.</a:t>
            </a:r>
          </a:p>
          <a:p>
            <a:pPr lvl="1"/>
            <a:r>
              <a:rPr lang="en-US" dirty="0"/>
              <a:t>Second level text (press tab key) is 18 pt.</a:t>
            </a:r>
          </a:p>
          <a:p>
            <a:r>
              <a:rPr lang="en-US" dirty="0"/>
              <a:t>Arial is the only font used in the template</a:t>
            </a:r>
          </a:p>
          <a:p>
            <a:r>
              <a:rPr lang="en-US" dirty="0"/>
              <a:t>All bulleted text is sentence case (capitalize first letter of first word)</a:t>
            </a:r>
          </a:p>
          <a:p>
            <a:r>
              <a:rPr lang="en-US" dirty="0"/>
              <a:t>Use </a:t>
            </a:r>
            <a:r>
              <a:rPr lang="en-US" b="1" dirty="0">
                <a:solidFill>
                  <a:schemeClr val="accent6"/>
                </a:solidFill>
              </a:rPr>
              <a:t>bold</a:t>
            </a:r>
            <a:r>
              <a:rPr lang="en-US" dirty="0">
                <a:solidFill>
                  <a:schemeClr val="accent6"/>
                </a:solidFill>
              </a:rPr>
              <a:t>, red </a:t>
            </a:r>
            <a:r>
              <a:rPr lang="en-US" dirty="0"/>
              <a:t>or both to highlight text</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254078" y="902276"/>
            <a:ext cx="10841038" cy="413335"/>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dirty="0"/>
              <a:t>Edit Master text styles</a:t>
            </a:r>
          </a:p>
        </p:txBody>
      </p:sp>
      <p:sp>
        <p:nvSpPr>
          <p:cNvPr id="5" name="Title 1">
            <a:extLst>
              <a:ext uri="{FF2B5EF4-FFF2-40B4-BE49-F238E27FC236}">
                <a16:creationId xmlns:a16="http://schemas.microsoft.com/office/drawing/2014/main" id="{05DD4CF1-882B-EA45-BAB0-DC78082DF97D}"/>
              </a:ext>
            </a:extLst>
          </p:cNvPr>
          <p:cNvSpPr>
            <a:spLocks noGrp="1"/>
          </p:cNvSpPr>
          <p:nvPr>
            <p:ph type="title" hasCustomPrompt="1"/>
          </p:nvPr>
        </p:nvSpPr>
        <p:spPr>
          <a:xfrm>
            <a:off x="257952" y="178123"/>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91432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6712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Picture and Content">
    <p:spTree>
      <p:nvGrpSpPr>
        <p:cNvPr id="1" name=""/>
        <p:cNvGrpSpPr/>
        <p:nvPr/>
      </p:nvGrpSpPr>
      <p:grpSpPr>
        <a:xfrm>
          <a:off x="0" y="0"/>
          <a:ext cx="0" cy="0"/>
          <a:chOff x="0" y="0"/>
          <a:chExt cx="0" cy="0"/>
        </a:xfrm>
      </p:grpSpPr>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0" name="Body Level One…"/>
          <p:cNvSpPr txBox="1">
            <a:spLocks noGrp="1"/>
          </p:cNvSpPr>
          <p:nvPr>
            <p:ph type="body" sz="half" idx="1"/>
          </p:nvPr>
        </p:nvSpPr>
        <p:spPr>
          <a:xfrm>
            <a:off x="8096563" y="1260091"/>
            <a:ext cx="3742426" cy="4610100"/>
          </a:xfrm>
          <a:prstGeom prst="rect">
            <a:avLst/>
          </a:prstGeom>
        </p:spPr>
        <p:txBody>
          <a:bodyPr/>
          <a:lstStyle>
            <a:lvl1pPr marL="0" indent="0">
              <a:buSzTx/>
              <a:buFontTx/>
              <a:buNone/>
              <a:defRPr sz="1800"/>
            </a:lvl1pPr>
            <a:lvl2pPr marL="628650" indent="-228600">
              <a:buFontTx/>
              <a:defRPr sz="1800"/>
            </a:lvl2pPr>
            <a:lvl3pPr marL="1057275" indent="-257175">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41" name="Picture Placeholder 5"/>
          <p:cNvSpPr>
            <a:spLocks noGrp="1"/>
          </p:cNvSpPr>
          <p:nvPr>
            <p:ph type="pic" idx="13"/>
          </p:nvPr>
        </p:nvSpPr>
        <p:spPr>
          <a:xfrm>
            <a:off x="353011" y="1260093"/>
            <a:ext cx="7620001" cy="4610101"/>
          </a:xfrm>
          <a:prstGeom prst="rect">
            <a:avLst/>
          </a:prstGeom>
        </p:spPr>
        <p:txBody>
          <a:bodyPr lIns="91439" rIns="91439">
            <a:noAutofit/>
          </a:bodyPr>
          <a:lstStyle/>
          <a:p>
            <a:endParaRPr/>
          </a:p>
        </p:txBody>
      </p:sp>
      <p:sp>
        <p:nvSpPr>
          <p:cNvPr id="142"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84287553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wo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1662" y="1333500"/>
            <a:ext cx="5284052" cy="3601721"/>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8" name="Picture Placeholder 6">
            <a:extLst>
              <a:ext uri="{FF2B5EF4-FFF2-40B4-BE49-F238E27FC236}">
                <a16:creationId xmlns:a16="http://schemas.microsoft.com/office/drawing/2014/main" id="{341FA6D0-835B-D64B-A6E9-EB320408D705}"/>
              </a:ext>
            </a:extLst>
          </p:cNvPr>
          <p:cNvSpPr>
            <a:spLocks noGrp="1"/>
          </p:cNvSpPr>
          <p:nvPr>
            <p:ph type="pic" sz="quarter" idx="14"/>
          </p:nvPr>
        </p:nvSpPr>
        <p:spPr>
          <a:xfrm>
            <a:off x="6172200" y="1333500"/>
            <a:ext cx="5291267" cy="3616547"/>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342900" y="5056551"/>
            <a:ext cx="5284052"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dirty="0"/>
              <a:t>Brief caption or descriptive statement relating </a:t>
            </a:r>
            <a:br>
              <a:rPr lang="en-US" sz="1800" dirty="0"/>
            </a:br>
            <a:r>
              <a:rPr lang="en-US" sz="1800" dirty="0"/>
              <a:t>to picture</a:t>
            </a:r>
            <a:endParaRPr lang="en-US" dirty="0"/>
          </a:p>
        </p:txBody>
      </p:sp>
      <p:sp>
        <p:nvSpPr>
          <p:cNvPr id="11" name="Text Placeholder 9">
            <a:extLst>
              <a:ext uri="{FF2B5EF4-FFF2-40B4-BE49-F238E27FC236}">
                <a16:creationId xmlns:a16="http://schemas.microsoft.com/office/drawing/2014/main" id="{93662F84-B0B5-9A45-B477-D6B88CC0926C}"/>
              </a:ext>
            </a:extLst>
          </p:cNvPr>
          <p:cNvSpPr>
            <a:spLocks noGrp="1"/>
          </p:cNvSpPr>
          <p:nvPr>
            <p:ph type="body" sz="quarter" idx="16" hasCustomPrompt="1"/>
          </p:nvPr>
        </p:nvSpPr>
        <p:spPr>
          <a:xfrm>
            <a:off x="6172200" y="5056551"/>
            <a:ext cx="5291267"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dirty="0"/>
              <a:t>Brief caption or descriptive statement relating </a:t>
            </a:r>
            <a:br>
              <a:rPr lang="en-US" sz="1800" dirty="0"/>
            </a:br>
            <a:r>
              <a:rPr lang="en-US" sz="1800" dirty="0"/>
              <a:t>to picture</a:t>
            </a:r>
            <a:endParaRPr lang="en-US" dirty="0"/>
          </a:p>
        </p:txBody>
      </p:sp>
      <p:sp>
        <p:nvSpPr>
          <p:cNvPr id="12" name="Title 1">
            <a:extLst>
              <a:ext uri="{FF2B5EF4-FFF2-40B4-BE49-F238E27FC236}">
                <a16:creationId xmlns:a16="http://schemas.microsoft.com/office/drawing/2014/main" id="{382DFD54-B03A-4348-B94D-609E2D0ED661}"/>
              </a:ext>
            </a:extLst>
          </p:cNvPr>
          <p:cNvSpPr>
            <a:spLocks noGrp="1"/>
          </p:cNvSpPr>
          <p:nvPr>
            <p:ph type="title" hasCustomPrompt="1"/>
          </p:nvPr>
        </p:nvSpPr>
        <p:spPr>
          <a:xfrm>
            <a:off x="261885" y="159404"/>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dirty="0"/>
              <a:t>Slide Title</a:t>
            </a:r>
          </a:p>
        </p:txBody>
      </p:sp>
    </p:spTree>
    <p:extLst>
      <p:ext uri="{BB962C8B-B14F-4D97-AF65-F5344CB8AC3E}">
        <p14:creationId xmlns:p14="http://schemas.microsoft.com/office/powerpoint/2010/main" val="324878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Ref idx="1001">
        <a:schemeClr val="bg2"/>
      </p:bgRef>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F91B39A2-969B-906C-D115-FD0C1087AAB5}"/>
              </a:ext>
            </a:extLst>
          </p:cNvPr>
          <p:cNvGrpSpPr/>
          <p:nvPr userDrawn="1"/>
        </p:nvGrpSpPr>
        <p:grpSpPr>
          <a:xfrm>
            <a:off x="826993" y="0"/>
            <a:ext cx="11075924" cy="6858000"/>
            <a:chOff x="826993" y="0"/>
            <a:chExt cx="11075924" cy="6858000"/>
          </a:xfrm>
        </p:grpSpPr>
        <p:sp>
          <p:nvSpPr>
            <p:cNvPr id="18" name="Round Single Corner Rectangle 17">
              <a:extLst>
                <a:ext uri="{FF2B5EF4-FFF2-40B4-BE49-F238E27FC236}">
                  <a16:creationId xmlns:a16="http://schemas.microsoft.com/office/drawing/2014/main" id="{A3833B0C-30E9-7E8B-9C8D-2B8D77A733AD}"/>
                </a:ext>
              </a:extLst>
            </p:cNvPr>
            <p:cNvSpPr/>
            <p:nvPr userDrawn="1"/>
          </p:nvSpPr>
          <p:spPr>
            <a:xfrm>
              <a:off x="10618664" y="4565115"/>
              <a:ext cx="1057043" cy="1862696"/>
            </a:xfrm>
            <a:prstGeom prst="round1Rect">
              <a:avLst>
                <a:gd name="adj" fmla="val 3801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FCFFFA-49AB-CDCF-7767-C7689653356A}"/>
                </a:ext>
              </a:extLst>
            </p:cNvPr>
            <p:cNvSpPr/>
            <p:nvPr userDrawn="1"/>
          </p:nvSpPr>
          <p:spPr>
            <a:xfrm>
              <a:off x="10618664" y="6086507"/>
              <a:ext cx="1057043" cy="766826"/>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24" name="Rectangle 23">
              <a:extLst>
                <a:ext uri="{FF2B5EF4-FFF2-40B4-BE49-F238E27FC236}">
                  <a16:creationId xmlns:a16="http://schemas.microsoft.com/office/drawing/2014/main" id="{FD86FBDB-A91C-72DC-0EFD-85ECE6426E44}"/>
                </a:ext>
              </a:extLst>
            </p:cNvPr>
            <p:cNvSpPr/>
            <p:nvPr userDrawn="1"/>
          </p:nvSpPr>
          <p:spPr>
            <a:xfrm>
              <a:off x="10488803" y="3945478"/>
              <a:ext cx="259722" cy="1053721"/>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1" name="Rectangle 30">
              <a:extLst>
                <a:ext uri="{FF2B5EF4-FFF2-40B4-BE49-F238E27FC236}">
                  <a16:creationId xmlns:a16="http://schemas.microsoft.com/office/drawing/2014/main" id="{A4FE081A-884F-E10C-15CE-4D9768522A0E}"/>
                </a:ext>
              </a:extLst>
            </p:cNvPr>
            <p:cNvSpPr/>
            <p:nvPr userDrawn="1"/>
          </p:nvSpPr>
          <p:spPr>
            <a:xfrm>
              <a:off x="9803550" y="0"/>
              <a:ext cx="1041956" cy="1894159"/>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32" name="Rectangle 31">
              <a:extLst>
                <a:ext uri="{FF2B5EF4-FFF2-40B4-BE49-F238E27FC236}">
                  <a16:creationId xmlns:a16="http://schemas.microsoft.com/office/drawing/2014/main" id="{5968DD1A-C6FD-3503-F777-BB0330C05B54}"/>
                </a:ext>
              </a:extLst>
            </p:cNvPr>
            <p:cNvSpPr/>
            <p:nvPr userDrawn="1"/>
          </p:nvSpPr>
          <p:spPr>
            <a:xfrm>
              <a:off x="9513463" y="1278326"/>
              <a:ext cx="580173" cy="1390308"/>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44" name="Rectangle 43">
              <a:extLst>
                <a:ext uri="{FF2B5EF4-FFF2-40B4-BE49-F238E27FC236}">
                  <a16:creationId xmlns:a16="http://schemas.microsoft.com/office/drawing/2014/main" id="{E5F780AD-4B75-C4AA-2482-864482F87E9B}"/>
                </a:ext>
              </a:extLst>
            </p:cNvPr>
            <p:cNvSpPr/>
            <p:nvPr userDrawn="1"/>
          </p:nvSpPr>
          <p:spPr>
            <a:xfrm rot="16200000">
              <a:off x="6362676" y="5502429"/>
              <a:ext cx="807647" cy="1894159"/>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53" name="Rectangle 52">
              <a:extLst>
                <a:ext uri="{FF2B5EF4-FFF2-40B4-BE49-F238E27FC236}">
                  <a16:creationId xmlns:a16="http://schemas.microsoft.com/office/drawing/2014/main" id="{C56BAAA1-9B42-9EA6-97DE-4990F1DF9F42}"/>
                </a:ext>
              </a:extLst>
            </p:cNvPr>
            <p:cNvSpPr/>
            <p:nvPr userDrawn="1"/>
          </p:nvSpPr>
          <p:spPr>
            <a:xfrm>
              <a:off x="826993" y="0"/>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7A586B6-75E5-0296-D2AB-2436AB1C1E37}"/>
                </a:ext>
              </a:extLst>
            </p:cNvPr>
            <p:cNvSpPr/>
            <p:nvPr userDrawn="1"/>
          </p:nvSpPr>
          <p:spPr>
            <a:xfrm>
              <a:off x="6995146" y="6643615"/>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D4CA9A8-5DE5-AD90-0169-B3229505AF03}"/>
                </a:ext>
              </a:extLst>
            </p:cNvPr>
            <p:cNvSpPr/>
            <p:nvPr userDrawn="1"/>
          </p:nvSpPr>
          <p:spPr>
            <a:xfrm>
              <a:off x="10572881" y="1278326"/>
              <a:ext cx="1330036" cy="2143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a:extLst>
                <a:ext uri="{FF2B5EF4-FFF2-40B4-BE49-F238E27FC236}">
                  <a16:creationId xmlns:a16="http://schemas.microsoft.com/office/drawing/2014/main" id="{19D50C79-782A-22B1-CA1F-FF717036ADF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 t="4" r="40848" b="66110"/>
            <a:stretch>
              <a:fillRect/>
            </a:stretch>
          </p:blipFill>
          <p:spPr>
            <a:xfrm>
              <a:off x="7415099" y="424356"/>
              <a:ext cx="2518921" cy="983579"/>
            </a:xfrm>
            <a:custGeom>
              <a:avLst/>
              <a:gdLst>
                <a:gd name="connsiteX0" fmla="*/ 0 w 48005999"/>
                <a:gd name="connsiteY0" fmla="*/ 0 h 18745200"/>
                <a:gd name="connsiteX1" fmla="*/ 48005999 w 48005999"/>
                <a:gd name="connsiteY1" fmla="*/ 0 h 18745200"/>
                <a:gd name="connsiteX2" fmla="*/ 48005999 w 48005999"/>
                <a:gd name="connsiteY2" fmla="*/ 18745200 h 18745200"/>
                <a:gd name="connsiteX3" fmla="*/ 0 w 48005999"/>
                <a:gd name="connsiteY3" fmla="*/ 18745200 h 18745200"/>
              </a:gdLst>
              <a:ahLst/>
              <a:cxnLst>
                <a:cxn ang="0">
                  <a:pos x="connsiteX0" y="connsiteY0"/>
                </a:cxn>
                <a:cxn ang="0">
                  <a:pos x="connsiteX1" y="connsiteY1"/>
                </a:cxn>
                <a:cxn ang="0">
                  <a:pos x="connsiteX2" y="connsiteY2"/>
                </a:cxn>
                <a:cxn ang="0">
                  <a:pos x="connsiteX3" y="connsiteY3"/>
                </a:cxn>
              </a:cxnLst>
              <a:rect l="l" t="t" r="r" b="b"/>
              <a:pathLst>
                <a:path w="48005999" h="18745200">
                  <a:moveTo>
                    <a:pt x="0" y="0"/>
                  </a:moveTo>
                  <a:lnTo>
                    <a:pt x="48005999" y="0"/>
                  </a:lnTo>
                  <a:lnTo>
                    <a:pt x="48005999" y="18745200"/>
                  </a:lnTo>
                  <a:lnTo>
                    <a:pt x="0" y="18745200"/>
                  </a:lnTo>
                  <a:close/>
                </a:path>
              </a:pathLst>
            </a:custGeom>
          </p:spPr>
        </p:pic>
      </p:grpSp>
      <p:sp>
        <p:nvSpPr>
          <p:cNvPr id="21" name="Title 1">
            <a:extLst>
              <a:ext uri="{FF2B5EF4-FFF2-40B4-BE49-F238E27FC236}">
                <a16:creationId xmlns:a16="http://schemas.microsoft.com/office/drawing/2014/main" id="{E1731ED1-AFBF-644C-B962-5696D91668E6}"/>
              </a:ext>
            </a:extLst>
          </p:cNvPr>
          <p:cNvSpPr>
            <a:spLocks noGrp="1"/>
          </p:cNvSpPr>
          <p:nvPr>
            <p:ph type="title"/>
          </p:nvPr>
        </p:nvSpPr>
        <p:spPr>
          <a:xfrm>
            <a:off x="740230" y="2981740"/>
            <a:ext cx="8687017" cy="1390308"/>
          </a:xfrm>
          <a:prstGeom prst="rect">
            <a:avLst/>
          </a:prstGeom>
        </p:spPr>
        <p:txBody>
          <a:bodyPr lIns="91440" anchor="b"/>
          <a:lstStyle>
            <a:lvl1pPr>
              <a:defRPr sz="4400" b="1">
                <a:solidFill>
                  <a:schemeClr val="tx1"/>
                </a:solidFill>
              </a:defRPr>
            </a:lvl1pPr>
          </a:lstStyle>
          <a:p>
            <a:r>
              <a:rPr lang="en-US"/>
              <a:t>Click to edit Master title style</a:t>
            </a:r>
          </a:p>
        </p:txBody>
      </p:sp>
      <p:sp>
        <p:nvSpPr>
          <p:cNvPr id="36" name="Text Placeholder 2">
            <a:extLst>
              <a:ext uri="{FF2B5EF4-FFF2-40B4-BE49-F238E27FC236}">
                <a16:creationId xmlns:a16="http://schemas.microsoft.com/office/drawing/2014/main" id="{4324C980-BA64-A141-B66B-0B858A736949}"/>
              </a:ext>
            </a:extLst>
          </p:cNvPr>
          <p:cNvSpPr>
            <a:spLocks noGrp="1"/>
          </p:cNvSpPr>
          <p:nvPr>
            <p:ph type="body" idx="1"/>
          </p:nvPr>
        </p:nvSpPr>
        <p:spPr>
          <a:xfrm>
            <a:off x="740229" y="4513337"/>
            <a:ext cx="7584953" cy="807646"/>
          </a:xfrm>
          <a:prstGeom prst="rect">
            <a:avLst/>
          </a:prstGeom>
        </p:spPr>
        <p:txBody>
          <a:bodyPr lIns="91440"/>
          <a:lstStyle>
            <a:lvl1pPr marL="0" indent="0">
              <a:buNone/>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1" name="Picture 9">
            <a:extLst>
              <a:ext uri="{FF2B5EF4-FFF2-40B4-BE49-F238E27FC236}">
                <a16:creationId xmlns:a16="http://schemas.microsoft.com/office/drawing/2014/main" id="{2808626D-A086-1550-1CB9-4B92E7DD459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8582" y="6450377"/>
            <a:ext cx="278208" cy="190352"/>
          </a:xfrm>
          <a:prstGeom prst="rect">
            <a:avLst/>
          </a:prstGeom>
        </p:spPr>
      </p:pic>
    </p:spTree>
    <p:extLst>
      <p:ext uri="{BB962C8B-B14F-4D97-AF65-F5344CB8AC3E}">
        <p14:creationId xmlns:p14="http://schemas.microsoft.com/office/powerpoint/2010/main" val="2514639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_Title">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2499D-7FD7-A603-794B-8C538D5891FB}"/>
              </a:ext>
            </a:extLst>
          </p:cNvPr>
          <p:cNvPicPr>
            <a:picLocks noChangeAspect="1"/>
          </p:cNvPicPr>
          <p:nvPr userDrawn="1"/>
        </p:nvPicPr>
        <p:blipFill>
          <a:blip r:embed="rId2"/>
          <a:stretch>
            <a:fillRect/>
          </a:stretch>
        </p:blipFill>
        <p:spPr>
          <a:xfrm>
            <a:off x="597" y="0"/>
            <a:ext cx="6095403" cy="6858000"/>
          </a:xfrm>
          <a:prstGeom prst="rect">
            <a:avLst/>
          </a:prstGeom>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7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02FB0-6811-DBD7-0AB7-15D8EFF3AA68}"/>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024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3142C2-5C55-79D7-6827-E9382F10C669}"/>
              </a:ext>
            </a:extLst>
          </p:cNvPr>
          <p:cNvPicPr>
            <a:picLocks noChangeAspect="1"/>
          </p:cNvPicPr>
          <p:nvPr userDrawn="1"/>
        </p:nvPicPr>
        <p:blipFill>
          <a:blip r:embed="rId2"/>
          <a:stretch>
            <a:fillRect/>
          </a:stretch>
        </p:blipFill>
        <p:spPr>
          <a:xfrm>
            <a:off x="1" y="0"/>
            <a:ext cx="6096000" cy="6858000"/>
          </a:xfrm>
          <a:prstGeom prst="rect">
            <a:avLst/>
          </a:prstGeom>
          <a:noFill/>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07787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_Title">
    <p:bg>
      <p:bgPr>
        <a:solidFill>
          <a:srgbClr val="F0F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C8F5B-82AF-74DD-E343-D864AE41C1E3}"/>
              </a:ext>
            </a:extLst>
          </p:cNvPr>
          <p:cNvPicPr>
            <a:picLocks noChangeAspect="1"/>
          </p:cNvPicPr>
          <p:nvPr userDrawn="1"/>
        </p:nvPicPr>
        <p:blipFill>
          <a:blip r:embed="rId2"/>
          <a:stretch>
            <a:fillRect/>
          </a:stretch>
        </p:blipFill>
        <p:spPr>
          <a:xfrm>
            <a:off x="0" y="0"/>
            <a:ext cx="6095403" cy="6858000"/>
          </a:xfrm>
          <a:prstGeom prst="rect">
            <a:avLst/>
          </a:prstGeom>
          <a:ln w="6350">
            <a:solidFill>
              <a:schemeClr val="tx1"/>
            </a:solidFill>
          </a:ln>
        </p:spPr>
      </p:pic>
      <p:sp>
        <p:nvSpPr>
          <p:cNvPr id="4" name="Content Placeholder 2">
            <a:extLst>
              <a:ext uri="{FF2B5EF4-FFF2-40B4-BE49-F238E27FC236}">
                <a16:creationId xmlns:a16="http://schemas.microsoft.com/office/drawing/2014/main" id="{2BB4C6DA-0E86-FD18-F9A6-DA3A87559E91}"/>
              </a:ext>
            </a:extLst>
          </p:cNvPr>
          <p:cNvSpPr>
            <a:spLocks noGrp="1"/>
          </p:cNvSpPr>
          <p:nvPr>
            <p:ph idx="1"/>
          </p:nvPr>
        </p:nvSpPr>
        <p:spPr>
          <a:xfrm>
            <a:off x="6446520" y="1363980"/>
            <a:ext cx="5410199" cy="4732116"/>
          </a:xfrm>
          <a:prstGeom prst="rect">
            <a:avLst/>
          </a:prstGeom>
        </p:spPr>
        <p:txBody>
          <a:bodyPr/>
          <a:lstStyle>
            <a:lvl1pPr marL="0" indent="0">
              <a:buNone/>
              <a:defRPr sz="1600"/>
            </a:lvl1pPr>
          </a:lstStyle>
          <a:p>
            <a:pPr lvl="0"/>
            <a:endParaRPr lang="en-US" dirty="0"/>
          </a:p>
        </p:txBody>
      </p:sp>
      <p:sp>
        <p:nvSpPr>
          <p:cNvPr id="5" name="Content Placeholder 5">
            <a:extLst>
              <a:ext uri="{FF2B5EF4-FFF2-40B4-BE49-F238E27FC236}">
                <a16:creationId xmlns:a16="http://schemas.microsoft.com/office/drawing/2014/main" id="{B48185DD-23E5-F990-B6C8-2F34B2C0EED9}"/>
              </a:ext>
            </a:extLst>
          </p:cNvPr>
          <p:cNvSpPr>
            <a:spLocks noGrp="1"/>
          </p:cNvSpPr>
          <p:nvPr>
            <p:ph sz="quarter" idx="11"/>
          </p:nvPr>
        </p:nvSpPr>
        <p:spPr>
          <a:xfrm>
            <a:off x="6446520" y="501387"/>
            <a:ext cx="5410199" cy="660567"/>
          </a:xfrm>
          <a:prstGeom prst="rect">
            <a:avLst/>
          </a:prstGeom>
        </p:spPr>
        <p:txBody>
          <a:bodyPr/>
          <a:lstStyle>
            <a:lvl1pPr marL="0" indent="0">
              <a:spcBef>
                <a:spcPts val="0"/>
              </a:spcBef>
              <a:buNone/>
              <a:defRPr sz="2000">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itle 1">
            <a:extLst>
              <a:ext uri="{FF2B5EF4-FFF2-40B4-BE49-F238E27FC236}">
                <a16:creationId xmlns:a16="http://schemas.microsoft.com/office/drawing/2014/main" id="{EB1F7E09-6B7B-0F5A-897F-536C0DD124B9}"/>
              </a:ext>
            </a:extLst>
          </p:cNvPr>
          <p:cNvSpPr>
            <a:spLocks noGrp="1"/>
          </p:cNvSpPr>
          <p:nvPr>
            <p:ph type="title"/>
          </p:nvPr>
        </p:nvSpPr>
        <p:spPr>
          <a:xfrm>
            <a:off x="441960" y="3977640"/>
            <a:ext cx="5143500" cy="1638300"/>
          </a:xfrm>
          <a:prstGeom prst="rect">
            <a:avLst/>
          </a:prstGeom>
        </p:spPr>
        <p:txBody>
          <a:bodyPr/>
          <a:lstStyle>
            <a:lvl1pPr>
              <a:defRPr sz="5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130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6">
            <a:extLst>
              <a:ext uri="{FF2B5EF4-FFF2-40B4-BE49-F238E27FC236}">
                <a16:creationId xmlns:a16="http://schemas.microsoft.com/office/drawing/2014/main" id="{533E0CEE-E19F-2B45-A0DE-8A5266B2D5C9}"/>
              </a:ext>
            </a:extLst>
          </p:cNvPr>
          <p:cNvSpPr>
            <a:spLocks noChangeArrowheads="1"/>
          </p:cNvSpPr>
          <p:nvPr userDrawn="1"/>
        </p:nvSpPr>
        <p:spPr bwMode="black">
          <a:xfrm>
            <a:off x="11667733" y="6407061"/>
            <a:ext cx="468043" cy="276985"/>
          </a:xfrm>
          <a:prstGeom prst="rect">
            <a:avLst/>
          </a:prstGeom>
        </p:spPr>
        <p:txBody>
          <a:bodyPr anchor="ctr"/>
          <a:lstStyle/>
          <a:p>
            <a:pPr lvl="0" algn="ctr"/>
            <a:fld id="{5266C0E3-FCB2-4D10-9980-6DFC0D8FABCB}" type="slidenum">
              <a:rPr lang="en-US" sz="800">
                <a:solidFill>
                  <a:schemeClr val="bg1">
                    <a:lumMod val="50000"/>
                  </a:schemeClr>
                </a:solidFill>
              </a:rPr>
              <a:pPr lvl="0" algn="ctr"/>
              <a:t>‹#›</a:t>
            </a:fld>
            <a:endParaRPr lang="en-US" sz="800">
              <a:solidFill>
                <a:schemeClr val="bg1">
                  <a:lumMod val="50000"/>
                </a:schemeClr>
              </a:solidFill>
            </a:endParaRPr>
          </a:p>
        </p:txBody>
      </p:sp>
      <p:pic>
        <p:nvPicPr>
          <p:cNvPr id="10" name="Picture 9">
            <a:extLst>
              <a:ext uri="{FF2B5EF4-FFF2-40B4-BE49-F238E27FC236}">
                <a16:creationId xmlns:a16="http://schemas.microsoft.com/office/drawing/2014/main" id="{DE2D766E-FD37-A345-B7D6-761DBD33F8F4}"/>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348582" y="6450377"/>
            <a:ext cx="278208" cy="190352"/>
          </a:xfrm>
          <a:prstGeom prst="rect">
            <a:avLst/>
          </a:prstGeom>
        </p:spPr>
      </p:pic>
      <p:sp>
        <p:nvSpPr>
          <p:cNvPr id="24" name="Footer Placeholder 20">
            <a:extLst>
              <a:ext uri="{FF2B5EF4-FFF2-40B4-BE49-F238E27FC236}">
                <a16:creationId xmlns:a16="http://schemas.microsoft.com/office/drawing/2014/main" id="{5C3C2070-CF6A-7D4B-AD24-BBE5E642D81A}"/>
              </a:ext>
            </a:extLst>
          </p:cNvPr>
          <p:cNvSpPr txBox="1">
            <a:spLocks/>
          </p:cNvSpPr>
          <p:nvPr userDrawn="1"/>
        </p:nvSpPr>
        <p:spPr>
          <a:xfrm>
            <a:off x="9844755" y="6407061"/>
            <a:ext cx="1822977" cy="27698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Fortinet Inc. All Rights Reserved.</a:t>
            </a:r>
          </a:p>
        </p:txBody>
      </p:sp>
    </p:spTree>
    <p:extLst>
      <p:ext uri="{BB962C8B-B14F-4D97-AF65-F5344CB8AC3E}">
        <p14:creationId xmlns:p14="http://schemas.microsoft.com/office/powerpoint/2010/main" val="4069598592"/>
      </p:ext>
    </p:extLst>
  </p:cSld>
  <p:clrMap bg1="lt1" tx1="dk1" bg2="lt2" tx2="dk2" accent1="accent1" accent2="accent2" accent3="accent3" accent4="accent4" accent5="accent5" accent6="accent6" hlink="hlink" folHlink="folHlink"/>
  <p:sldLayoutIdLst>
    <p:sldLayoutId id="2147483680" r:id="rId1"/>
    <p:sldLayoutId id="2147483649" r:id="rId2"/>
    <p:sldLayoutId id="2147483694" r:id="rId3"/>
    <p:sldLayoutId id="2147483679" r:id="rId4"/>
    <p:sldLayoutId id="2147483678"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654" r:id="rId14"/>
    <p:sldLayoutId id="2147483664" r:id="rId15"/>
    <p:sldLayoutId id="2147483655" r:id="rId16"/>
    <p:sldLayoutId id="2147483650" r:id="rId17"/>
    <p:sldLayoutId id="2147483667" r:id="rId18"/>
    <p:sldLayoutId id="2147483660" r:id="rId19"/>
    <p:sldLayoutId id="2147483668" r:id="rId20"/>
    <p:sldLayoutId id="2147483652" r:id="rId21"/>
    <p:sldLayoutId id="2147483663" r:id="rId22"/>
    <p:sldLayoutId id="2147483665" r:id="rId23"/>
    <p:sldLayoutId id="2147483666" r:id="rId24"/>
    <p:sldLayoutId id="2147483674" r:id="rId25"/>
    <p:sldLayoutId id="2147483676" r:id="rId26"/>
    <p:sldLayoutId id="2147483675" r:id="rId27"/>
    <p:sldLayoutId id="2147483669" r:id="rId28"/>
    <p:sldLayoutId id="2147483670" r:id="rId29"/>
    <p:sldLayoutId id="2147483671" r:id="rId30"/>
    <p:sldLayoutId id="2147483672" r:id="rId31"/>
    <p:sldLayoutId id="2147483684" r:id="rId32"/>
    <p:sldLayoutId id="2147483683" r:id="rId33"/>
    <p:sldLayoutId id="2147483682" r:id="rId34"/>
    <p:sldLayoutId id="2147483685" r:id="rId35"/>
    <p:sldLayoutId id="2147483686" r:id="rId36"/>
    <p:sldLayoutId id="2147483688" r:id="rId37"/>
    <p:sldLayoutId id="2147483687" r:id="rId38"/>
    <p:sldLayoutId id="2147483692" r:id="rId39"/>
    <p:sldLayoutId id="2147483689" r:id="rId40"/>
    <p:sldLayoutId id="2147483690" r:id="rId41"/>
    <p:sldLayoutId id="2147483693" r:id="rId42"/>
    <p:sldLayoutId id="2147483691" r:id="rId43"/>
    <p:sldLayoutId id="2147483681" r:id="rId44"/>
    <p:sldLayoutId id="2147483673" r:id="rId45"/>
    <p:sldLayoutId id="2147483704" r:id="rId46"/>
    <p:sldLayoutId id="2147483705" r:id="rId47"/>
    <p:sldLayoutId id="2147483706" r:id="rId48"/>
    <p:sldLayoutId id="2147483707"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208" userDrawn="1">
          <p15:clr>
            <a:srgbClr val="5ACBF0"/>
          </p15:clr>
        </p15:guide>
        <p15:guide id="3" orient="horz" pos="2112" userDrawn="1">
          <p15:clr>
            <a:srgbClr val="5ACBF0"/>
          </p15:clr>
        </p15:guide>
        <p15:guide id="4" orient="horz" pos="888" userDrawn="1">
          <p15:clr>
            <a:srgbClr val="5ACBF0"/>
          </p15:clr>
        </p15:guide>
        <p15:guide id="5" orient="horz" pos="3432" userDrawn="1">
          <p15:clr>
            <a:srgbClr val="5ACBF0"/>
          </p15:clr>
        </p15:guide>
        <p15:guide id="6" orient="horz" pos="3888" userDrawn="1">
          <p15:clr>
            <a:srgbClr val="5ACBF0"/>
          </p15:clr>
        </p15:guide>
        <p15:guide id="7" orient="horz" pos="4104" userDrawn="1">
          <p15:clr>
            <a:srgbClr val="5ACBF0"/>
          </p15:clr>
        </p15:guide>
        <p15:guide id="8" orient="horz" pos="216" userDrawn="1">
          <p15:clr>
            <a:srgbClr val="5ACBF0"/>
          </p15:clr>
        </p15:guide>
        <p15:guide id="9" pos="3792" userDrawn="1">
          <p15:clr>
            <a:srgbClr val="5ACBF0"/>
          </p15:clr>
        </p15:guide>
        <p15:guide id="10" pos="3888" userDrawn="1">
          <p15:clr>
            <a:srgbClr val="5ACBF0"/>
          </p15:clr>
        </p15:guide>
        <p15:guide id="19" pos="7464" userDrawn="1">
          <p15:clr>
            <a:srgbClr val="5ACBF0"/>
          </p15:clr>
        </p15:guide>
        <p15:guide id="20" pos="216" userDrawn="1">
          <p15:clr>
            <a:srgbClr val="5ACBF0"/>
          </p15:clr>
        </p15:guide>
        <p15:guide id="21" orient="horz" pos="3336" userDrawn="1">
          <p15:clr>
            <a:srgbClr val="5ACBF0"/>
          </p15:clr>
        </p15:guide>
        <p15:guide id="22" orient="horz" pos="984" userDrawn="1">
          <p15:clr>
            <a:srgbClr val="5ACBF0"/>
          </p15:clr>
        </p15:guide>
        <p15:guide id="23" pos="2568" userDrawn="1">
          <p15:clr>
            <a:srgbClr val="5ACBF0"/>
          </p15:clr>
        </p15:guide>
        <p15:guide id="24" pos="2664" userDrawn="1">
          <p15:clr>
            <a:srgbClr val="5ACBF0"/>
          </p15:clr>
        </p15:guide>
        <p15:guide id="25" pos="5112" userDrawn="1">
          <p15:clr>
            <a:srgbClr val="5ACBF0"/>
          </p15:clr>
        </p15:guide>
        <p15:guide id="26" pos="5016" userDrawn="1">
          <p15:clr>
            <a:srgbClr val="5ACBF0"/>
          </p15:clr>
        </p15:guide>
        <p15:guide id="27" pos="1440" userDrawn="1">
          <p15:clr>
            <a:srgbClr val="5ACBF0"/>
          </p15:clr>
        </p15:guide>
        <p15:guide id="28" pos="1344" userDrawn="1">
          <p15:clr>
            <a:srgbClr val="5ACBF0"/>
          </p15:clr>
        </p15:guide>
        <p15:guide id="29" pos="6240" userDrawn="1">
          <p15:clr>
            <a:srgbClr val="5ACBF0"/>
          </p15:clr>
        </p15:guide>
        <p15:guide id="30" pos="6336" userDrawn="1">
          <p15:clr>
            <a:srgbClr val="5ACBF0"/>
          </p15:clr>
        </p15:guide>
        <p15:guide id="31" orient="horz" pos="2160"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7.emf"/><Relationship Id="rId11" Type="http://schemas.openxmlformats.org/officeDocument/2006/relationships/image" Target="../media/image23.svg"/><Relationship Id="rId5" Type="http://schemas.openxmlformats.org/officeDocument/2006/relationships/image" Target="../media/image26.emf"/><Relationship Id="rId10" Type="http://schemas.openxmlformats.org/officeDocument/2006/relationships/image" Target="../media/image22.png"/><Relationship Id="rId4" Type="http://schemas.openxmlformats.org/officeDocument/2006/relationships/image" Target="../media/image25.sv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svg"/><Relationship Id="rId7" Type="http://schemas.openxmlformats.org/officeDocument/2006/relationships/image" Target="../media/image35.png"/><Relationship Id="rId12" Type="http://schemas.openxmlformats.org/officeDocument/2006/relationships/image" Target="../media/image40.emf"/><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9.xml"/><Relationship Id="rId16" Type="http://schemas.openxmlformats.org/officeDocument/2006/relationships/image" Target="../media/image44.svg"/><Relationship Id="rId20"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svg"/><Relationship Id="rId22" Type="http://schemas.openxmlformats.org/officeDocument/2006/relationships/image" Target="../media/image50.png"/><Relationship Id="rId27"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svg"/><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87.png"/><Relationship Id="rId21" Type="http://schemas.openxmlformats.org/officeDocument/2006/relationships/image" Target="../media/image105.sv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svg"/><Relationship Id="rId25" Type="http://schemas.openxmlformats.org/officeDocument/2006/relationships/image" Target="../media/image109.sv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14.xml"/><Relationship Id="rId6" Type="http://schemas.openxmlformats.org/officeDocument/2006/relationships/image" Target="../media/image90.svg"/><Relationship Id="rId11" Type="http://schemas.openxmlformats.org/officeDocument/2006/relationships/image" Target="../media/image95.svg"/><Relationship Id="rId24" Type="http://schemas.openxmlformats.org/officeDocument/2006/relationships/image" Target="../media/image108.png"/><Relationship Id="rId5" Type="http://schemas.openxmlformats.org/officeDocument/2006/relationships/image" Target="../media/image89.png"/><Relationship Id="rId15" Type="http://schemas.openxmlformats.org/officeDocument/2006/relationships/image" Target="../media/image99.svg"/><Relationship Id="rId23" Type="http://schemas.openxmlformats.org/officeDocument/2006/relationships/image" Target="../media/image107.svg"/><Relationship Id="rId28" Type="http://schemas.openxmlformats.org/officeDocument/2006/relationships/image" Target="../media/image112.svg"/><Relationship Id="rId10" Type="http://schemas.openxmlformats.org/officeDocument/2006/relationships/image" Target="../media/image94.svg"/><Relationship Id="rId19" Type="http://schemas.openxmlformats.org/officeDocument/2006/relationships/image" Target="../media/image103.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www.gartner.com/reviews/market/security-orchestration-automation-and-response-solutions/vendor/fortinet/product/fortisoar"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www.gartner.com/reviews/market/security-orchestration-automation-and-response-solutions/vendor/fortinet/product/fortisoar" TargetMode="External"/><Relationship Id="rId5" Type="http://schemas.openxmlformats.org/officeDocument/2006/relationships/image" Target="../media/image118.png"/><Relationship Id="rId4" Type="http://schemas.openxmlformats.org/officeDocument/2006/relationships/image" Target="../media/image117.png"/></Relationships>
</file>

<file path=ppt/slides/_rels/slide21.xml.rels><?xml version="1.0" encoding="UTF-8" standalone="yes"?>
<Relationships xmlns="http://schemas.openxmlformats.org/package/2006/relationships"><Relationship Id="rId8" Type="http://schemas.openxmlformats.org/officeDocument/2006/relationships/hyperlink" Target="https://fortisoar.contenthub.fortinet.com/detail.html?entity=knowledgeBase&amp;version=1.0.1&amp;type=solutionpack" TargetMode="External"/><Relationship Id="rId3" Type="http://schemas.openxmlformats.org/officeDocument/2006/relationships/hyperlink" Target="https://fortisoar.contenthub.fortinet.com/detail.html?entity=automatedEmployeeOnboarding&amp;version=1.0.0&amp;type=solutionpack" TargetMode="External"/><Relationship Id="rId7" Type="http://schemas.openxmlformats.org/officeDocument/2006/relationships/hyperlink" Target="https://fortisoar.contenthub.fortinet.com/detail.html?entity=gDPRFramework&amp;version=1.0.2&amp;type=solutionpack"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fortisoar.contenthub.fortinet.com/detail.html?entity=fortiManagerZTPFlow&amp;version=1.0.1&amp;type=solutionpack" TargetMode="External"/><Relationship Id="rId5" Type="http://schemas.openxmlformats.org/officeDocument/2006/relationships/hyperlink" Target="https://fortisoar.contenthub.fortinet.com/detail.html?entity=oT-AssetManagement&amp;version=2.0.0&amp;type=solutionpack" TargetMode="External"/><Relationship Id="rId4"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0.tiff"/><Relationship Id="rId7" Type="http://schemas.openxmlformats.org/officeDocument/2006/relationships/image" Target="../media/image124.sv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jpg"/><Relationship Id="rId2" Type="http://schemas.openxmlformats.org/officeDocument/2006/relationships/image" Target="../media/image125.png"/><Relationship Id="rId1" Type="http://schemas.openxmlformats.org/officeDocument/2006/relationships/slideLayout" Target="../slideLayouts/slideLayout17.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7.xml"/><Relationship Id="rId4" Type="http://schemas.openxmlformats.org/officeDocument/2006/relationships/image" Target="../media/image127.png"/></Relationships>
</file>

<file path=ppt/slides/_rels/slide2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6.png"/><Relationship Id="rId7"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1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27.pn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6.png"/><Relationship Id="rId7" Type="http://schemas.openxmlformats.org/officeDocument/2006/relationships/image" Target="../media/image137.png"/><Relationship Id="rId2" Type="http://schemas.openxmlformats.org/officeDocument/2006/relationships/image" Target="../media/image138.png"/><Relationship Id="rId1" Type="http://schemas.openxmlformats.org/officeDocument/2006/relationships/slideLayout" Target="../slideLayouts/slideLayout1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3.png"/><Relationship Id="rId9" Type="http://schemas.openxmlformats.org/officeDocument/2006/relationships/image" Target="../media/image139.png"/></Relationships>
</file>

<file path=ppt/slides/_rels/slide2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6.png"/><Relationship Id="rId7" Type="http://schemas.openxmlformats.org/officeDocument/2006/relationships/image" Target="../media/image137.png"/><Relationship Id="rId2" Type="http://schemas.openxmlformats.org/officeDocument/2006/relationships/image" Target="../media/image138.png"/><Relationship Id="rId1" Type="http://schemas.openxmlformats.org/officeDocument/2006/relationships/slideLayout" Target="../slideLayouts/slideLayout1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3.png"/><Relationship Id="rId9" Type="http://schemas.openxmlformats.org/officeDocument/2006/relationships/image" Target="../media/image1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emf"/><Relationship Id="rId10" Type="http://schemas.openxmlformats.org/officeDocument/2006/relationships/image" Target="../media/image149.png"/><Relationship Id="rId4" Type="http://schemas.openxmlformats.org/officeDocument/2006/relationships/image" Target="../media/image143.tiff"/><Relationship Id="rId9" Type="http://schemas.openxmlformats.org/officeDocument/2006/relationships/image" Target="../media/image148.png"/></Relationships>
</file>

<file path=ppt/slides/_rels/slide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emf"/><Relationship Id="rId1" Type="http://schemas.openxmlformats.org/officeDocument/2006/relationships/slideLayout" Target="../slideLayouts/slideLayout14.xml"/><Relationship Id="rId6" Type="http://schemas.openxmlformats.org/officeDocument/2006/relationships/image" Target="../media/image155.emf"/><Relationship Id="rId5" Type="http://schemas.openxmlformats.org/officeDocument/2006/relationships/image" Target="../media/image151.png"/><Relationship Id="rId4" Type="http://schemas.openxmlformats.org/officeDocument/2006/relationships/image" Target="../media/image154.svg"/></Relationships>
</file>

<file path=ppt/slides/_rels/slide3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62.png"/><Relationship Id="rId4" Type="http://schemas.openxmlformats.org/officeDocument/2006/relationships/image" Target="../media/image161.png"/></Relationships>
</file>

<file path=ppt/slides/_rels/slide3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64.png"/></Relationships>
</file>

<file path=ppt/slides/_rels/slide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6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77.png"/></Relationships>
</file>

<file path=ppt/slides/_rels/slide4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76.jpeg"/><Relationship Id="rId5" Type="http://schemas.openxmlformats.org/officeDocument/2006/relationships/image" Target="../media/image180.png"/><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fortisoar.contenthub.fortinet.com/" TargetMode="Externa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194.emf"/><Relationship Id="rId13" Type="http://schemas.openxmlformats.org/officeDocument/2006/relationships/image" Target="../media/image199.png"/><Relationship Id="rId3" Type="http://schemas.openxmlformats.org/officeDocument/2006/relationships/hyperlink" Target="https://www.flaticon.com/authors/sherzod-mirzaakhmedov" TargetMode="External"/><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notesSlide" Target="../notesSlides/notesSlide32.xml"/><Relationship Id="rId16" Type="http://schemas.openxmlformats.org/officeDocument/2006/relationships/image" Target="../media/image202.svg"/><Relationship Id="rId1" Type="http://schemas.openxmlformats.org/officeDocument/2006/relationships/slideLayout" Target="../slideLayouts/slideLayout14.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44.emf"/><Relationship Id="rId15" Type="http://schemas.openxmlformats.org/officeDocument/2006/relationships/image" Target="../media/image201.png"/><Relationship Id="rId10" Type="http://schemas.openxmlformats.org/officeDocument/2006/relationships/image" Target="../media/image196.png"/><Relationship Id="rId4" Type="http://schemas.openxmlformats.org/officeDocument/2006/relationships/hyperlink" Target="http://www.flaticon.com/" TargetMode="External"/><Relationship Id="rId9" Type="http://schemas.openxmlformats.org/officeDocument/2006/relationships/image" Target="../media/image195.png"/><Relationship Id="rId14" Type="http://schemas.openxmlformats.org/officeDocument/2006/relationships/image" Target="../media/image200.emf"/></Relationships>
</file>

<file path=ppt/slides/_rels/slide58.xml.rels><?xml version="1.0" encoding="UTF-8" standalone="yes"?>
<Relationships xmlns="http://schemas.openxmlformats.org/package/2006/relationships"><Relationship Id="rId3" Type="http://schemas.openxmlformats.org/officeDocument/2006/relationships/hyperlink" Target="https://docs.fortinet.com/product/fortisoar" TargetMode="External"/><Relationship Id="rId2" Type="http://schemas.openxmlformats.org/officeDocument/2006/relationships/image" Target="../media/image204.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A9F6-C926-F273-A9FE-09B579227A30}"/>
              </a:ext>
            </a:extLst>
          </p:cNvPr>
          <p:cNvSpPr>
            <a:spLocks noGrp="1"/>
          </p:cNvSpPr>
          <p:nvPr>
            <p:ph type="ctrTitle"/>
          </p:nvPr>
        </p:nvSpPr>
        <p:spPr/>
        <p:txBody>
          <a:bodyPr/>
          <a:lstStyle/>
          <a:p>
            <a:r>
              <a:rPr lang="en-US" dirty="0"/>
              <a:t>FortiSOAR Deep Dive - NOC</a:t>
            </a:r>
            <a:endParaRPr lang="en-GB" dirty="0"/>
          </a:p>
        </p:txBody>
      </p:sp>
      <p:sp>
        <p:nvSpPr>
          <p:cNvPr id="3" name="Subtitle 2">
            <a:extLst>
              <a:ext uri="{FF2B5EF4-FFF2-40B4-BE49-F238E27FC236}">
                <a16:creationId xmlns:a16="http://schemas.microsoft.com/office/drawing/2014/main" id="{9CCDF7E9-4068-A8DD-A635-DE9F61088CB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9204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C89CB412-3E2C-A4C1-CFC2-A8EC64ACE04D}"/>
              </a:ext>
            </a:extLst>
          </p:cNvPr>
          <p:cNvSpPr/>
          <p:nvPr/>
        </p:nvSpPr>
        <p:spPr>
          <a:xfrm>
            <a:off x="-2328" y="699436"/>
            <a:ext cx="6188131" cy="6160034"/>
          </a:xfrm>
          <a:custGeom>
            <a:avLst/>
            <a:gdLst>
              <a:gd name="connsiteX0" fmla="*/ 0 w 6544178"/>
              <a:gd name="connsiteY0" fmla="*/ 1196926 h 7943019"/>
              <a:gd name="connsiteX1" fmla="*/ 6544178 w 6544178"/>
              <a:gd name="connsiteY1" fmla="*/ 0 h 7943019"/>
              <a:gd name="connsiteX2" fmla="*/ 6544178 w 6544178"/>
              <a:gd name="connsiteY2" fmla="*/ 6971764 h 7943019"/>
              <a:gd name="connsiteX3" fmla="*/ 1233856 w 6544178"/>
              <a:gd name="connsiteY3" fmla="*/ 7943019 h 7943019"/>
              <a:gd name="connsiteX4" fmla="*/ 0 w 6544178"/>
              <a:gd name="connsiteY4" fmla="*/ 1196926 h 7943019"/>
              <a:gd name="connsiteX0" fmla="*/ 0 w 6506418"/>
              <a:gd name="connsiteY0" fmla="*/ 1175420 h 7943019"/>
              <a:gd name="connsiteX1" fmla="*/ 6506418 w 6506418"/>
              <a:gd name="connsiteY1" fmla="*/ 0 h 7943019"/>
              <a:gd name="connsiteX2" fmla="*/ 6506418 w 6506418"/>
              <a:gd name="connsiteY2" fmla="*/ 6971764 h 7943019"/>
              <a:gd name="connsiteX3" fmla="*/ 1196096 w 6506418"/>
              <a:gd name="connsiteY3" fmla="*/ 7943019 h 7943019"/>
              <a:gd name="connsiteX4" fmla="*/ 0 w 6506418"/>
              <a:gd name="connsiteY4" fmla="*/ 1175420 h 7943019"/>
              <a:gd name="connsiteX0" fmla="*/ 0 w 6506418"/>
              <a:gd name="connsiteY0" fmla="*/ 1175420 h 6971764"/>
              <a:gd name="connsiteX1" fmla="*/ 6506418 w 6506418"/>
              <a:gd name="connsiteY1" fmla="*/ 0 h 6971764"/>
              <a:gd name="connsiteX2" fmla="*/ 6506418 w 6506418"/>
              <a:gd name="connsiteY2" fmla="*/ 6971764 h 6971764"/>
              <a:gd name="connsiteX3" fmla="*/ 1248293 w 6506418"/>
              <a:gd name="connsiteY3" fmla="*/ 6768284 h 6971764"/>
              <a:gd name="connsiteX4" fmla="*/ 0 w 6506418"/>
              <a:gd name="connsiteY4" fmla="*/ 1175420 h 6971764"/>
              <a:gd name="connsiteX0" fmla="*/ 0 w 6506603"/>
              <a:gd name="connsiteY0" fmla="*/ 1175420 h 6768284"/>
              <a:gd name="connsiteX1" fmla="*/ 6506418 w 6506603"/>
              <a:gd name="connsiteY1" fmla="*/ 0 h 6768284"/>
              <a:gd name="connsiteX2" fmla="*/ 6506603 w 6506603"/>
              <a:gd name="connsiteY2" fmla="*/ 6301546 h 6768284"/>
              <a:gd name="connsiteX3" fmla="*/ 1248293 w 6506603"/>
              <a:gd name="connsiteY3" fmla="*/ 6768284 h 6768284"/>
              <a:gd name="connsiteX4" fmla="*/ 0 w 6506603"/>
              <a:gd name="connsiteY4" fmla="*/ 1175420 h 6768284"/>
              <a:gd name="connsiteX0" fmla="*/ 0 w 6506603"/>
              <a:gd name="connsiteY0" fmla="*/ 1175420 h 7157929"/>
              <a:gd name="connsiteX1" fmla="*/ 6506418 w 6506603"/>
              <a:gd name="connsiteY1" fmla="*/ 0 h 7157929"/>
              <a:gd name="connsiteX2" fmla="*/ 6506603 w 6506603"/>
              <a:gd name="connsiteY2" fmla="*/ 6301546 h 7157929"/>
              <a:gd name="connsiteX3" fmla="*/ 1108686 w 6506603"/>
              <a:gd name="connsiteY3" fmla="*/ 7157929 h 7157929"/>
              <a:gd name="connsiteX4" fmla="*/ 0 w 6506603"/>
              <a:gd name="connsiteY4" fmla="*/ 1175420 h 7157929"/>
              <a:gd name="connsiteX0" fmla="*/ 0 w 6506423"/>
              <a:gd name="connsiteY0" fmla="*/ 1175420 h 7157929"/>
              <a:gd name="connsiteX1" fmla="*/ 6506418 w 6506423"/>
              <a:gd name="connsiteY1" fmla="*/ 0 h 7157929"/>
              <a:gd name="connsiteX2" fmla="*/ 6506019 w 6506423"/>
              <a:gd name="connsiteY2" fmla="*/ 6298418 h 7157929"/>
              <a:gd name="connsiteX3" fmla="*/ 1108686 w 6506423"/>
              <a:gd name="connsiteY3" fmla="*/ 7157929 h 7157929"/>
              <a:gd name="connsiteX4" fmla="*/ 0 w 6506423"/>
              <a:gd name="connsiteY4" fmla="*/ 1175420 h 7157929"/>
              <a:gd name="connsiteX0" fmla="*/ 0 w 6506423"/>
              <a:gd name="connsiteY0" fmla="*/ 1175420 h 6702949"/>
              <a:gd name="connsiteX1" fmla="*/ 6506418 w 6506423"/>
              <a:gd name="connsiteY1" fmla="*/ 0 h 6702949"/>
              <a:gd name="connsiteX2" fmla="*/ 6506019 w 6506423"/>
              <a:gd name="connsiteY2" fmla="*/ 6298418 h 6702949"/>
              <a:gd name="connsiteX3" fmla="*/ 2019388 w 6506423"/>
              <a:gd name="connsiteY3" fmla="*/ 6702949 h 6702949"/>
              <a:gd name="connsiteX4" fmla="*/ 0 w 6506423"/>
              <a:gd name="connsiteY4" fmla="*/ 1175420 h 6702949"/>
              <a:gd name="connsiteX0" fmla="*/ 0 w 6044359"/>
              <a:gd name="connsiteY0" fmla="*/ 1114404 h 6702949"/>
              <a:gd name="connsiteX1" fmla="*/ 6044354 w 6044359"/>
              <a:gd name="connsiteY1" fmla="*/ 0 h 6702949"/>
              <a:gd name="connsiteX2" fmla="*/ 6043955 w 6044359"/>
              <a:gd name="connsiteY2" fmla="*/ 6298418 h 6702949"/>
              <a:gd name="connsiteX3" fmla="*/ 1557324 w 6044359"/>
              <a:gd name="connsiteY3" fmla="*/ 6702949 h 6702949"/>
              <a:gd name="connsiteX4" fmla="*/ 0 w 6044359"/>
              <a:gd name="connsiteY4" fmla="*/ 1114404 h 6702949"/>
              <a:gd name="connsiteX0" fmla="*/ 0 w 5995867"/>
              <a:gd name="connsiteY0" fmla="*/ 1113092 h 6702949"/>
              <a:gd name="connsiteX1" fmla="*/ 5995862 w 5995867"/>
              <a:gd name="connsiteY1" fmla="*/ 0 h 6702949"/>
              <a:gd name="connsiteX2" fmla="*/ 5995463 w 5995867"/>
              <a:gd name="connsiteY2" fmla="*/ 6298418 h 6702949"/>
              <a:gd name="connsiteX3" fmla="*/ 1508832 w 5995867"/>
              <a:gd name="connsiteY3" fmla="*/ 6702949 h 6702949"/>
              <a:gd name="connsiteX4" fmla="*/ 0 w 5995867"/>
              <a:gd name="connsiteY4" fmla="*/ 1113092 h 6702949"/>
              <a:gd name="connsiteX0" fmla="*/ 0 w 5995867"/>
              <a:gd name="connsiteY0" fmla="*/ 1113092 h 7077910"/>
              <a:gd name="connsiteX1" fmla="*/ 5995862 w 5995867"/>
              <a:gd name="connsiteY1" fmla="*/ 0 h 7077910"/>
              <a:gd name="connsiteX2" fmla="*/ 5995463 w 5995867"/>
              <a:gd name="connsiteY2" fmla="*/ 6298418 h 7077910"/>
              <a:gd name="connsiteX3" fmla="*/ 1098423 w 5995867"/>
              <a:gd name="connsiteY3" fmla="*/ 7077910 h 7077910"/>
              <a:gd name="connsiteX4" fmla="*/ 0 w 5995867"/>
              <a:gd name="connsiteY4" fmla="*/ 1113092 h 7077910"/>
              <a:gd name="connsiteX0" fmla="*/ 0 w 6022910"/>
              <a:gd name="connsiteY0" fmla="*/ 1117418 h 7077910"/>
              <a:gd name="connsiteX1" fmla="*/ 6022905 w 6022910"/>
              <a:gd name="connsiteY1" fmla="*/ 0 h 7077910"/>
              <a:gd name="connsiteX2" fmla="*/ 6022506 w 6022910"/>
              <a:gd name="connsiteY2" fmla="*/ 6298418 h 7077910"/>
              <a:gd name="connsiteX3" fmla="*/ 1125466 w 6022910"/>
              <a:gd name="connsiteY3" fmla="*/ 7077910 h 7077910"/>
              <a:gd name="connsiteX4" fmla="*/ 0 w 6022910"/>
              <a:gd name="connsiteY4" fmla="*/ 1117418 h 7077910"/>
              <a:gd name="connsiteX0" fmla="*/ 0 w 6022910"/>
              <a:gd name="connsiteY0" fmla="*/ 1117418 h 7061727"/>
              <a:gd name="connsiteX1" fmla="*/ 6022905 w 6022910"/>
              <a:gd name="connsiteY1" fmla="*/ 0 h 7061727"/>
              <a:gd name="connsiteX2" fmla="*/ 6022506 w 6022910"/>
              <a:gd name="connsiteY2" fmla="*/ 6298418 h 7061727"/>
              <a:gd name="connsiteX3" fmla="*/ 1125925 w 6022910"/>
              <a:gd name="connsiteY3" fmla="*/ 7061727 h 7061727"/>
              <a:gd name="connsiteX4" fmla="*/ 0 w 6022910"/>
              <a:gd name="connsiteY4" fmla="*/ 1117418 h 7061727"/>
              <a:gd name="connsiteX0" fmla="*/ 0 w 6022910"/>
              <a:gd name="connsiteY0" fmla="*/ 1117418 h 7077255"/>
              <a:gd name="connsiteX1" fmla="*/ 6022905 w 6022910"/>
              <a:gd name="connsiteY1" fmla="*/ 0 h 7077255"/>
              <a:gd name="connsiteX2" fmla="*/ 6022506 w 6022910"/>
              <a:gd name="connsiteY2" fmla="*/ 6298418 h 7077255"/>
              <a:gd name="connsiteX3" fmla="*/ 1149712 w 6022910"/>
              <a:gd name="connsiteY3" fmla="*/ 7077255 h 7077255"/>
              <a:gd name="connsiteX4" fmla="*/ 0 w 6022910"/>
              <a:gd name="connsiteY4" fmla="*/ 1117418 h 7077255"/>
              <a:gd name="connsiteX0" fmla="*/ 0 w 6022910"/>
              <a:gd name="connsiteY0" fmla="*/ 1117418 h 7077370"/>
              <a:gd name="connsiteX1" fmla="*/ 6022905 w 6022910"/>
              <a:gd name="connsiteY1" fmla="*/ 0 h 7077370"/>
              <a:gd name="connsiteX2" fmla="*/ 6022506 w 6022910"/>
              <a:gd name="connsiteY2" fmla="*/ 6298418 h 7077370"/>
              <a:gd name="connsiteX3" fmla="*/ 1128846 w 6022910"/>
              <a:gd name="connsiteY3" fmla="*/ 7077370 h 7077370"/>
              <a:gd name="connsiteX4" fmla="*/ 0 w 6022910"/>
              <a:gd name="connsiteY4" fmla="*/ 1117418 h 7077370"/>
              <a:gd name="connsiteX0" fmla="*/ 0 w 6022907"/>
              <a:gd name="connsiteY0" fmla="*/ 1117418 h 7077370"/>
              <a:gd name="connsiteX1" fmla="*/ 6022905 w 6022907"/>
              <a:gd name="connsiteY1" fmla="*/ 0 h 7077370"/>
              <a:gd name="connsiteX2" fmla="*/ 6021922 w 6022907"/>
              <a:gd name="connsiteY2" fmla="*/ 6295289 h 7077370"/>
              <a:gd name="connsiteX3" fmla="*/ 1128846 w 6022907"/>
              <a:gd name="connsiteY3" fmla="*/ 7077370 h 7077370"/>
              <a:gd name="connsiteX4" fmla="*/ 0 w 6022907"/>
              <a:gd name="connsiteY4" fmla="*/ 1117418 h 7077370"/>
              <a:gd name="connsiteX0" fmla="*/ 0 w 6012766"/>
              <a:gd name="connsiteY0" fmla="*/ 1115796 h 7077370"/>
              <a:gd name="connsiteX1" fmla="*/ 6012764 w 6012766"/>
              <a:gd name="connsiteY1" fmla="*/ 0 h 7077370"/>
              <a:gd name="connsiteX2" fmla="*/ 6011781 w 6012766"/>
              <a:gd name="connsiteY2" fmla="*/ 6295289 h 7077370"/>
              <a:gd name="connsiteX3" fmla="*/ 1118705 w 6012766"/>
              <a:gd name="connsiteY3" fmla="*/ 7077370 h 7077370"/>
              <a:gd name="connsiteX4" fmla="*/ 0 w 6012766"/>
              <a:gd name="connsiteY4" fmla="*/ 1115796 h 7077370"/>
              <a:gd name="connsiteX0" fmla="*/ 0 w 5999245"/>
              <a:gd name="connsiteY0" fmla="*/ 1113633 h 7077370"/>
              <a:gd name="connsiteX1" fmla="*/ 5999243 w 5999245"/>
              <a:gd name="connsiteY1" fmla="*/ 0 h 7077370"/>
              <a:gd name="connsiteX2" fmla="*/ 5998260 w 5999245"/>
              <a:gd name="connsiteY2" fmla="*/ 6295289 h 7077370"/>
              <a:gd name="connsiteX3" fmla="*/ 1105184 w 5999245"/>
              <a:gd name="connsiteY3" fmla="*/ 7077370 h 7077370"/>
              <a:gd name="connsiteX4" fmla="*/ 0 w 5999245"/>
              <a:gd name="connsiteY4" fmla="*/ 1113633 h 7077370"/>
              <a:gd name="connsiteX0" fmla="*/ 0 w 6006007"/>
              <a:gd name="connsiteY0" fmla="*/ 1114714 h 7077370"/>
              <a:gd name="connsiteX1" fmla="*/ 6006005 w 6006007"/>
              <a:gd name="connsiteY1" fmla="*/ 0 h 7077370"/>
              <a:gd name="connsiteX2" fmla="*/ 6005022 w 6006007"/>
              <a:gd name="connsiteY2" fmla="*/ 6295289 h 7077370"/>
              <a:gd name="connsiteX3" fmla="*/ 1111946 w 6006007"/>
              <a:gd name="connsiteY3" fmla="*/ 7077370 h 7077370"/>
              <a:gd name="connsiteX4" fmla="*/ 0 w 6006007"/>
              <a:gd name="connsiteY4" fmla="*/ 1114714 h 7077370"/>
              <a:gd name="connsiteX0" fmla="*/ 0 w 6012767"/>
              <a:gd name="connsiteY0" fmla="*/ 1115795 h 7077370"/>
              <a:gd name="connsiteX1" fmla="*/ 6012765 w 6012767"/>
              <a:gd name="connsiteY1" fmla="*/ 0 h 7077370"/>
              <a:gd name="connsiteX2" fmla="*/ 6011782 w 6012767"/>
              <a:gd name="connsiteY2" fmla="*/ 6295289 h 7077370"/>
              <a:gd name="connsiteX3" fmla="*/ 1118706 w 6012767"/>
              <a:gd name="connsiteY3" fmla="*/ 7077370 h 7077370"/>
              <a:gd name="connsiteX4" fmla="*/ 0 w 6012767"/>
              <a:gd name="connsiteY4" fmla="*/ 1115795 h 7077370"/>
              <a:gd name="connsiteX0" fmla="*/ 0 w 6012767"/>
              <a:gd name="connsiteY0" fmla="*/ 1115795 h 6726850"/>
              <a:gd name="connsiteX1" fmla="*/ 6012765 w 6012767"/>
              <a:gd name="connsiteY1" fmla="*/ 0 h 6726850"/>
              <a:gd name="connsiteX2" fmla="*/ 6011782 w 6012767"/>
              <a:gd name="connsiteY2" fmla="*/ 6295289 h 6726850"/>
              <a:gd name="connsiteX3" fmla="*/ 476522 w 6012767"/>
              <a:gd name="connsiteY3" fmla="*/ 6726850 h 6726850"/>
              <a:gd name="connsiteX4" fmla="*/ 0 w 6012767"/>
              <a:gd name="connsiteY4" fmla="*/ 1115795 h 6726850"/>
              <a:gd name="connsiteX0" fmla="*/ 0 w 6012765"/>
              <a:gd name="connsiteY0" fmla="*/ 1115795 h 6737249"/>
              <a:gd name="connsiteX1" fmla="*/ 6012765 w 6012765"/>
              <a:gd name="connsiteY1" fmla="*/ 0 h 6737249"/>
              <a:gd name="connsiteX2" fmla="*/ 5468397 w 6012765"/>
              <a:gd name="connsiteY2" fmla="*/ 6737249 h 6737249"/>
              <a:gd name="connsiteX3" fmla="*/ 476522 w 6012765"/>
              <a:gd name="connsiteY3" fmla="*/ 6726850 h 6737249"/>
              <a:gd name="connsiteX4" fmla="*/ 0 w 6012765"/>
              <a:gd name="connsiteY4" fmla="*/ 1115795 h 6737249"/>
              <a:gd name="connsiteX0" fmla="*/ 0 w 5971599"/>
              <a:gd name="connsiteY0" fmla="*/ 0 h 5621454"/>
              <a:gd name="connsiteX1" fmla="*/ 5971599 w 5971599"/>
              <a:gd name="connsiteY1" fmla="*/ 57685 h 5621454"/>
              <a:gd name="connsiteX2" fmla="*/ 5468397 w 5971599"/>
              <a:gd name="connsiteY2" fmla="*/ 5621454 h 5621454"/>
              <a:gd name="connsiteX3" fmla="*/ 476522 w 5971599"/>
              <a:gd name="connsiteY3" fmla="*/ 5611055 h 5621454"/>
              <a:gd name="connsiteX4" fmla="*/ 0 w 5971599"/>
              <a:gd name="connsiteY4" fmla="*/ 0 h 5621454"/>
              <a:gd name="connsiteX0" fmla="*/ 0 w 6078630"/>
              <a:gd name="connsiteY0" fmla="*/ 376655 h 5998109"/>
              <a:gd name="connsiteX1" fmla="*/ 6078630 w 6078630"/>
              <a:gd name="connsiteY1" fmla="*/ 0 h 5998109"/>
              <a:gd name="connsiteX2" fmla="*/ 5468397 w 6078630"/>
              <a:gd name="connsiteY2" fmla="*/ 5998109 h 5998109"/>
              <a:gd name="connsiteX3" fmla="*/ 476522 w 6078630"/>
              <a:gd name="connsiteY3" fmla="*/ 5987710 h 5998109"/>
              <a:gd name="connsiteX4" fmla="*/ 0 w 6078630"/>
              <a:gd name="connsiteY4" fmla="*/ 376655 h 5998109"/>
              <a:gd name="connsiteX0" fmla="*/ 33930 w 5602107"/>
              <a:gd name="connsiteY0" fmla="*/ 338555 h 5998109"/>
              <a:gd name="connsiteX1" fmla="*/ 5602107 w 5602107"/>
              <a:gd name="connsiteY1" fmla="*/ 0 h 5998109"/>
              <a:gd name="connsiteX2" fmla="*/ 4991874 w 5602107"/>
              <a:gd name="connsiteY2" fmla="*/ 5998109 h 5998109"/>
              <a:gd name="connsiteX3" fmla="*/ -1 w 5602107"/>
              <a:gd name="connsiteY3" fmla="*/ 5987710 h 5998109"/>
              <a:gd name="connsiteX4" fmla="*/ 33930 w 5602107"/>
              <a:gd name="connsiteY4" fmla="*/ 338555 h 5998109"/>
              <a:gd name="connsiteX0" fmla="*/ 13348 w 5602108"/>
              <a:gd name="connsiteY0" fmla="*/ 167105 h 5998109"/>
              <a:gd name="connsiteX1" fmla="*/ 5602108 w 5602108"/>
              <a:gd name="connsiteY1" fmla="*/ 0 h 5998109"/>
              <a:gd name="connsiteX2" fmla="*/ 4991875 w 5602108"/>
              <a:gd name="connsiteY2" fmla="*/ 5998109 h 5998109"/>
              <a:gd name="connsiteX3" fmla="*/ 0 w 5602108"/>
              <a:gd name="connsiteY3" fmla="*/ 5987710 h 5998109"/>
              <a:gd name="connsiteX4" fmla="*/ 13348 w 5602108"/>
              <a:gd name="connsiteY4" fmla="*/ 167105 h 5998109"/>
              <a:gd name="connsiteX0" fmla="*/ 234 w 5588994"/>
              <a:gd name="connsiteY0" fmla="*/ 167105 h 5998109"/>
              <a:gd name="connsiteX1" fmla="*/ 5588994 w 5588994"/>
              <a:gd name="connsiteY1" fmla="*/ 0 h 5998109"/>
              <a:gd name="connsiteX2" fmla="*/ 4978761 w 5588994"/>
              <a:gd name="connsiteY2" fmla="*/ 5998109 h 5998109"/>
              <a:gd name="connsiteX3" fmla="*/ 52065 w 5588994"/>
              <a:gd name="connsiteY3" fmla="*/ 5952785 h 5998109"/>
              <a:gd name="connsiteX4" fmla="*/ 234 w 5588994"/>
              <a:gd name="connsiteY4" fmla="*/ 167105 h 5998109"/>
              <a:gd name="connsiteX0" fmla="*/ 574 w 5589334"/>
              <a:gd name="connsiteY0" fmla="*/ 167105 h 5998109"/>
              <a:gd name="connsiteX1" fmla="*/ 5589334 w 5589334"/>
              <a:gd name="connsiteY1" fmla="*/ 0 h 5998109"/>
              <a:gd name="connsiteX2" fmla="*/ 4979101 w 5589334"/>
              <a:gd name="connsiteY2" fmla="*/ 5998109 h 5998109"/>
              <a:gd name="connsiteX3" fmla="*/ 14670 w 5589334"/>
              <a:gd name="connsiteY3" fmla="*/ 5978185 h 5998109"/>
              <a:gd name="connsiteX4" fmla="*/ 574 w 5589334"/>
              <a:gd name="connsiteY4" fmla="*/ 167105 h 5998109"/>
              <a:gd name="connsiteX0" fmla="*/ 784 w 5589544"/>
              <a:gd name="connsiteY0" fmla="*/ 167105 h 5998109"/>
              <a:gd name="connsiteX1" fmla="*/ 5589544 w 5589544"/>
              <a:gd name="connsiteY1" fmla="*/ 0 h 5998109"/>
              <a:gd name="connsiteX2" fmla="*/ 4979311 w 5589544"/>
              <a:gd name="connsiteY2" fmla="*/ 5998109 h 5998109"/>
              <a:gd name="connsiteX3" fmla="*/ 8020 w 5589544"/>
              <a:gd name="connsiteY3" fmla="*/ 5984535 h 5998109"/>
              <a:gd name="connsiteX4" fmla="*/ 784 w 5589544"/>
              <a:gd name="connsiteY4" fmla="*/ 167105 h 5998109"/>
              <a:gd name="connsiteX0" fmla="*/ 1242 w 5590002"/>
              <a:gd name="connsiteY0" fmla="*/ 167105 h 5998109"/>
              <a:gd name="connsiteX1" fmla="*/ 5590002 w 5590002"/>
              <a:gd name="connsiteY1" fmla="*/ 0 h 5998109"/>
              <a:gd name="connsiteX2" fmla="*/ 4979769 w 5590002"/>
              <a:gd name="connsiteY2" fmla="*/ 5998109 h 5998109"/>
              <a:gd name="connsiteX3" fmla="*/ 1617 w 5590002"/>
              <a:gd name="connsiteY3" fmla="*/ 5994060 h 5998109"/>
              <a:gd name="connsiteX4" fmla="*/ 1242 w 5590002"/>
              <a:gd name="connsiteY4" fmla="*/ 167105 h 5998109"/>
              <a:gd name="connsiteX0" fmla="*/ 1242 w 5590002"/>
              <a:gd name="connsiteY0" fmla="*/ 167105 h 5994060"/>
              <a:gd name="connsiteX1" fmla="*/ 5590002 w 5590002"/>
              <a:gd name="connsiteY1" fmla="*/ 0 h 5994060"/>
              <a:gd name="connsiteX2" fmla="*/ 4979769 w 5590002"/>
              <a:gd name="connsiteY2" fmla="*/ 5979059 h 5994060"/>
              <a:gd name="connsiteX3" fmla="*/ 1617 w 5590002"/>
              <a:gd name="connsiteY3" fmla="*/ 5994060 h 5994060"/>
              <a:gd name="connsiteX4" fmla="*/ 1242 w 5590002"/>
              <a:gd name="connsiteY4" fmla="*/ 167105 h 5994060"/>
              <a:gd name="connsiteX0" fmla="*/ 1242 w 5590002"/>
              <a:gd name="connsiteY0" fmla="*/ 167105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7105 h 5994060"/>
              <a:gd name="connsiteX0" fmla="*/ 7344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7344 w 5588385"/>
              <a:gd name="connsiteY4" fmla="*/ 164724 h 5994060"/>
              <a:gd name="connsiteX0" fmla="*/ 1242 w 5590002"/>
              <a:gd name="connsiteY0" fmla="*/ 164724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4724 h 5994060"/>
              <a:gd name="connsiteX0" fmla="*/ 12490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12490 w 5588385"/>
              <a:gd name="connsiteY4" fmla="*/ 164724 h 5994060"/>
              <a:gd name="connsiteX0" fmla="*/ 9917 w 5585812"/>
              <a:gd name="connsiteY0" fmla="*/ 164724 h 5989297"/>
              <a:gd name="connsiteX1" fmla="*/ 5585812 w 5585812"/>
              <a:gd name="connsiteY1" fmla="*/ 0 h 5989297"/>
              <a:gd name="connsiteX2" fmla="*/ 4979010 w 5585812"/>
              <a:gd name="connsiteY2" fmla="*/ 5988584 h 5989297"/>
              <a:gd name="connsiteX3" fmla="*/ 0 w 5585812"/>
              <a:gd name="connsiteY3" fmla="*/ 5989297 h 5989297"/>
              <a:gd name="connsiteX4" fmla="*/ 9917 w 5585812"/>
              <a:gd name="connsiteY4" fmla="*/ 164724 h 5989297"/>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79772 h 5988584"/>
              <a:gd name="connsiteX4" fmla="*/ 1243 w 5577138"/>
              <a:gd name="connsiteY4" fmla="*/ 164724 h 5988584"/>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86916 h 5988584"/>
              <a:gd name="connsiteX4" fmla="*/ 1243 w 5577138"/>
              <a:gd name="connsiteY4" fmla="*/ 164724 h 5988584"/>
              <a:gd name="connsiteX0" fmla="*/ 1243 w 6647443"/>
              <a:gd name="connsiteY0" fmla="*/ 336174 h 6160034"/>
              <a:gd name="connsiteX1" fmla="*/ 6647443 w 6647443"/>
              <a:gd name="connsiteY1" fmla="*/ 0 h 6160034"/>
              <a:gd name="connsiteX2" fmla="*/ 4970336 w 6647443"/>
              <a:gd name="connsiteY2" fmla="*/ 6160034 h 6160034"/>
              <a:gd name="connsiteX3" fmla="*/ 1617 w 6647443"/>
              <a:gd name="connsiteY3" fmla="*/ 6158366 h 6160034"/>
              <a:gd name="connsiteX4" fmla="*/ 1243 w 6647443"/>
              <a:gd name="connsiteY4" fmla="*/ 336174 h 6160034"/>
              <a:gd name="connsiteX0" fmla="*/ 1017 w 6649791"/>
              <a:gd name="connsiteY0" fmla="*/ 81380 h 6160034"/>
              <a:gd name="connsiteX1" fmla="*/ 6649791 w 6649791"/>
              <a:gd name="connsiteY1" fmla="*/ 0 h 6160034"/>
              <a:gd name="connsiteX2" fmla="*/ 4972684 w 6649791"/>
              <a:gd name="connsiteY2" fmla="*/ 6160034 h 6160034"/>
              <a:gd name="connsiteX3" fmla="*/ 3965 w 6649791"/>
              <a:gd name="connsiteY3" fmla="*/ 6158366 h 6160034"/>
              <a:gd name="connsiteX4" fmla="*/ 1017 w 6649791"/>
              <a:gd name="connsiteY4" fmla="*/ 81380 h 6160034"/>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7343 w 6684419"/>
              <a:gd name="connsiteY0" fmla="*/ 81380 h 6158366"/>
              <a:gd name="connsiteX1" fmla="*/ 6684419 w 6684419"/>
              <a:gd name="connsiteY1" fmla="*/ 0 h 6158366"/>
              <a:gd name="connsiteX2" fmla="*/ 5462706 w 6684419"/>
              <a:gd name="connsiteY2" fmla="*/ 6152890 h 6158366"/>
              <a:gd name="connsiteX3" fmla="*/ 0 w 6684419"/>
              <a:gd name="connsiteY3" fmla="*/ 6158366 h 6158366"/>
              <a:gd name="connsiteX4" fmla="*/ 7343 w 6684419"/>
              <a:gd name="connsiteY4" fmla="*/ 81380 h 6158366"/>
              <a:gd name="connsiteX0" fmla="*/ 7343 w 6684419"/>
              <a:gd name="connsiteY0" fmla="*/ 81380 h 6160034"/>
              <a:gd name="connsiteX1" fmla="*/ 6684419 w 6684419"/>
              <a:gd name="connsiteY1" fmla="*/ 0 h 6160034"/>
              <a:gd name="connsiteX2" fmla="*/ 5462707 w 6684419"/>
              <a:gd name="connsiteY2" fmla="*/ 6160034 h 6160034"/>
              <a:gd name="connsiteX3" fmla="*/ 0 w 6684419"/>
              <a:gd name="connsiteY3" fmla="*/ 6158366 h 6160034"/>
              <a:gd name="connsiteX4" fmla="*/ 7343 w 6684419"/>
              <a:gd name="connsiteY4" fmla="*/ 81380 h 6160034"/>
              <a:gd name="connsiteX0" fmla="*/ 1243 w 6686038"/>
              <a:gd name="connsiteY0" fmla="*/ 88524 h 6160034"/>
              <a:gd name="connsiteX1" fmla="*/ 6686038 w 6686038"/>
              <a:gd name="connsiteY1" fmla="*/ 0 h 6160034"/>
              <a:gd name="connsiteX2" fmla="*/ 5464326 w 6686038"/>
              <a:gd name="connsiteY2" fmla="*/ 6160034 h 6160034"/>
              <a:gd name="connsiteX3" fmla="*/ 1619 w 6686038"/>
              <a:gd name="connsiteY3" fmla="*/ 6158366 h 6160034"/>
              <a:gd name="connsiteX4" fmla="*/ 1243 w 6686038"/>
              <a:gd name="connsiteY4" fmla="*/ 88524 h 61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038" h="6160034">
                <a:moveTo>
                  <a:pt x="1243" y="88524"/>
                </a:moveTo>
                <a:lnTo>
                  <a:pt x="6686038" y="0"/>
                </a:lnTo>
                <a:cubicBezTo>
                  <a:pt x="6282164" y="2036221"/>
                  <a:pt x="5881067" y="4071426"/>
                  <a:pt x="5464326" y="6160034"/>
                </a:cubicBezTo>
                <a:lnTo>
                  <a:pt x="1619" y="6158366"/>
                </a:lnTo>
                <a:cubicBezTo>
                  <a:pt x="6068" y="4218164"/>
                  <a:pt x="-3206" y="2028726"/>
                  <a:pt x="1243" y="88524"/>
                </a:cubicBezTo>
                <a:close/>
              </a:path>
            </a:pathLst>
          </a:custGeom>
          <a:gradFill>
            <a:gsLst>
              <a:gs pos="0">
                <a:srgbClr val="C00000"/>
              </a:gs>
              <a:gs pos="100000">
                <a:schemeClr val="accent6">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93" name="TextBox 92">
            <a:extLst>
              <a:ext uri="{FF2B5EF4-FFF2-40B4-BE49-F238E27FC236}">
                <a16:creationId xmlns:a16="http://schemas.microsoft.com/office/drawing/2014/main" id="{D88B3441-C43A-1496-5AC2-B070804FAFCA}"/>
              </a:ext>
            </a:extLst>
          </p:cNvPr>
          <p:cNvSpPr txBox="1"/>
          <p:nvPr/>
        </p:nvSpPr>
        <p:spPr>
          <a:xfrm>
            <a:off x="611028" y="1069321"/>
            <a:ext cx="3096344" cy="530327"/>
          </a:xfrm>
          <a:prstGeom prst="rect">
            <a:avLst/>
          </a:prstGeom>
          <a:noFill/>
        </p:spPr>
        <p:txBody>
          <a:bodyPr wrap="square" lIns="0" tIns="0" rIns="0" bIns="0" rtlCol="0" anchor="ctr">
            <a:noAutofit/>
          </a:bodyPr>
          <a:lstStyle/>
          <a:p>
            <a:r>
              <a:rPr lang="en-IN" sz="3200" b="1" dirty="0">
                <a:solidFill>
                  <a:schemeClr val="bg1"/>
                </a:solidFill>
              </a:rPr>
              <a:t>Manual</a:t>
            </a:r>
          </a:p>
        </p:txBody>
      </p:sp>
      <p:sp>
        <p:nvSpPr>
          <p:cNvPr id="36" name="TextBox 35">
            <a:extLst>
              <a:ext uri="{FF2B5EF4-FFF2-40B4-BE49-F238E27FC236}">
                <a16:creationId xmlns:a16="http://schemas.microsoft.com/office/drawing/2014/main" id="{7346C40A-D2C9-305D-8915-366FA656E9C4}"/>
              </a:ext>
            </a:extLst>
          </p:cNvPr>
          <p:cNvSpPr txBox="1"/>
          <p:nvPr/>
        </p:nvSpPr>
        <p:spPr>
          <a:xfrm>
            <a:off x="6584894" y="3618164"/>
            <a:ext cx="5132851" cy="2805320"/>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The unified UI allows analysts to perform any task without prior knowledge of the third-party technology. </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With SOAR analysts can operate as Tier2 without extensive products experience</a:t>
            </a:r>
          </a:p>
        </p:txBody>
      </p:sp>
      <p:sp>
        <p:nvSpPr>
          <p:cNvPr id="38" name="TextBox 37">
            <a:extLst>
              <a:ext uri="{FF2B5EF4-FFF2-40B4-BE49-F238E27FC236}">
                <a16:creationId xmlns:a16="http://schemas.microsoft.com/office/drawing/2014/main" id="{2C645DAE-C997-08FA-5533-F91D35FC2C01}"/>
              </a:ext>
            </a:extLst>
          </p:cNvPr>
          <p:cNvSpPr txBox="1"/>
          <p:nvPr/>
        </p:nvSpPr>
        <p:spPr>
          <a:xfrm>
            <a:off x="474255" y="3618164"/>
            <a:ext cx="4638072" cy="1881925"/>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Shortage of highly skilled SOC analysts</a:t>
            </a:r>
          </a:p>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SOC team must be trained on every system they operate on</a:t>
            </a:r>
          </a:p>
        </p:txBody>
      </p:sp>
      <p:pic>
        <p:nvPicPr>
          <p:cNvPr id="44" name="Picture 43">
            <a:extLst>
              <a:ext uri="{FF2B5EF4-FFF2-40B4-BE49-F238E27FC236}">
                <a16:creationId xmlns:a16="http://schemas.microsoft.com/office/drawing/2014/main" id="{31D56CCF-F52C-9ADF-07A1-97CB9AB5AE08}"/>
              </a:ext>
            </a:extLst>
          </p:cNvPr>
          <p:cNvPicPr>
            <a:picLocks noChangeAspect="1"/>
          </p:cNvPicPr>
          <p:nvPr/>
        </p:nvPicPr>
        <p:blipFill>
          <a:blip r:embed="rId3"/>
          <a:stretch>
            <a:fillRect/>
          </a:stretch>
        </p:blipFill>
        <p:spPr>
          <a:xfrm>
            <a:off x="2093109" y="1677600"/>
            <a:ext cx="1451540" cy="1505849"/>
          </a:xfrm>
          <a:prstGeom prst="rect">
            <a:avLst/>
          </a:prstGeom>
        </p:spPr>
      </p:pic>
      <p:sp>
        <p:nvSpPr>
          <p:cNvPr id="6" name="TextBox 5">
            <a:extLst>
              <a:ext uri="{FF2B5EF4-FFF2-40B4-BE49-F238E27FC236}">
                <a16:creationId xmlns:a16="http://schemas.microsoft.com/office/drawing/2014/main" id="{22B4DCDB-25A8-DD9C-78DB-54A3581CC234}"/>
              </a:ext>
            </a:extLst>
          </p:cNvPr>
          <p:cNvSpPr txBox="1"/>
          <p:nvPr/>
        </p:nvSpPr>
        <p:spPr>
          <a:xfrm>
            <a:off x="8484628" y="1069321"/>
            <a:ext cx="3096344" cy="530327"/>
          </a:xfrm>
          <a:prstGeom prst="rect">
            <a:avLst/>
          </a:prstGeom>
          <a:noFill/>
        </p:spPr>
        <p:txBody>
          <a:bodyPr wrap="square" lIns="0" tIns="0" rIns="0" bIns="0" rtlCol="0" anchor="ctr">
            <a:noAutofit/>
          </a:bodyPr>
          <a:lstStyle/>
          <a:p>
            <a:pPr algn="r"/>
            <a:r>
              <a:rPr lang="en-IN" sz="3200" b="1" dirty="0">
                <a:solidFill>
                  <a:srgbClr val="C00000"/>
                </a:solidFill>
              </a:rPr>
              <a:t>SOAR</a:t>
            </a:r>
          </a:p>
        </p:txBody>
      </p:sp>
      <p:pic>
        <p:nvPicPr>
          <p:cNvPr id="7" name="Picture 167">
            <a:extLst>
              <a:ext uri="{FF2B5EF4-FFF2-40B4-BE49-F238E27FC236}">
                <a16:creationId xmlns:a16="http://schemas.microsoft.com/office/drawing/2014/main" id="{9B035400-B340-3194-C711-12390BF03C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5504" y="1619883"/>
            <a:ext cx="1623387" cy="1623387"/>
          </a:xfrm>
          <a:prstGeom prst="rect">
            <a:avLst/>
          </a:prstGeom>
        </p:spPr>
      </p:pic>
      <p:sp>
        <p:nvSpPr>
          <p:cNvPr id="8" name="Title 7">
            <a:extLst>
              <a:ext uri="{FF2B5EF4-FFF2-40B4-BE49-F238E27FC236}">
                <a16:creationId xmlns:a16="http://schemas.microsoft.com/office/drawing/2014/main" id="{DBAD872A-5FAA-F85C-190C-F373A3B0469B}"/>
              </a:ext>
            </a:extLst>
          </p:cNvPr>
          <p:cNvSpPr>
            <a:spLocks noGrp="1"/>
          </p:cNvSpPr>
          <p:nvPr>
            <p:ph type="title"/>
          </p:nvPr>
        </p:nvSpPr>
        <p:spPr/>
        <p:txBody>
          <a:bodyPr/>
          <a:lstStyle/>
          <a:p>
            <a:r>
              <a:rPr lang="en-GB" dirty="0"/>
              <a:t>Addresses The Skill Gap</a:t>
            </a:r>
          </a:p>
        </p:txBody>
      </p:sp>
    </p:spTree>
    <p:extLst>
      <p:ext uri="{BB962C8B-B14F-4D97-AF65-F5344CB8AC3E}">
        <p14:creationId xmlns:p14="http://schemas.microsoft.com/office/powerpoint/2010/main" val="384448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3299386-69E9-8B5A-B230-7ED401A19E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95325"/>
            <a:ext cx="6181725" cy="6162675"/>
          </a:xfrm>
          <a:prstGeom prst="rect">
            <a:avLst/>
          </a:prstGeom>
        </p:spPr>
      </p:pic>
      <p:sp>
        <p:nvSpPr>
          <p:cNvPr id="93" name="TextBox 92">
            <a:extLst>
              <a:ext uri="{FF2B5EF4-FFF2-40B4-BE49-F238E27FC236}">
                <a16:creationId xmlns:a16="http://schemas.microsoft.com/office/drawing/2014/main" id="{D88B3441-C43A-1496-5AC2-B070804FAFCA}"/>
              </a:ext>
            </a:extLst>
          </p:cNvPr>
          <p:cNvSpPr txBox="1"/>
          <p:nvPr/>
        </p:nvSpPr>
        <p:spPr>
          <a:xfrm>
            <a:off x="611028" y="1069321"/>
            <a:ext cx="3096344" cy="530327"/>
          </a:xfrm>
          <a:prstGeom prst="rect">
            <a:avLst/>
          </a:prstGeom>
          <a:noFill/>
        </p:spPr>
        <p:txBody>
          <a:bodyPr wrap="square" lIns="0" tIns="0" rIns="0" bIns="0" rtlCol="0" anchor="ctr">
            <a:noAutofit/>
          </a:bodyPr>
          <a:lstStyle/>
          <a:p>
            <a:r>
              <a:rPr lang="en-IN" sz="3200" b="1" dirty="0">
                <a:solidFill>
                  <a:schemeClr val="bg1"/>
                </a:solidFill>
              </a:rPr>
              <a:t>Manual</a:t>
            </a:r>
          </a:p>
        </p:txBody>
      </p:sp>
      <p:cxnSp>
        <p:nvCxnSpPr>
          <p:cNvPr id="2" name="Straight Arrow Connector 1">
            <a:extLst>
              <a:ext uri="{FF2B5EF4-FFF2-40B4-BE49-F238E27FC236}">
                <a16:creationId xmlns:a16="http://schemas.microsoft.com/office/drawing/2014/main" id="{866E1731-53B8-05EF-7635-30327CB7F415}"/>
              </a:ext>
            </a:extLst>
          </p:cNvPr>
          <p:cNvCxnSpPr>
            <a:cxnSpLocks/>
          </p:cNvCxnSpPr>
          <p:nvPr/>
        </p:nvCxnSpPr>
        <p:spPr>
          <a:xfrm>
            <a:off x="7364645" y="2614924"/>
            <a:ext cx="1020454" cy="799269"/>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 name="Straight Arrow Connector 2">
            <a:extLst>
              <a:ext uri="{FF2B5EF4-FFF2-40B4-BE49-F238E27FC236}">
                <a16:creationId xmlns:a16="http://schemas.microsoft.com/office/drawing/2014/main" id="{B1B2A596-114A-85BE-ED51-B541556A0346}"/>
              </a:ext>
            </a:extLst>
          </p:cNvPr>
          <p:cNvCxnSpPr>
            <a:cxnSpLocks/>
          </p:cNvCxnSpPr>
          <p:nvPr/>
        </p:nvCxnSpPr>
        <p:spPr>
          <a:xfrm flipH="1" flipV="1">
            <a:off x="9610674" y="4377119"/>
            <a:ext cx="1110038" cy="1090246"/>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Arrow Connector 3">
            <a:extLst>
              <a:ext uri="{FF2B5EF4-FFF2-40B4-BE49-F238E27FC236}">
                <a16:creationId xmlns:a16="http://schemas.microsoft.com/office/drawing/2014/main" id="{2F3CAD44-E027-32BC-BCA3-53285F7FF3AD}"/>
              </a:ext>
            </a:extLst>
          </p:cNvPr>
          <p:cNvCxnSpPr>
            <a:cxnSpLocks/>
          </p:cNvCxnSpPr>
          <p:nvPr/>
        </p:nvCxnSpPr>
        <p:spPr>
          <a:xfrm flipH="1">
            <a:off x="9610674" y="2646458"/>
            <a:ext cx="877618" cy="791520"/>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DDC3053B-4452-D1D3-99A6-5E9B6AF406B5}"/>
              </a:ext>
            </a:extLst>
          </p:cNvPr>
          <p:cNvCxnSpPr>
            <a:cxnSpLocks/>
          </p:cNvCxnSpPr>
          <p:nvPr/>
        </p:nvCxnSpPr>
        <p:spPr>
          <a:xfrm flipV="1">
            <a:off x="7189503" y="4377119"/>
            <a:ext cx="1145605" cy="1020641"/>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Picture 10" descr="cloud-service-FortiMail.emf">
            <a:extLst>
              <a:ext uri="{FF2B5EF4-FFF2-40B4-BE49-F238E27FC236}">
                <a16:creationId xmlns:a16="http://schemas.microsoft.com/office/drawing/2014/main" id="{63FC40E6-7C5E-5AA2-C927-F00BD5090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16" y="4341457"/>
            <a:ext cx="1922645" cy="1378896"/>
          </a:xfrm>
          <a:prstGeom prst="rect">
            <a:avLst/>
          </a:prstGeom>
        </p:spPr>
      </p:pic>
      <p:pic>
        <p:nvPicPr>
          <p:cNvPr id="12" name="Picture 11" descr="cloud-service-FortiSwitch.emf">
            <a:extLst>
              <a:ext uri="{FF2B5EF4-FFF2-40B4-BE49-F238E27FC236}">
                <a16:creationId xmlns:a16="http://schemas.microsoft.com/office/drawing/2014/main" id="{30BC11E9-FBCC-DA1F-EEE4-098CF4604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72" y="2061467"/>
            <a:ext cx="1922649" cy="1371090"/>
          </a:xfrm>
          <a:prstGeom prst="rect">
            <a:avLst/>
          </a:prstGeom>
        </p:spPr>
      </p:pic>
      <p:pic>
        <p:nvPicPr>
          <p:cNvPr id="13" name="Picture 12" descr="cloud-service-fortimanager-dk.emf">
            <a:extLst>
              <a:ext uri="{FF2B5EF4-FFF2-40B4-BE49-F238E27FC236}">
                <a16:creationId xmlns:a16="http://schemas.microsoft.com/office/drawing/2014/main" id="{FCE6F5AA-38C3-53C6-9B86-B6868955C0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553" y="4321565"/>
            <a:ext cx="1847802" cy="1520691"/>
          </a:xfrm>
          <a:prstGeom prst="rect">
            <a:avLst/>
          </a:prstGeom>
        </p:spPr>
      </p:pic>
      <p:pic>
        <p:nvPicPr>
          <p:cNvPr id="17" name="Picture 16">
            <a:extLst>
              <a:ext uri="{FF2B5EF4-FFF2-40B4-BE49-F238E27FC236}">
                <a16:creationId xmlns:a16="http://schemas.microsoft.com/office/drawing/2014/main" id="{96E4B6DB-BF3A-FB39-0153-5FCABA6B56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0496" y="2305487"/>
            <a:ext cx="334950" cy="441525"/>
          </a:xfrm>
          <a:prstGeom prst="rect">
            <a:avLst/>
          </a:prstGeom>
        </p:spPr>
      </p:pic>
      <p:sp>
        <p:nvSpPr>
          <p:cNvPr id="18" name="TextBox 17">
            <a:extLst>
              <a:ext uri="{FF2B5EF4-FFF2-40B4-BE49-F238E27FC236}">
                <a16:creationId xmlns:a16="http://schemas.microsoft.com/office/drawing/2014/main" id="{605B9C00-78B9-F661-FC2F-3BFC408ABCB0}"/>
              </a:ext>
            </a:extLst>
          </p:cNvPr>
          <p:cNvSpPr txBox="1"/>
          <p:nvPr/>
        </p:nvSpPr>
        <p:spPr>
          <a:xfrm>
            <a:off x="566648" y="3471274"/>
            <a:ext cx="1592352" cy="464871"/>
          </a:xfrm>
          <a:prstGeom prst="rect">
            <a:avLst/>
          </a:prstGeom>
          <a:noFill/>
        </p:spPr>
        <p:txBody>
          <a:bodyPr wrap="square" rtlCol="0" anchor="t">
            <a:spAutoFit/>
          </a:bodyPr>
          <a:lstStyle/>
          <a:p>
            <a:pPr algn="ctr" defTabSz="457189">
              <a:lnSpc>
                <a:spcPct val="150000"/>
              </a:lnSpc>
              <a:spcAft>
                <a:spcPts val="600"/>
              </a:spcAft>
              <a:buClr>
                <a:srgbClr val="1C3D54"/>
              </a:buClr>
            </a:pPr>
            <a:r>
              <a:rPr lang="en-US" dirty="0">
                <a:solidFill>
                  <a:srgbClr val="000000"/>
                </a:solidFill>
                <a:latin typeface="Calibri" panose="020F0502020204030204" pitchFamily="34" charset="0"/>
                <a:cs typeface="Calibri" panose="020F0502020204030204" pitchFamily="34" charset="0"/>
              </a:rPr>
              <a:t>NOC Reporting</a:t>
            </a:r>
            <a:endParaRPr lang="en-US" dirty="0">
              <a:solidFill>
                <a:srgbClr val="FF76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3AC705A1-D005-E49A-04CC-D4C851968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945" y="4589380"/>
            <a:ext cx="334950" cy="441525"/>
          </a:xfrm>
          <a:prstGeom prst="rect">
            <a:avLst/>
          </a:prstGeom>
        </p:spPr>
      </p:pic>
      <p:sp>
        <p:nvSpPr>
          <p:cNvPr id="20" name="TextBox 19">
            <a:extLst>
              <a:ext uri="{FF2B5EF4-FFF2-40B4-BE49-F238E27FC236}">
                <a16:creationId xmlns:a16="http://schemas.microsoft.com/office/drawing/2014/main" id="{9FF1626D-BBFE-2F78-0447-2D6577523710}"/>
              </a:ext>
            </a:extLst>
          </p:cNvPr>
          <p:cNvSpPr txBox="1"/>
          <p:nvPr/>
        </p:nvSpPr>
        <p:spPr>
          <a:xfrm>
            <a:off x="270899" y="5832641"/>
            <a:ext cx="2456546" cy="464871"/>
          </a:xfrm>
          <a:prstGeom prst="rect">
            <a:avLst/>
          </a:prstGeom>
          <a:noFill/>
        </p:spPr>
        <p:txBody>
          <a:bodyPr wrap="square" rtlCol="0" anchor="t">
            <a:spAutoFit/>
          </a:bodyPr>
          <a:lstStyle/>
          <a:p>
            <a:pPr algn="ctr" defTabSz="457189">
              <a:lnSpc>
                <a:spcPct val="150000"/>
              </a:lnSpc>
              <a:spcAft>
                <a:spcPts val="600"/>
              </a:spcAft>
              <a:buClr>
                <a:srgbClr val="1C3D54"/>
              </a:buClr>
            </a:pPr>
            <a:r>
              <a:rPr lang="en-US" dirty="0">
                <a:solidFill>
                  <a:srgbClr val="000000"/>
                </a:solidFill>
                <a:latin typeface="Calibri" panose="020F0502020204030204" pitchFamily="34" charset="0"/>
                <a:cs typeface="Calibri" panose="020F0502020204030204" pitchFamily="34" charset="0"/>
              </a:rPr>
              <a:t>Email Security Reporting</a:t>
            </a:r>
            <a:endParaRPr lang="en-US" dirty="0">
              <a:solidFill>
                <a:srgbClr val="FF76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E4F4BA4-B253-9D12-FE2B-FDEB957E643E}"/>
              </a:ext>
            </a:extLst>
          </p:cNvPr>
          <p:cNvSpPr txBox="1"/>
          <p:nvPr/>
        </p:nvSpPr>
        <p:spPr>
          <a:xfrm>
            <a:off x="3257672" y="5812748"/>
            <a:ext cx="1616684" cy="464871"/>
          </a:xfrm>
          <a:prstGeom prst="rect">
            <a:avLst/>
          </a:prstGeom>
          <a:noFill/>
        </p:spPr>
        <p:txBody>
          <a:bodyPr wrap="square" rtlCol="0" anchor="t">
            <a:spAutoFit/>
          </a:bodyPr>
          <a:lstStyle/>
          <a:p>
            <a:pPr algn="ctr" defTabSz="457189">
              <a:lnSpc>
                <a:spcPct val="150000"/>
              </a:lnSpc>
              <a:spcAft>
                <a:spcPts val="600"/>
              </a:spcAft>
              <a:buClr>
                <a:srgbClr val="1C3D54"/>
              </a:buClr>
            </a:pPr>
            <a:r>
              <a:rPr lang="en-US" dirty="0">
                <a:solidFill>
                  <a:srgbClr val="000000"/>
                </a:solidFill>
                <a:latin typeface="Calibri" panose="020F0502020204030204" pitchFamily="34" charset="0"/>
                <a:cs typeface="Calibri" panose="020F0502020204030204" pitchFamily="34" charset="0"/>
              </a:rPr>
              <a:t>SIEM Reporting</a:t>
            </a:r>
            <a:endParaRPr lang="en-US" dirty="0">
              <a:solidFill>
                <a:srgbClr val="FF76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7E7F3A19-59CE-84B1-50A7-299B74D51E54}"/>
              </a:ext>
            </a:extLst>
          </p:cNvPr>
          <p:cNvSpPr txBox="1"/>
          <p:nvPr/>
        </p:nvSpPr>
        <p:spPr>
          <a:xfrm>
            <a:off x="3120123" y="3492072"/>
            <a:ext cx="1922644" cy="464871"/>
          </a:xfrm>
          <a:prstGeom prst="rect">
            <a:avLst/>
          </a:prstGeom>
          <a:noFill/>
        </p:spPr>
        <p:txBody>
          <a:bodyPr wrap="square" rtlCol="0" anchor="t">
            <a:spAutoFit/>
          </a:bodyPr>
          <a:lstStyle/>
          <a:p>
            <a:pPr algn="ctr" defTabSz="457189">
              <a:lnSpc>
                <a:spcPct val="150000"/>
              </a:lnSpc>
              <a:spcAft>
                <a:spcPts val="600"/>
              </a:spcAft>
              <a:buClr>
                <a:srgbClr val="1C3D54"/>
              </a:buClr>
            </a:pPr>
            <a:r>
              <a:rPr lang="en-US" dirty="0">
                <a:solidFill>
                  <a:srgbClr val="000000"/>
                </a:solidFill>
                <a:latin typeface="Calibri" panose="020F0502020204030204" pitchFamily="34" charset="0"/>
                <a:cs typeface="Calibri" panose="020F0502020204030204" pitchFamily="34" charset="0"/>
              </a:rPr>
              <a:t>OT Infrastructure</a:t>
            </a:r>
            <a:endParaRPr lang="en-US" dirty="0">
              <a:solidFill>
                <a:srgbClr val="FF760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71FA9E58-5A61-FF42-49D6-52B42870C3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4944" y="2286689"/>
            <a:ext cx="334950" cy="441525"/>
          </a:xfrm>
          <a:prstGeom prst="rect">
            <a:avLst/>
          </a:prstGeom>
        </p:spPr>
      </p:pic>
      <p:grpSp>
        <p:nvGrpSpPr>
          <p:cNvPr id="24" name="Group 23">
            <a:extLst>
              <a:ext uri="{FF2B5EF4-FFF2-40B4-BE49-F238E27FC236}">
                <a16:creationId xmlns:a16="http://schemas.microsoft.com/office/drawing/2014/main" id="{8E1729B4-43BD-CA7E-AAE1-786E0BC481BB}"/>
              </a:ext>
            </a:extLst>
          </p:cNvPr>
          <p:cNvGrpSpPr>
            <a:grpSpLocks noChangeAspect="1"/>
          </p:cNvGrpSpPr>
          <p:nvPr/>
        </p:nvGrpSpPr>
        <p:grpSpPr bwMode="auto">
          <a:xfrm>
            <a:off x="3042919" y="2081789"/>
            <a:ext cx="1847850" cy="1479553"/>
            <a:chOff x="2401" y="972"/>
            <a:chExt cx="1164" cy="932"/>
          </a:xfrm>
        </p:grpSpPr>
        <p:sp>
          <p:nvSpPr>
            <p:cNvPr id="25" name="Freeform 5">
              <a:extLst>
                <a:ext uri="{FF2B5EF4-FFF2-40B4-BE49-F238E27FC236}">
                  <a16:creationId xmlns:a16="http://schemas.microsoft.com/office/drawing/2014/main" id="{A66A0626-64C4-604D-4285-DA5C646FE42A}"/>
                </a:ext>
              </a:extLst>
            </p:cNvPr>
            <p:cNvSpPr>
              <a:spLocks/>
            </p:cNvSpPr>
            <p:nvPr/>
          </p:nvSpPr>
          <p:spPr bwMode="auto">
            <a:xfrm>
              <a:off x="2401" y="972"/>
              <a:ext cx="1164" cy="719"/>
            </a:xfrm>
            <a:custGeom>
              <a:avLst/>
              <a:gdLst>
                <a:gd name="T0" fmla="*/ 610 w 704"/>
                <a:gd name="T1" fmla="*/ 159 h 435"/>
                <a:gd name="T2" fmla="*/ 424 w 704"/>
                <a:gd name="T3" fmla="*/ 0 h 435"/>
                <a:gd name="T4" fmla="*/ 265 w 704"/>
                <a:gd name="T5" fmla="*/ 78 h 435"/>
                <a:gd name="T6" fmla="*/ 225 w 704"/>
                <a:gd name="T7" fmla="*/ 71 h 435"/>
                <a:gd name="T8" fmla="*/ 113 w 704"/>
                <a:gd name="T9" fmla="*/ 160 h 435"/>
                <a:gd name="T10" fmla="*/ 0 w 704"/>
                <a:gd name="T11" fmla="*/ 285 h 435"/>
                <a:gd name="T12" fmla="*/ 44 w 704"/>
                <a:gd name="T13" fmla="*/ 376 h 435"/>
                <a:gd name="T14" fmla="*/ 197 w 704"/>
                <a:gd name="T15" fmla="*/ 435 h 435"/>
                <a:gd name="T16" fmla="*/ 196 w 704"/>
                <a:gd name="T17" fmla="*/ 433 h 435"/>
                <a:gd name="T18" fmla="*/ 188 w 704"/>
                <a:gd name="T19" fmla="*/ 407 h 435"/>
                <a:gd name="T20" fmla="*/ 189 w 704"/>
                <a:gd name="T21" fmla="*/ 385 h 435"/>
                <a:gd name="T22" fmla="*/ 76 w 704"/>
                <a:gd name="T23" fmla="*/ 342 h 435"/>
                <a:gd name="T24" fmla="*/ 75 w 704"/>
                <a:gd name="T25" fmla="*/ 341 h 435"/>
                <a:gd name="T26" fmla="*/ 48 w 704"/>
                <a:gd name="T27" fmla="*/ 285 h 435"/>
                <a:gd name="T28" fmla="*/ 137 w 704"/>
                <a:gd name="T29" fmla="*/ 205 h 435"/>
                <a:gd name="T30" fmla="*/ 161 w 704"/>
                <a:gd name="T31" fmla="*/ 204 h 435"/>
                <a:gd name="T32" fmla="*/ 159 w 704"/>
                <a:gd name="T33" fmla="*/ 179 h 435"/>
                <a:gd name="T34" fmla="*/ 159 w 704"/>
                <a:gd name="T35" fmla="*/ 176 h 435"/>
                <a:gd name="T36" fmla="*/ 225 w 704"/>
                <a:gd name="T37" fmla="*/ 118 h 435"/>
                <a:gd name="T38" fmla="*/ 263 w 704"/>
                <a:gd name="T39" fmla="*/ 128 h 435"/>
                <a:gd name="T40" fmla="*/ 285 w 704"/>
                <a:gd name="T41" fmla="*/ 141 h 435"/>
                <a:gd name="T42" fmla="*/ 296 w 704"/>
                <a:gd name="T43" fmla="*/ 119 h 435"/>
                <a:gd name="T44" fmla="*/ 424 w 704"/>
                <a:gd name="T45" fmla="*/ 47 h 435"/>
                <a:gd name="T46" fmla="*/ 563 w 704"/>
                <a:gd name="T47" fmla="*/ 161 h 435"/>
                <a:gd name="T48" fmla="*/ 562 w 704"/>
                <a:gd name="T49" fmla="*/ 174 h 435"/>
                <a:gd name="T50" fmla="*/ 559 w 704"/>
                <a:gd name="T51" fmla="*/ 196 h 435"/>
                <a:gd name="T52" fmla="*/ 581 w 704"/>
                <a:gd name="T53" fmla="*/ 200 h 435"/>
                <a:gd name="T54" fmla="*/ 657 w 704"/>
                <a:gd name="T55" fmla="*/ 283 h 435"/>
                <a:gd name="T56" fmla="*/ 596 w 704"/>
                <a:gd name="T57" fmla="*/ 362 h 435"/>
                <a:gd name="T58" fmla="*/ 594 w 704"/>
                <a:gd name="T59" fmla="*/ 363 h 435"/>
                <a:gd name="T60" fmla="*/ 552 w 704"/>
                <a:gd name="T61" fmla="*/ 377 h 435"/>
                <a:gd name="T62" fmla="*/ 560 w 704"/>
                <a:gd name="T63" fmla="*/ 406 h 435"/>
                <a:gd name="T64" fmla="*/ 554 w 704"/>
                <a:gd name="T65" fmla="*/ 425 h 435"/>
                <a:gd name="T66" fmla="*/ 612 w 704"/>
                <a:gd name="T67" fmla="*/ 407 h 435"/>
                <a:gd name="T68" fmla="*/ 704 w 704"/>
                <a:gd name="T69" fmla="*/ 283 h 435"/>
                <a:gd name="T70" fmla="*/ 610 w 704"/>
                <a:gd name="T71" fmla="*/ 15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4" h="435">
                  <a:moveTo>
                    <a:pt x="610" y="159"/>
                  </a:moveTo>
                  <a:cubicBezTo>
                    <a:pt x="608" y="71"/>
                    <a:pt x="526" y="0"/>
                    <a:pt x="424" y="0"/>
                  </a:cubicBezTo>
                  <a:cubicBezTo>
                    <a:pt x="359" y="0"/>
                    <a:pt x="299" y="30"/>
                    <a:pt x="265" y="78"/>
                  </a:cubicBezTo>
                  <a:cubicBezTo>
                    <a:pt x="253" y="73"/>
                    <a:pt x="239" y="71"/>
                    <a:pt x="225" y="71"/>
                  </a:cubicBezTo>
                  <a:cubicBezTo>
                    <a:pt x="168" y="71"/>
                    <a:pt x="121" y="110"/>
                    <a:pt x="113" y="160"/>
                  </a:cubicBezTo>
                  <a:cubicBezTo>
                    <a:pt x="48" y="172"/>
                    <a:pt x="0" y="224"/>
                    <a:pt x="0" y="285"/>
                  </a:cubicBezTo>
                  <a:cubicBezTo>
                    <a:pt x="0" y="320"/>
                    <a:pt x="16" y="352"/>
                    <a:pt x="44" y="376"/>
                  </a:cubicBezTo>
                  <a:cubicBezTo>
                    <a:pt x="71" y="402"/>
                    <a:pt x="126" y="423"/>
                    <a:pt x="197" y="435"/>
                  </a:cubicBezTo>
                  <a:cubicBezTo>
                    <a:pt x="197" y="434"/>
                    <a:pt x="196" y="434"/>
                    <a:pt x="196" y="433"/>
                  </a:cubicBezTo>
                  <a:cubicBezTo>
                    <a:pt x="188" y="407"/>
                    <a:pt x="188" y="407"/>
                    <a:pt x="188" y="407"/>
                  </a:cubicBezTo>
                  <a:cubicBezTo>
                    <a:pt x="185" y="399"/>
                    <a:pt x="186" y="392"/>
                    <a:pt x="189" y="385"/>
                  </a:cubicBezTo>
                  <a:cubicBezTo>
                    <a:pt x="132" y="374"/>
                    <a:pt x="93" y="358"/>
                    <a:pt x="76" y="342"/>
                  </a:cubicBezTo>
                  <a:cubicBezTo>
                    <a:pt x="75" y="341"/>
                    <a:pt x="75" y="341"/>
                    <a:pt x="75" y="341"/>
                  </a:cubicBezTo>
                  <a:cubicBezTo>
                    <a:pt x="57" y="326"/>
                    <a:pt x="48" y="306"/>
                    <a:pt x="48" y="285"/>
                  </a:cubicBezTo>
                  <a:cubicBezTo>
                    <a:pt x="48" y="242"/>
                    <a:pt x="87" y="207"/>
                    <a:pt x="137" y="205"/>
                  </a:cubicBezTo>
                  <a:cubicBezTo>
                    <a:pt x="161" y="204"/>
                    <a:pt x="161" y="204"/>
                    <a:pt x="161" y="204"/>
                  </a:cubicBezTo>
                  <a:cubicBezTo>
                    <a:pt x="159" y="179"/>
                    <a:pt x="159" y="179"/>
                    <a:pt x="159" y="179"/>
                  </a:cubicBezTo>
                  <a:cubicBezTo>
                    <a:pt x="159" y="178"/>
                    <a:pt x="159" y="177"/>
                    <a:pt x="159" y="176"/>
                  </a:cubicBezTo>
                  <a:cubicBezTo>
                    <a:pt x="159" y="144"/>
                    <a:pt x="189" y="118"/>
                    <a:pt x="225" y="118"/>
                  </a:cubicBezTo>
                  <a:cubicBezTo>
                    <a:pt x="239" y="118"/>
                    <a:pt x="252" y="122"/>
                    <a:pt x="263" y="128"/>
                  </a:cubicBezTo>
                  <a:cubicBezTo>
                    <a:pt x="285" y="141"/>
                    <a:pt x="285" y="141"/>
                    <a:pt x="285" y="141"/>
                  </a:cubicBezTo>
                  <a:cubicBezTo>
                    <a:pt x="296" y="119"/>
                    <a:pt x="296" y="119"/>
                    <a:pt x="296" y="119"/>
                  </a:cubicBezTo>
                  <a:cubicBezTo>
                    <a:pt x="317" y="75"/>
                    <a:pt x="368" y="47"/>
                    <a:pt x="424" y="47"/>
                  </a:cubicBezTo>
                  <a:cubicBezTo>
                    <a:pt x="501" y="47"/>
                    <a:pt x="563" y="98"/>
                    <a:pt x="563" y="161"/>
                  </a:cubicBezTo>
                  <a:cubicBezTo>
                    <a:pt x="563" y="166"/>
                    <a:pt x="562" y="170"/>
                    <a:pt x="562" y="174"/>
                  </a:cubicBezTo>
                  <a:cubicBezTo>
                    <a:pt x="559" y="196"/>
                    <a:pt x="559" y="196"/>
                    <a:pt x="559" y="196"/>
                  </a:cubicBezTo>
                  <a:cubicBezTo>
                    <a:pt x="581" y="200"/>
                    <a:pt x="581" y="200"/>
                    <a:pt x="581" y="200"/>
                  </a:cubicBezTo>
                  <a:cubicBezTo>
                    <a:pt x="625" y="208"/>
                    <a:pt x="657" y="243"/>
                    <a:pt x="657" y="283"/>
                  </a:cubicBezTo>
                  <a:cubicBezTo>
                    <a:pt x="657" y="318"/>
                    <a:pt x="632" y="350"/>
                    <a:pt x="596" y="362"/>
                  </a:cubicBezTo>
                  <a:cubicBezTo>
                    <a:pt x="594" y="363"/>
                    <a:pt x="594" y="363"/>
                    <a:pt x="594" y="363"/>
                  </a:cubicBezTo>
                  <a:cubicBezTo>
                    <a:pt x="582" y="368"/>
                    <a:pt x="568" y="373"/>
                    <a:pt x="552" y="377"/>
                  </a:cubicBezTo>
                  <a:cubicBezTo>
                    <a:pt x="560" y="384"/>
                    <a:pt x="564" y="396"/>
                    <a:pt x="560" y="406"/>
                  </a:cubicBezTo>
                  <a:cubicBezTo>
                    <a:pt x="554" y="425"/>
                    <a:pt x="554" y="425"/>
                    <a:pt x="554" y="425"/>
                  </a:cubicBezTo>
                  <a:cubicBezTo>
                    <a:pt x="576" y="420"/>
                    <a:pt x="595" y="414"/>
                    <a:pt x="612" y="407"/>
                  </a:cubicBezTo>
                  <a:cubicBezTo>
                    <a:pt x="667" y="388"/>
                    <a:pt x="704" y="338"/>
                    <a:pt x="704" y="283"/>
                  </a:cubicBezTo>
                  <a:cubicBezTo>
                    <a:pt x="704" y="227"/>
                    <a:pt x="665" y="177"/>
                    <a:pt x="610" y="159"/>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AutoShape 3">
              <a:extLst>
                <a:ext uri="{FF2B5EF4-FFF2-40B4-BE49-F238E27FC236}">
                  <a16:creationId xmlns:a16="http://schemas.microsoft.com/office/drawing/2014/main" id="{01CD5472-D9D8-FFE6-B5EB-BF63D5DE98C1}"/>
                </a:ext>
              </a:extLst>
            </p:cNvPr>
            <p:cNvSpPr>
              <a:spLocks noChangeAspect="1" noChangeArrowheads="1" noTextEdit="1"/>
            </p:cNvSpPr>
            <p:nvPr/>
          </p:nvSpPr>
          <p:spPr bwMode="auto">
            <a:xfrm>
              <a:off x="2401" y="972"/>
              <a:ext cx="1164"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876DCEA5-D27B-BE5A-09B4-12C17E0132B0}"/>
                </a:ext>
              </a:extLst>
            </p:cNvPr>
            <p:cNvSpPr>
              <a:spLocks noEditPoints="1"/>
            </p:cNvSpPr>
            <p:nvPr/>
          </p:nvSpPr>
          <p:spPr bwMode="auto">
            <a:xfrm>
              <a:off x="2770" y="1391"/>
              <a:ext cx="504" cy="513"/>
            </a:xfrm>
            <a:custGeom>
              <a:avLst/>
              <a:gdLst>
                <a:gd name="T0" fmla="*/ 304 w 305"/>
                <a:gd name="T1" fmla="*/ 191 h 310"/>
                <a:gd name="T2" fmla="*/ 286 w 305"/>
                <a:gd name="T3" fmla="*/ 177 h 310"/>
                <a:gd name="T4" fmla="*/ 286 w 305"/>
                <a:gd name="T5" fmla="*/ 133 h 310"/>
                <a:gd name="T6" fmla="*/ 304 w 305"/>
                <a:gd name="T7" fmla="*/ 119 h 310"/>
                <a:gd name="T8" fmla="*/ 289 w 305"/>
                <a:gd name="T9" fmla="*/ 90 h 310"/>
                <a:gd name="T10" fmla="*/ 273 w 305"/>
                <a:gd name="T11" fmla="*/ 95 h 310"/>
                <a:gd name="T12" fmla="*/ 255 w 305"/>
                <a:gd name="T13" fmla="*/ 48 h 310"/>
                <a:gd name="T14" fmla="*/ 233 w 305"/>
                <a:gd name="T15" fmla="*/ 23 h 310"/>
                <a:gd name="T16" fmla="*/ 223 w 305"/>
                <a:gd name="T17" fmla="*/ 24 h 310"/>
                <a:gd name="T18" fmla="*/ 173 w 305"/>
                <a:gd name="T19" fmla="*/ 22 h 310"/>
                <a:gd name="T20" fmla="*/ 166 w 305"/>
                <a:gd name="T21" fmla="*/ 0 h 310"/>
                <a:gd name="T22" fmla="*/ 133 w 305"/>
                <a:gd name="T23" fmla="*/ 7 h 310"/>
                <a:gd name="T24" fmla="*/ 91 w 305"/>
                <a:gd name="T25" fmla="*/ 36 h 310"/>
                <a:gd name="T26" fmla="*/ 77 w 305"/>
                <a:gd name="T27" fmla="*/ 21 h 310"/>
                <a:gd name="T28" fmla="*/ 52 w 305"/>
                <a:gd name="T29" fmla="*/ 37 h 310"/>
                <a:gd name="T30" fmla="*/ 59 w 305"/>
                <a:gd name="T31" fmla="*/ 59 h 310"/>
                <a:gd name="T32" fmla="*/ 19 w 305"/>
                <a:gd name="T33" fmla="*/ 90 h 310"/>
                <a:gd name="T34" fmla="*/ 9 w 305"/>
                <a:gd name="T35" fmla="*/ 95 h 310"/>
                <a:gd name="T36" fmla="*/ 6 w 305"/>
                <a:gd name="T37" fmla="*/ 129 h 310"/>
                <a:gd name="T38" fmla="*/ 19 w 305"/>
                <a:gd name="T39" fmla="*/ 155 h 310"/>
                <a:gd name="T40" fmla="*/ 6 w 305"/>
                <a:gd name="T41" fmla="*/ 182 h 310"/>
                <a:gd name="T42" fmla="*/ 9 w 305"/>
                <a:gd name="T43" fmla="*/ 215 h 310"/>
                <a:gd name="T44" fmla="*/ 18 w 305"/>
                <a:gd name="T45" fmla="*/ 220 h 310"/>
                <a:gd name="T46" fmla="*/ 59 w 305"/>
                <a:gd name="T47" fmla="*/ 250 h 310"/>
                <a:gd name="T48" fmla="*/ 51 w 305"/>
                <a:gd name="T49" fmla="*/ 274 h 310"/>
                <a:gd name="T50" fmla="*/ 76 w 305"/>
                <a:gd name="T51" fmla="*/ 290 h 310"/>
                <a:gd name="T52" fmla="*/ 91 w 305"/>
                <a:gd name="T53" fmla="*/ 274 h 310"/>
                <a:gd name="T54" fmla="*/ 133 w 305"/>
                <a:gd name="T55" fmla="*/ 303 h 310"/>
                <a:gd name="T56" fmla="*/ 166 w 305"/>
                <a:gd name="T57" fmla="*/ 310 h 310"/>
                <a:gd name="T58" fmla="*/ 173 w 305"/>
                <a:gd name="T59" fmla="*/ 288 h 310"/>
                <a:gd name="T60" fmla="*/ 224 w 305"/>
                <a:gd name="T61" fmla="*/ 286 h 310"/>
                <a:gd name="T62" fmla="*/ 234 w 305"/>
                <a:gd name="T63" fmla="*/ 288 h 310"/>
                <a:gd name="T64" fmla="*/ 256 w 305"/>
                <a:gd name="T65" fmla="*/ 263 h 310"/>
                <a:gd name="T66" fmla="*/ 273 w 305"/>
                <a:gd name="T67" fmla="*/ 215 h 310"/>
                <a:gd name="T68" fmla="*/ 289 w 305"/>
                <a:gd name="T69" fmla="*/ 220 h 310"/>
                <a:gd name="T70" fmla="*/ 153 w 305"/>
                <a:gd name="T71" fmla="*/ 251 h 310"/>
                <a:gd name="T72" fmla="*/ 153 w 305"/>
                <a:gd name="T73" fmla="*/ 59 h 310"/>
                <a:gd name="T74" fmla="*/ 153 w 305"/>
                <a:gd name="T75" fmla="*/ 2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310">
                  <a:moveTo>
                    <a:pt x="296" y="215"/>
                  </a:moveTo>
                  <a:cubicBezTo>
                    <a:pt x="304" y="191"/>
                    <a:pt x="304" y="191"/>
                    <a:pt x="304" y="191"/>
                  </a:cubicBezTo>
                  <a:cubicBezTo>
                    <a:pt x="305" y="187"/>
                    <a:pt x="303" y="183"/>
                    <a:pt x="299" y="182"/>
                  </a:cubicBezTo>
                  <a:cubicBezTo>
                    <a:pt x="286" y="177"/>
                    <a:pt x="286" y="177"/>
                    <a:pt x="286" y="177"/>
                  </a:cubicBezTo>
                  <a:cubicBezTo>
                    <a:pt x="287" y="170"/>
                    <a:pt x="287" y="162"/>
                    <a:pt x="287" y="155"/>
                  </a:cubicBezTo>
                  <a:cubicBezTo>
                    <a:pt x="287" y="147"/>
                    <a:pt x="287" y="140"/>
                    <a:pt x="286" y="133"/>
                  </a:cubicBezTo>
                  <a:cubicBezTo>
                    <a:pt x="299" y="129"/>
                    <a:pt x="299" y="129"/>
                    <a:pt x="299" y="129"/>
                  </a:cubicBezTo>
                  <a:cubicBezTo>
                    <a:pt x="303" y="128"/>
                    <a:pt x="305" y="123"/>
                    <a:pt x="304" y="119"/>
                  </a:cubicBezTo>
                  <a:cubicBezTo>
                    <a:pt x="296" y="95"/>
                    <a:pt x="296" y="95"/>
                    <a:pt x="296" y="95"/>
                  </a:cubicBezTo>
                  <a:cubicBezTo>
                    <a:pt x="295" y="92"/>
                    <a:pt x="292" y="90"/>
                    <a:pt x="289" y="90"/>
                  </a:cubicBezTo>
                  <a:cubicBezTo>
                    <a:pt x="288" y="90"/>
                    <a:pt x="287" y="90"/>
                    <a:pt x="287" y="91"/>
                  </a:cubicBezTo>
                  <a:cubicBezTo>
                    <a:pt x="273" y="95"/>
                    <a:pt x="273" y="95"/>
                    <a:pt x="273" y="95"/>
                  </a:cubicBezTo>
                  <a:cubicBezTo>
                    <a:pt x="267" y="82"/>
                    <a:pt x="258" y="69"/>
                    <a:pt x="247" y="59"/>
                  </a:cubicBezTo>
                  <a:cubicBezTo>
                    <a:pt x="255" y="48"/>
                    <a:pt x="255" y="48"/>
                    <a:pt x="255" y="48"/>
                  </a:cubicBezTo>
                  <a:cubicBezTo>
                    <a:pt x="258" y="45"/>
                    <a:pt x="257" y="40"/>
                    <a:pt x="253" y="38"/>
                  </a:cubicBezTo>
                  <a:cubicBezTo>
                    <a:pt x="233" y="23"/>
                    <a:pt x="233" y="23"/>
                    <a:pt x="233" y="23"/>
                  </a:cubicBezTo>
                  <a:cubicBezTo>
                    <a:pt x="232" y="22"/>
                    <a:pt x="230" y="21"/>
                    <a:pt x="229" y="21"/>
                  </a:cubicBezTo>
                  <a:cubicBezTo>
                    <a:pt x="226" y="21"/>
                    <a:pt x="224" y="22"/>
                    <a:pt x="223" y="24"/>
                  </a:cubicBezTo>
                  <a:cubicBezTo>
                    <a:pt x="215" y="35"/>
                    <a:pt x="215" y="35"/>
                    <a:pt x="215" y="35"/>
                  </a:cubicBezTo>
                  <a:cubicBezTo>
                    <a:pt x="202" y="29"/>
                    <a:pt x="188" y="24"/>
                    <a:pt x="173" y="22"/>
                  </a:cubicBezTo>
                  <a:cubicBezTo>
                    <a:pt x="173" y="7"/>
                    <a:pt x="173" y="7"/>
                    <a:pt x="173" y="7"/>
                  </a:cubicBezTo>
                  <a:cubicBezTo>
                    <a:pt x="173" y="3"/>
                    <a:pt x="170" y="0"/>
                    <a:pt x="166" y="0"/>
                  </a:cubicBezTo>
                  <a:cubicBezTo>
                    <a:pt x="140" y="0"/>
                    <a:pt x="140" y="0"/>
                    <a:pt x="140" y="0"/>
                  </a:cubicBezTo>
                  <a:cubicBezTo>
                    <a:pt x="136" y="0"/>
                    <a:pt x="133" y="3"/>
                    <a:pt x="133" y="7"/>
                  </a:cubicBezTo>
                  <a:cubicBezTo>
                    <a:pt x="133" y="22"/>
                    <a:pt x="133" y="22"/>
                    <a:pt x="133" y="22"/>
                  </a:cubicBezTo>
                  <a:cubicBezTo>
                    <a:pt x="118" y="24"/>
                    <a:pt x="104" y="29"/>
                    <a:pt x="91" y="36"/>
                  </a:cubicBezTo>
                  <a:cubicBezTo>
                    <a:pt x="83" y="24"/>
                    <a:pt x="83" y="24"/>
                    <a:pt x="83" y="24"/>
                  </a:cubicBezTo>
                  <a:cubicBezTo>
                    <a:pt x="81" y="22"/>
                    <a:pt x="79" y="21"/>
                    <a:pt x="77" y="21"/>
                  </a:cubicBezTo>
                  <a:cubicBezTo>
                    <a:pt x="75" y="21"/>
                    <a:pt x="74" y="21"/>
                    <a:pt x="72" y="22"/>
                  </a:cubicBezTo>
                  <a:cubicBezTo>
                    <a:pt x="52" y="37"/>
                    <a:pt x="52" y="37"/>
                    <a:pt x="52" y="37"/>
                  </a:cubicBezTo>
                  <a:cubicBezTo>
                    <a:pt x="48" y="39"/>
                    <a:pt x="48" y="44"/>
                    <a:pt x="50" y="47"/>
                  </a:cubicBezTo>
                  <a:cubicBezTo>
                    <a:pt x="59" y="59"/>
                    <a:pt x="59" y="59"/>
                    <a:pt x="59" y="59"/>
                  </a:cubicBezTo>
                  <a:cubicBezTo>
                    <a:pt x="48" y="70"/>
                    <a:pt x="39" y="82"/>
                    <a:pt x="33" y="95"/>
                  </a:cubicBezTo>
                  <a:cubicBezTo>
                    <a:pt x="19" y="90"/>
                    <a:pt x="19" y="90"/>
                    <a:pt x="19" y="90"/>
                  </a:cubicBezTo>
                  <a:cubicBezTo>
                    <a:pt x="18" y="90"/>
                    <a:pt x="17" y="90"/>
                    <a:pt x="16" y="90"/>
                  </a:cubicBezTo>
                  <a:cubicBezTo>
                    <a:pt x="13" y="90"/>
                    <a:pt x="10" y="92"/>
                    <a:pt x="9" y="95"/>
                  </a:cubicBezTo>
                  <a:cubicBezTo>
                    <a:pt x="1" y="119"/>
                    <a:pt x="1" y="119"/>
                    <a:pt x="1" y="119"/>
                  </a:cubicBezTo>
                  <a:cubicBezTo>
                    <a:pt x="0" y="123"/>
                    <a:pt x="2" y="127"/>
                    <a:pt x="6" y="129"/>
                  </a:cubicBezTo>
                  <a:cubicBezTo>
                    <a:pt x="21" y="133"/>
                    <a:pt x="21" y="133"/>
                    <a:pt x="21" y="133"/>
                  </a:cubicBezTo>
                  <a:cubicBezTo>
                    <a:pt x="19" y="140"/>
                    <a:pt x="19" y="148"/>
                    <a:pt x="19" y="155"/>
                  </a:cubicBezTo>
                  <a:cubicBezTo>
                    <a:pt x="19" y="162"/>
                    <a:pt x="19" y="170"/>
                    <a:pt x="21" y="177"/>
                  </a:cubicBezTo>
                  <a:cubicBezTo>
                    <a:pt x="6" y="182"/>
                    <a:pt x="6" y="182"/>
                    <a:pt x="6" y="182"/>
                  </a:cubicBezTo>
                  <a:cubicBezTo>
                    <a:pt x="2" y="183"/>
                    <a:pt x="0" y="187"/>
                    <a:pt x="1" y="191"/>
                  </a:cubicBezTo>
                  <a:cubicBezTo>
                    <a:pt x="9" y="215"/>
                    <a:pt x="9" y="215"/>
                    <a:pt x="9" y="215"/>
                  </a:cubicBezTo>
                  <a:cubicBezTo>
                    <a:pt x="10" y="218"/>
                    <a:pt x="13" y="220"/>
                    <a:pt x="16" y="220"/>
                  </a:cubicBezTo>
                  <a:cubicBezTo>
                    <a:pt x="17" y="220"/>
                    <a:pt x="17" y="220"/>
                    <a:pt x="18" y="220"/>
                  </a:cubicBezTo>
                  <a:cubicBezTo>
                    <a:pt x="33" y="215"/>
                    <a:pt x="33" y="215"/>
                    <a:pt x="33" y="215"/>
                  </a:cubicBezTo>
                  <a:cubicBezTo>
                    <a:pt x="40" y="228"/>
                    <a:pt x="48" y="240"/>
                    <a:pt x="59" y="250"/>
                  </a:cubicBezTo>
                  <a:cubicBezTo>
                    <a:pt x="49" y="263"/>
                    <a:pt x="49" y="263"/>
                    <a:pt x="49" y="263"/>
                  </a:cubicBezTo>
                  <a:cubicBezTo>
                    <a:pt x="47" y="267"/>
                    <a:pt x="47" y="271"/>
                    <a:pt x="51" y="274"/>
                  </a:cubicBezTo>
                  <a:cubicBezTo>
                    <a:pt x="71" y="289"/>
                    <a:pt x="71" y="289"/>
                    <a:pt x="71" y="289"/>
                  </a:cubicBezTo>
                  <a:cubicBezTo>
                    <a:pt x="73" y="290"/>
                    <a:pt x="74" y="290"/>
                    <a:pt x="76" y="290"/>
                  </a:cubicBezTo>
                  <a:cubicBezTo>
                    <a:pt x="78" y="290"/>
                    <a:pt x="80" y="289"/>
                    <a:pt x="82" y="287"/>
                  </a:cubicBezTo>
                  <a:cubicBezTo>
                    <a:pt x="91" y="274"/>
                    <a:pt x="91" y="274"/>
                    <a:pt x="91" y="274"/>
                  </a:cubicBezTo>
                  <a:cubicBezTo>
                    <a:pt x="104" y="281"/>
                    <a:pt x="118" y="286"/>
                    <a:pt x="133" y="288"/>
                  </a:cubicBezTo>
                  <a:cubicBezTo>
                    <a:pt x="133" y="303"/>
                    <a:pt x="133" y="303"/>
                    <a:pt x="133" y="303"/>
                  </a:cubicBezTo>
                  <a:cubicBezTo>
                    <a:pt x="133" y="307"/>
                    <a:pt x="136" y="310"/>
                    <a:pt x="140" y="310"/>
                  </a:cubicBezTo>
                  <a:cubicBezTo>
                    <a:pt x="166" y="310"/>
                    <a:pt x="166" y="310"/>
                    <a:pt x="166" y="310"/>
                  </a:cubicBezTo>
                  <a:cubicBezTo>
                    <a:pt x="170" y="310"/>
                    <a:pt x="173" y="307"/>
                    <a:pt x="173" y="303"/>
                  </a:cubicBezTo>
                  <a:cubicBezTo>
                    <a:pt x="173" y="288"/>
                    <a:pt x="173" y="288"/>
                    <a:pt x="173" y="288"/>
                  </a:cubicBezTo>
                  <a:cubicBezTo>
                    <a:pt x="188" y="286"/>
                    <a:pt x="202" y="281"/>
                    <a:pt x="215" y="274"/>
                  </a:cubicBezTo>
                  <a:cubicBezTo>
                    <a:pt x="224" y="286"/>
                    <a:pt x="224" y="286"/>
                    <a:pt x="224" y="286"/>
                  </a:cubicBezTo>
                  <a:cubicBezTo>
                    <a:pt x="225" y="288"/>
                    <a:pt x="227" y="289"/>
                    <a:pt x="230" y="289"/>
                  </a:cubicBezTo>
                  <a:cubicBezTo>
                    <a:pt x="231" y="289"/>
                    <a:pt x="233" y="289"/>
                    <a:pt x="234" y="288"/>
                  </a:cubicBezTo>
                  <a:cubicBezTo>
                    <a:pt x="254" y="273"/>
                    <a:pt x="254" y="273"/>
                    <a:pt x="254" y="273"/>
                  </a:cubicBezTo>
                  <a:cubicBezTo>
                    <a:pt x="258" y="270"/>
                    <a:pt x="259" y="266"/>
                    <a:pt x="256" y="263"/>
                  </a:cubicBezTo>
                  <a:cubicBezTo>
                    <a:pt x="247" y="251"/>
                    <a:pt x="247" y="251"/>
                    <a:pt x="247" y="251"/>
                  </a:cubicBezTo>
                  <a:cubicBezTo>
                    <a:pt x="258" y="240"/>
                    <a:pt x="267" y="228"/>
                    <a:pt x="273" y="215"/>
                  </a:cubicBezTo>
                  <a:cubicBezTo>
                    <a:pt x="287" y="220"/>
                    <a:pt x="287" y="220"/>
                    <a:pt x="287" y="220"/>
                  </a:cubicBezTo>
                  <a:cubicBezTo>
                    <a:pt x="288" y="220"/>
                    <a:pt x="289" y="220"/>
                    <a:pt x="289" y="220"/>
                  </a:cubicBezTo>
                  <a:cubicBezTo>
                    <a:pt x="292" y="220"/>
                    <a:pt x="295" y="218"/>
                    <a:pt x="296" y="215"/>
                  </a:cubicBezTo>
                  <a:close/>
                  <a:moveTo>
                    <a:pt x="153" y="251"/>
                  </a:moveTo>
                  <a:cubicBezTo>
                    <a:pt x="100" y="251"/>
                    <a:pt x="57" y="208"/>
                    <a:pt x="57" y="155"/>
                  </a:cubicBezTo>
                  <a:cubicBezTo>
                    <a:pt x="57" y="102"/>
                    <a:pt x="100" y="59"/>
                    <a:pt x="153" y="59"/>
                  </a:cubicBezTo>
                  <a:cubicBezTo>
                    <a:pt x="206" y="59"/>
                    <a:pt x="249" y="102"/>
                    <a:pt x="249" y="155"/>
                  </a:cubicBezTo>
                  <a:cubicBezTo>
                    <a:pt x="249" y="208"/>
                    <a:pt x="206" y="251"/>
                    <a:pt x="153" y="251"/>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a:extLst>
                <a:ext uri="{FF2B5EF4-FFF2-40B4-BE49-F238E27FC236}">
                  <a16:creationId xmlns:a16="http://schemas.microsoft.com/office/drawing/2014/main" id="{E59276D3-30DA-B66E-370A-CE4E40417E13}"/>
                </a:ext>
              </a:extLst>
            </p:cNvPr>
            <p:cNvSpPr>
              <a:spLocks/>
            </p:cNvSpPr>
            <p:nvPr/>
          </p:nvSpPr>
          <p:spPr bwMode="auto">
            <a:xfrm>
              <a:off x="2933" y="1525"/>
              <a:ext cx="172" cy="242"/>
            </a:xfrm>
            <a:custGeom>
              <a:avLst/>
              <a:gdLst>
                <a:gd name="T0" fmla="*/ 104 w 104"/>
                <a:gd name="T1" fmla="*/ 58 h 146"/>
                <a:gd name="T2" fmla="*/ 102 w 104"/>
                <a:gd name="T3" fmla="*/ 57 h 146"/>
                <a:gd name="T4" fmla="*/ 52 w 104"/>
                <a:gd name="T5" fmla="*/ 57 h 146"/>
                <a:gd name="T6" fmla="*/ 71 w 104"/>
                <a:gd name="T7" fmla="*/ 2 h 146"/>
                <a:gd name="T8" fmla="*/ 70 w 104"/>
                <a:gd name="T9" fmla="*/ 0 h 146"/>
                <a:gd name="T10" fmla="*/ 68 w 104"/>
                <a:gd name="T11" fmla="*/ 0 h 146"/>
                <a:gd name="T12" fmla="*/ 0 w 104"/>
                <a:gd name="T13" fmla="*/ 81 h 146"/>
                <a:gd name="T14" fmla="*/ 0 w 104"/>
                <a:gd name="T15" fmla="*/ 83 h 146"/>
                <a:gd name="T16" fmla="*/ 2 w 104"/>
                <a:gd name="T17" fmla="*/ 84 h 146"/>
                <a:gd name="T18" fmla="*/ 47 w 104"/>
                <a:gd name="T19" fmla="*/ 84 h 146"/>
                <a:gd name="T20" fmla="*/ 27 w 104"/>
                <a:gd name="T21" fmla="*/ 144 h 146"/>
                <a:gd name="T22" fmla="*/ 28 w 104"/>
                <a:gd name="T23" fmla="*/ 146 h 146"/>
                <a:gd name="T24" fmla="*/ 29 w 104"/>
                <a:gd name="T25" fmla="*/ 146 h 146"/>
                <a:gd name="T26" fmla="*/ 30 w 104"/>
                <a:gd name="T27" fmla="*/ 145 h 146"/>
                <a:gd name="T28" fmla="*/ 104 w 104"/>
                <a:gd name="T29" fmla="*/ 60 h 146"/>
                <a:gd name="T30" fmla="*/ 104 w 104"/>
                <a:gd name="T31"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46">
                  <a:moveTo>
                    <a:pt x="104" y="58"/>
                  </a:moveTo>
                  <a:cubicBezTo>
                    <a:pt x="104" y="57"/>
                    <a:pt x="103" y="57"/>
                    <a:pt x="102" y="57"/>
                  </a:cubicBezTo>
                  <a:cubicBezTo>
                    <a:pt x="52" y="57"/>
                    <a:pt x="52" y="57"/>
                    <a:pt x="52" y="57"/>
                  </a:cubicBezTo>
                  <a:cubicBezTo>
                    <a:pt x="71" y="2"/>
                    <a:pt x="71" y="2"/>
                    <a:pt x="71" y="2"/>
                  </a:cubicBezTo>
                  <a:cubicBezTo>
                    <a:pt x="71" y="1"/>
                    <a:pt x="71" y="0"/>
                    <a:pt x="70" y="0"/>
                  </a:cubicBezTo>
                  <a:cubicBezTo>
                    <a:pt x="69" y="0"/>
                    <a:pt x="69" y="0"/>
                    <a:pt x="68" y="0"/>
                  </a:cubicBezTo>
                  <a:cubicBezTo>
                    <a:pt x="0" y="81"/>
                    <a:pt x="0" y="81"/>
                    <a:pt x="0" y="81"/>
                  </a:cubicBezTo>
                  <a:cubicBezTo>
                    <a:pt x="0" y="82"/>
                    <a:pt x="0" y="83"/>
                    <a:pt x="0" y="83"/>
                  </a:cubicBezTo>
                  <a:cubicBezTo>
                    <a:pt x="1" y="84"/>
                    <a:pt x="1" y="84"/>
                    <a:pt x="2" y="84"/>
                  </a:cubicBezTo>
                  <a:cubicBezTo>
                    <a:pt x="47" y="84"/>
                    <a:pt x="47" y="84"/>
                    <a:pt x="47" y="84"/>
                  </a:cubicBezTo>
                  <a:cubicBezTo>
                    <a:pt x="27" y="144"/>
                    <a:pt x="27" y="144"/>
                    <a:pt x="27" y="144"/>
                  </a:cubicBezTo>
                  <a:cubicBezTo>
                    <a:pt x="27" y="144"/>
                    <a:pt x="27" y="145"/>
                    <a:pt x="28" y="146"/>
                  </a:cubicBezTo>
                  <a:cubicBezTo>
                    <a:pt x="28" y="146"/>
                    <a:pt x="29" y="146"/>
                    <a:pt x="29" y="146"/>
                  </a:cubicBezTo>
                  <a:cubicBezTo>
                    <a:pt x="29" y="146"/>
                    <a:pt x="30" y="146"/>
                    <a:pt x="30" y="145"/>
                  </a:cubicBezTo>
                  <a:cubicBezTo>
                    <a:pt x="104" y="60"/>
                    <a:pt x="104" y="60"/>
                    <a:pt x="104" y="60"/>
                  </a:cubicBezTo>
                  <a:cubicBezTo>
                    <a:pt x="104" y="59"/>
                    <a:pt x="104" y="58"/>
                    <a:pt x="104" y="58"/>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9" name="Picture 28" descr="cloud-service-FortiMail.emf">
            <a:extLst>
              <a:ext uri="{FF2B5EF4-FFF2-40B4-BE49-F238E27FC236}">
                <a16:creationId xmlns:a16="http://schemas.microsoft.com/office/drawing/2014/main" id="{735C8C8E-1EA5-259E-AF6C-836D25C48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907" y="5397760"/>
            <a:ext cx="1097280" cy="786955"/>
          </a:xfrm>
          <a:prstGeom prst="rect">
            <a:avLst/>
          </a:prstGeom>
        </p:spPr>
      </p:pic>
      <p:pic>
        <p:nvPicPr>
          <p:cNvPr id="30" name="Picture 29" descr="cloud-service-FortiSwitch.emf">
            <a:extLst>
              <a:ext uri="{FF2B5EF4-FFF2-40B4-BE49-F238E27FC236}">
                <a16:creationId xmlns:a16="http://schemas.microsoft.com/office/drawing/2014/main" id="{59823596-DB01-C07A-5290-A41F95C89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028" y="1997648"/>
            <a:ext cx="1097280" cy="782499"/>
          </a:xfrm>
          <a:prstGeom prst="rect">
            <a:avLst/>
          </a:prstGeom>
        </p:spPr>
      </p:pic>
      <p:pic>
        <p:nvPicPr>
          <p:cNvPr id="31" name="Picture 30" descr="cloud-service-fortimanager-dk.emf">
            <a:extLst>
              <a:ext uri="{FF2B5EF4-FFF2-40B4-BE49-F238E27FC236}">
                <a16:creationId xmlns:a16="http://schemas.microsoft.com/office/drawing/2014/main" id="{11C3A4D2-AD18-70EE-379D-73BAED856F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2863" y="5397760"/>
            <a:ext cx="1097280" cy="903032"/>
          </a:xfrm>
          <a:prstGeom prst="rect">
            <a:avLst/>
          </a:prstGeom>
        </p:spPr>
      </p:pic>
      <p:grpSp>
        <p:nvGrpSpPr>
          <p:cNvPr id="32" name="Group 31">
            <a:extLst>
              <a:ext uri="{FF2B5EF4-FFF2-40B4-BE49-F238E27FC236}">
                <a16:creationId xmlns:a16="http://schemas.microsoft.com/office/drawing/2014/main" id="{9A880B2B-661A-BE10-8741-A3EE24CB2682}"/>
              </a:ext>
            </a:extLst>
          </p:cNvPr>
          <p:cNvGrpSpPr/>
          <p:nvPr/>
        </p:nvGrpSpPr>
        <p:grpSpPr>
          <a:xfrm>
            <a:off x="10299756" y="2042853"/>
            <a:ext cx="1097280" cy="822960"/>
            <a:chOff x="9775379" y="1479519"/>
            <a:chExt cx="1847850" cy="1479553"/>
          </a:xfrm>
        </p:grpSpPr>
        <p:sp>
          <p:nvSpPr>
            <p:cNvPr id="33" name="AutoShape 3">
              <a:extLst>
                <a:ext uri="{FF2B5EF4-FFF2-40B4-BE49-F238E27FC236}">
                  <a16:creationId xmlns:a16="http://schemas.microsoft.com/office/drawing/2014/main" id="{49C43634-BED0-DF21-0F33-F62E97FA628E}"/>
                </a:ext>
              </a:extLst>
            </p:cNvPr>
            <p:cNvSpPr>
              <a:spLocks noChangeAspect="1" noChangeArrowheads="1" noTextEdit="1"/>
            </p:cNvSpPr>
            <p:nvPr/>
          </p:nvSpPr>
          <p:spPr bwMode="auto">
            <a:xfrm>
              <a:off x="9775379" y="1479519"/>
              <a:ext cx="1847850" cy="13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5">
              <a:extLst>
                <a:ext uri="{FF2B5EF4-FFF2-40B4-BE49-F238E27FC236}">
                  <a16:creationId xmlns:a16="http://schemas.microsoft.com/office/drawing/2014/main" id="{8B8279DC-4455-D3FF-329F-6E011E9CAE10}"/>
                </a:ext>
              </a:extLst>
            </p:cNvPr>
            <p:cNvSpPr>
              <a:spLocks/>
            </p:cNvSpPr>
            <p:nvPr/>
          </p:nvSpPr>
          <p:spPr bwMode="auto">
            <a:xfrm>
              <a:off x="9775379" y="1479519"/>
              <a:ext cx="1847850" cy="1141415"/>
            </a:xfrm>
            <a:custGeom>
              <a:avLst/>
              <a:gdLst>
                <a:gd name="T0" fmla="*/ 610 w 704"/>
                <a:gd name="T1" fmla="*/ 159 h 435"/>
                <a:gd name="T2" fmla="*/ 424 w 704"/>
                <a:gd name="T3" fmla="*/ 0 h 435"/>
                <a:gd name="T4" fmla="*/ 265 w 704"/>
                <a:gd name="T5" fmla="*/ 78 h 435"/>
                <a:gd name="T6" fmla="*/ 225 w 704"/>
                <a:gd name="T7" fmla="*/ 71 h 435"/>
                <a:gd name="T8" fmla="*/ 113 w 704"/>
                <a:gd name="T9" fmla="*/ 160 h 435"/>
                <a:gd name="T10" fmla="*/ 0 w 704"/>
                <a:gd name="T11" fmla="*/ 285 h 435"/>
                <a:gd name="T12" fmla="*/ 44 w 704"/>
                <a:gd name="T13" fmla="*/ 376 h 435"/>
                <a:gd name="T14" fmla="*/ 197 w 704"/>
                <a:gd name="T15" fmla="*/ 435 h 435"/>
                <a:gd name="T16" fmla="*/ 196 w 704"/>
                <a:gd name="T17" fmla="*/ 433 h 435"/>
                <a:gd name="T18" fmla="*/ 188 w 704"/>
                <a:gd name="T19" fmla="*/ 407 h 435"/>
                <a:gd name="T20" fmla="*/ 189 w 704"/>
                <a:gd name="T21" fmla="*/ 385 h 435"/>
                <a:gd name="T22" fmla="*/ 76 w 704"/>
                <a:gd name="T23" fmla="*/ 342 h 435"/>
                <a:gd name="T24" fmla="*/ 75 w 704"/>
                <a:gd name="T25" fmla="*/ 341 h 435"/>
                <a:gd name="T26" fmla="*/ 48 w 704"/>
                <a:gd name="T27" fmla="*/ 285 h 435"/>
                <a:gd name="T28" fmla="*/ 137 w 704"/>
                <a:gd name="T29" fmla="*/ 205 h 435"/>
                <a:gd name="T30" fmla="*/ 161 w 704"/>
                <a:gd name="T31" fmla="*/ 204 h 435"/>
                <a:gd name="T32" fmla="*/ 159 w 704"/>
                <a:gd name="T33" fmla="*/ 179 h 435"/>
                <a:gd name="T34" fmla="*/ 159 w 704"/>
                <a:gd name="T35" fmla="*/ 176 h 435"/>
                <a:gd name="T36" fmla="*/ 225 w 704"/>
                <a:gd name="T37" fmla="*/ 118 h 435"/>
                <a:gd name="T38" fmla="*/ 263 w 704"/>
                <a:gd name="T39" fmla="*/ 128 h 435"/>
                <a:gd name="T40" fmla="*/ 285 w 704"/>
                <a:gd name="T41" fmla="*/ 141 h 435"/>
                <a:gd name="T42" fmla="*/ 296 w 704"/>
                <a:gd name="T43" fmla="*/ 119 h 435"/>
                <a:gd name="T44" fmla="*/ 424 w 704"/>
                <a:gd name="T45" fmla="*/ 47 h 435"/>
                <a:gd name="T46" fmla="*/ 563 w 704"/>
                <a:gd name="T47" fmla="*/ 161 h 435"/>
                <a:gd name="T48" fmla="*/ 562 w 704"/>
                <a:gd name="T49" fmla="*/ 174 h 435"/>
                <a:gd name="T50" fmla="*/ 559 w 704"/>
                <a:gd name="T51" fmla="*/ 196 h 435"/>
                <a:gd name="T52" fmla="*/ 581 w 704"/>
                <a:gd name="T53" fmla="*/ 200 h 435"/>
                <a:gd name="T54" fmla="*/ 657 w 704"/>
                <a:gd name="T55" fmla="*/ 283 h 435"/>
                <a:gd name="T56" fmla="*/ 596 w 704"/>
                <a:gd name="T57" fmla="*/ 362 h 435"/>
                <a:gd name="T58" fmla="*/ 594 w 704"/>
                <a:gd name="T59" fmla="*/ 363 h 435"/>
                <a:gd name="T60" fmla="*/ 552 w 704"/>
                <a:gd name="T61" fmla="*/ 377 h 435"/>
                <a:gd name="T62" fmla="*/ 560 w 704"/>
                <a:gd name="T63" fmla="*/ 406 h 435"/>
                <a:gd name="T64" fmla="*/ 554 w 704"/>
                <a:gd name="T65" fmla="*/ 425 h 435"/>
                <a:gd name="T66" fmla="*/ 612 w 704"/>
                <a:gd name="T67" fmla="*/ 407 h 435"/>
                <a:gd name="T68" fmla="*/ 704 w 704"/>
                <a:gd name="T69" fmla="*/ 283 h 435"/>
                <a:gd name="T70" fmla="*/ 610 w 704"/>
                <a:gd name="T71" fmla="*/ 15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4" h="435">
                  <a:moveTo>
                    <a:pt x="610" y="159"/>
                  </a:moveTo>
                  <a:cubicBezTo>
                    <a:pt x="608" y="71"/>
                    <a:pt x="526" y="0"/>
                    <a:pt x="424" y="0"/>
                  </a:cubicBezTo>
                  <a:cubicBezTo>
                    <a:pt x="359" y="0"/>
                    <a:pt x="299" y="30"/>
                    <a:pt x="265" y="78"/>
                  </a:cubicBezTo>
                  <a:cubicBezTo>
                    <a:pt x="253" y="73"/>
                    <a:pt x="239" y="71"/>
                    <a:pt x="225" y="71"/>
                  </a:cubicBezTo>
                  <a:cubicBezTo>
                    <a:pt x="168" y="71"/>
                    <a:pt x="121" y="110"/>
                    <a:pt x="113" y="160"/>
                  </a:cubicBezTo>
                  <a:cubicBezTo>
                    <a:pt x="48" y="172"/>
                    <a:pt x="0" y="224"/>
                    <a:pt x="0" y="285"/>
                  </a:cubicBezTo>
                  <a:cubicBezTo>
                    <a:pt x="0" y="320"/>
                    <a:pt x="16" y="352"/>
                    <a:pt x="44" y="376"/>
                  </a:cubicBezTo>
                  <a:cubicBezTo>
                    <a:pt x="71" y="402"/>
                    <a:pt x="126" y="423"/>
                    <a:pt x="197" y="435"/>
                  </a:cubicBezTo>
                  <a:cubicBezTo>
                    <a:pt x="197" y="434"/>
                    <a:pt x="196" y="434"/>
                    <a:pt x="196" y="433"/>
                  </a:cubicBezTo>
                  <a:cubicBezTo>
                    <a:pt x="188" y="407"/>
                    <a:pt x="188" y="407"/>
                    <a:pt x="188" y="407"/>
                  </a:cubicBezTo>
                  <a:cubicBezTo>
                    <a:pt x="185" y="399"/>
                    <a:pt x="186" y="392"/>
                    <a:pt x="189" y="385"/>
                  </a:cubicBezTo>
                  <a:cubicBezTo>
                    <a:pt x="132" y="374"/>
                    <a:pt x="93" y="358"/>
                    <a:pt x="76" y="342"/>
                  </a:cubicBezTo>
                  <a:cubicBezTo>
                    <a:pt x="75" y="341"/>
                    <a:pt x="75" y="341"/>
                    <a:pt x="75" y="341"/>
                  </a:cubicBezTo>
                  <a:cubicBezTo>
                    <a:pt x="57" y="326"/>
                    <a:pt x="48" y="306"/>
                    <a:pt x="48" y="285"/>
                  </a:cubicBezTo>
                  <a:cubicBezTo>
                    <a:pt x="48" y="242"/>
                    <a:pt x="87" y="207"/>
                    <a:pt x="137" y="205"/>
                  </a:cubicBezTo>
                  <a:cubicBezTo>
                    <a:pt x="161" y="204"/>
                    <a:pt x="161" y="204"/>
                    <a:pt x="161" y="204"/>
                  </a:cubicBezTo>
                  <a:cubicBezTo>
                    <a:pt x="159" y="179"/>
                    <a:pt x="159" y="179"/>
                    <a:pt x="159" y="179"/>
                  </a:cubicBezTo>
                  <a:cubicBezTo>
                    <a:pt x="159" y="178"/>
                    <a:pt x="159" y="177"/>
                    <a:pt x="159" y="176"/>
                  </a:cubicBezTo>
                  <a:cubicBezTo>
                    <a:pt x="159" y="144"/>
                    <a:pt x="189" y="118"/>
                    <a:pt x="225" y="118"/>
                  </a:cubicBezTo>
                  <a:cubicBezTo>
                    <a:pt x="239" y="118"/>
                    <a:pt x="252" y="122"/>
                    <a:pt x="263" y="128"/>
                  </a:cubicBezTo>
                  <a:cubicBezTo>
                    <a:pt x="285" y="141"/>
                    <a:pt x="285" y="141"/>
                    <a:pt x="285" y="141"/>
                  </a:cubicBezTo>
                  <a:cubicBezTo>
                    <a:pt x="296" y="119"/>
                    <a:pt x="296" y="119"/>
                    <a:pt x="296" y="119"/>
                  </a:cubicBezTo>
                  <a:cubicBezTo>
                    <a:pt x="317" y="75"/>
                    <a:pt x="368" y="47"/>
                    <a:pt x="424" y="47"/>
                  </a:cubicBezTo>
                  <a:cubicBezTo>
                    <a:pt x="501" y="47"/>
                    <a:pt x="563" y="98"/>
                    <a:pt x="563" y="161"/>
                  </a:cubicBezTo>
                  <a:cubicBezTo>
                    <a:pt x="563" y="166"/>
                    <a:pt x="562" y="170"/>
                    <a:pt x="562" y="174"/>
                  </a:cubicBezTo>
                  <a:cubicBezTo>
                    <a:pt x="559" y="196"/>
                    <a:pt x="559" y="196"/>
                    <a:pt x="559" y="196"/>
                  </a:cubicBezTo>
                  <a:cubicBezTo>
                    <a:pt x="581" y="200"/>
                    <a:pt x="581" y="200"/>
                    <a:pt x="581" y="200"/>
                  </a:cubicBezTo>
                  <a:cubicBezTo>
                    <a:pt x="625" y="208"/>
                    <a:pt x="657" y="243"/>
                    <a:pt x="657" y="283"/>
                  </a:cubicBezTo>
                  <a:cubicBezTo>
                    <a:pt x="657" y="318"/>
                    <a:pt x="632" y="350"/>
                    <a:pt x="596" y="362"/>
                  </a:cubicBezTo>
                  <a:cubicBezTo>
                    <a:pt x="594" y="363"/>
                    <a:pt x="594" y="363"/>
                    <a:pt x="594" y="363"/>
                  </a:cubicBezTo>
                  <a:cubicBezTo>
                    <a:pt x="582" y="368"/>
                    <a:pt x="568" y="373"/>
                    <a:pt x="552" y="377"/>
                  </a:cubicBezTo>
                  <a:cubicBezTo>
                    <a:pt x="560" y="384"/>
                    <a:pt x="564" y="396"/>
                    <a:pt x="560" y="406"/>
                  </a:cubicBezTo>
                  <a:cubicBezTo>
                    <a:pt x="554" y="425"/>
                    <a:pt x="554" y="425"/>
                    <a:pt x="554" y="425"/>
                  </a:cubicBezTo>
                  <a:cubicBezTo>
                    <a:pt x="576" y="420"/>
                    <a:pt x="595" y="414"/>
                    <a:pt x="612" y="407"/>
                  </a:cubicBezTo>
                  <a:cubicBezTo>
                    <a:pt x="667" y="388"/>
                    <a:pt x="704" y="338"/>
                    <a:pt x="704" y="283"/>
                  </a:cubicBezTo>
                  <a:cubicBezTo>
                    <a:pt x="704" y="227"/>
                    <a:pt x="665" y="177"/>
                    <a:pt x="610" y="159"/>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6">
              <a:extLst>
                <a:ext uri="{FF2B5EF4-FFF2-40B4-BE49-F238E27FC236}">
                  <a16:creationId xmlns:a16="http://schemas.microsoft.com/office/drawing/2014/main" id="{723C04C7-F58F-EDF3-1E0E-DDEC9F64C491}"/>
                </a:ext>
              </a:extLst>
            </p:cNvPr>
            <p:cNvSpPr>
              <a:spLocks noEditPoints="1"/>
            </p:cNvSpPr>
            <p:nvPr/>
          </p:nvSpPr>
          <p:spPr bwMode="auto">
            <a:xfrm>
              <a:off x="10361167" y="2144683"/>
              <a:ext cx="800100" cy="814389"/>
            </a:xfrm>
            <a:custGeom>
              <a:avLst/>
              <a:gdLst>
                <a:gd name="T0" fmla="*/ 304 w 305"/>
                <a:gd name="T1" fmla="*/ 191 h 310"/>
                <a:gd name="T2" fmla="*/ 286 w 305"/>
                <a:gd name="T3" fmla="*/ 177 h 310"/>
                <a:gd name="T4" fmla="*/ 286 w 305"/>
                <a:gd name="T5" fmla="*/ 133 h 310"/>
                <a:gd name="T6" fmla="*/ 304 w 305"/>
                <a:gd name="T7" fmla="*/ 119 h 310"/>
                <a:gd name="T8" fmla="*/ 289 w 305"/>
                <a:gd name="T9" fmla="*/ 90 h 310"/>
                <a:gd name="T10" fmla="*/ 273 w 305"/>
                <a:gd name="T11" fmla="*/ 95 h 310"/>
                <a:gd name="T12" fmla="*/ 255 w 305"/>
                <a:gd name="T13" fmla="*/ 48 h 310"/>
                <a:gd name="T14" fmla="*/ 233 w 305"/>
                <a:gd name="T15" fmla="*/ 23 h 310"/>
                <a:gd name="T16" fmla="*/ 223 w 305"/>
                <a:gd name="T17" fmla="*/ 24 h 310"/>
                <a:gd name="T18" fmla="*/ 173 w 305"/>
                <a:gd name="T19" fmla="*/ 22 h 310"/>
                <a:gd name="T20" fmla="*/ 166 w 305"/>
                <a:gd name="T21" fmla="*/ 0 h 310"/>
                <a:gd name="T22" fmla="*/ 133 w 305"/>
                <a:gd name="T23" fmla="*/ 7 h 310"/>
                <a:gd name="T24" fmla="*/ 91 w 305"/>
                <a:gd name="T25" fmla="*/ 36 h 310"/>
                <a:gd name="T26" fmla="*/ 77 w 305"/>
                <a:gd name="T27" fmla="*/ 21 h 310"/>
                <a:gd name="T28" fmla="*/ 52 w 305"/>
                <a:gd name="T29" fmla="*/ 37 h 310"/>
                <a:gd name="T30" fmla="*/ 59 w 305"/>
                <a:gd name="T31" fmla="*/ 59 h 310"/>
                <a:gd name="T32" fmla="*/ 19 w 305"/>
                <a:gd name="T33" fmla="*/ 90 h 310"/>
                <a:gd name="T34" fmla="*/ 9 w 305"/>
                <a:gd name="T35" fmla="*/ 95 h 310"/>
                <a:gd name="T36" fmla="*/ 6 w 305"/>
                <a:gd name="T37" fmla="*/ 129 h 310"/>
                <a:gd name="T38" fmla="*/ 19 w 305"/>
                <a:gd name="T39" fmla="*/ 155 h 310"/>
                <a:gd name="T40" fmla="*/ 6 w 305"/>
                <a:gd name="T41" fmla="*/ 182 h 310"/>
                <a:gd name="T42" fmla="*/ 9 w 305"/>
                <a:gd name="T43" fmla="*/ 215 h 310"/>
                <a:gd name="T44" fmla="*/ 18 w 305"/>
                <a:gd name="T45" fmla="*/ 220 h 310"/>
                <a:gd name="T46" fmla="*/ 59 w 305"/>
                <a:gd name="T47" fmla="*/ 250 h 310"/>
                <a:gd name="T48" fmla="*/ 51 w 305"/>
                <a:gd name="T49" fmla="*/ 274 h 310"/>
                <a:gd name="T50" fmla="*/ 76 w 305"/>
                <a:gd name="T51" fmla="*/ 290 h 310"/>
                <a:gd name="T52" fmla="*/ 91 w 305"/>
                <a:gd name="T53" fmla="*/ 274 h 310"/>
                <a:gd name="T54" fmla="*/ 133 w 305"/>
                <a:gd name="T55" fmla="*/ 303 h 310"/>
                <a:gd name="T56" fmla="*/ 166 w 305"/>
                <a:gd name="T57" fmla="*/ 310 h 310"/>
                <a:gd name="T58" fmla="*/ 173 w 305"/>
                <a:gd name="T59" fmla="*/ 288 h 310"/>
                <a:gd name="T60" fmla="*/ 224 w 305"/>
                <a:gd name="T61" fmla="*/ 286 h 310"/>
                <a:gd name="T62" fmla="*/ 234 w 305"/>
                <a:gd name="T63" fmla="*/ 288 h 310"/>
                <a:gd name="T64" fmla="*/ 256 w 305"/>
                <a:gd name="T65" fmla="*/ 263 h 310"/>
                <a:gd name="T66" fmla="*/ 273 w 305"/>
                <a:gd name="T67" fmla="*/ 215 h 310"/>
                <a:gd name="T68" fmla="*/ 289 w 305"/>
                <a:gd name="T69" fmla="*/ 220 h 310"/>
                <a:gd name="T70" fmla="*/ 153 w 305"/>
                <a:gd name="T71" fmla="*/ 251 h 310"/>
                <a:gd name="T72" fmla="*/ 153 w 305"/>
                <a:gd name="T73" fmla="*/ 59 h 310"/>
                <a:gd name="T74" fmla="*/ 153 w 305"/>
                <a:gd name="T75" fmla="*/ 2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310">
                  <a:moveTo>
                    <a:pt x="296" y="215"/>
                  </a:moveTo>
                  <a:cubicBezTo>
                    <a:pt x="304" y="191"/>
                    <a:pt x="304" y="191"/>
                    <a:pt x="304" y="191"/>
                  </a:cubicBezTo>
                  <a:cubicBezTo>
                    <a:pt x="305" y="187"/>
                    <a:pt x="303" y="183"/>
                    <a:pt x="299" y="182"/>
                  </a:cubicBezTo>
                  <a:cubicBezTo>
                    <a:pt x="286" y="177"/>
                    <a:pt x="286" y="177"/>
                    <a:pt x="286" y="177"/>
                  </a:cubicBezTo>
                  <a:cubicBezTo>
                    <a:pt x="287" y="170"/>
                    <a:pt x="287" y="162"/>
                    <a:pt x="287" y="155"/>
                  </a:cubicBezTo>
                  <a:cubicBezTo>
                    <a:pt x="287" y="147"/>
                    <a:pt x="287" y="140"/>
                    <a:pt x="286" y="133"/>
                  </a:cubicBezTo>
                  <a:cubicBezTo>
                    <a:pt x="299" y="129"/>
                    <a:pt x="299" y="129"/>
                    <a:pt x="299" y="129"/>
                  </a:cubicBezTo>
                  <a:cubicBezTo>
                    <a:pt x="303" y="128"/>
                    <a:pt x="305" y="123"/>
                    <a:pt x="304" y="119"/>
                  </a:cubicBezTo>
                  <a:cubicBezTo>
                    <a:pt x="296" y="95"/>
                    <a:pt x="296" y="95"/>
                    <a:pt x="296" y="95"/>
                  </a:cubicBezTo>
                  <a:cubicBezTo>
                    <a:pt x="295" y="92"/>
                    <a:pt x="292" y="90"/>
                    <a:pt x="289" y="90"/>
                  </a:cubicBezTo>
                  <a:cubicBezTo>
                    <a:pt x="288" y="90"/>
                    <a:pt x="287" y="90"/>
                    <a:pt x="287" y="91"/>
                  </a:cubicBezTo>
                  <a:cubicBezTo>
                    <a:pt x="273" y="95"/>
                    <a:pt x="273" y="95"/>
                    <a:pt x="273" y="95"/>
                  </a:cubicBezTo>
                  <a:cubicBezTo>
                    <a:pt x="267" y="82"/>
                    <a:pt x="258" y="69"/>
                    <a:pt x="247" y="59"/>
                  </a:cubicBezTo>
                  <a:cubicBezTo>
                    <a:pt x="255" y="48"/>
                    <a:pt x="255" y="48"/>
                    <a:pt x="255" y="48"/>
                  </a:cubicBezTo>
                  <a:cubicBezTo>
                    <a:pt x="258" y="45"/>
                    <a:pt x="257" y="40"/>
                    <a:pt x="253" y="38"/>
                  </a:cubicBezTo>
                  <a:cubicBezTo>
                    <a:pt x="233" y="23"/>
                    <a:pt x="233" y="23"/>
                    <a:pt x="233" y="23"/>
                  </a:cubicBezTo>
                  <a:cubicBezTo>
                    <a:pt x="232" y="22"/>
                    <a:pt x="230" y="21"/>
                    <a:pt x="229" y="21"/>
                  </a:cubicBezTo>
                  <a:cubicBezTo>
                    <a:pt x="226" y="21"/>
                    <a:pt x="224" y="22"/>
                    <a:pt x="223" y="24"/>
                  </a:cubicBezTo>
                  <a:cubicBezTo>
                    <a:pt x="215" y="35"/>
                    <a:pt x="215" y="35"/>
                    <a:pt x="215" y="35"/>
                  </a:cubicBezTo>
                  <a:cubicBezTo>
                    <a:pt x="202" y="29"/>
                    <a:pt x="188" y="24"/>
                    <a:pt x="173" y="22"/>
                  </a:cubicBezTo>
                  <a:cubicBezTo>
                    <a:pt x="173" y="7"/>
                    <a:pt x="173" y="7"/>
                    <a:pt x="173" y="7"/>
                  </a:cubicBezTo>
                  <a:cubicBezTo>
                    <a:pt x="173" y="3"/>
                    <a:pt x="170" y="0"/>
                    <a:pt x="166" y="0"/>
                  </a:cubicBezTo>
                  <a:cubicBezTo>
                    <a:pt x="140" y="0"/>
                    <a:pt x="140" y="0"/>
                    <a:pt x="140" y="0"/>
                  </a:cubicBezTo>
                  <a:cubicBezTo>
                    <a:pt x="136" y="0"/>
                    <a:pt x="133" y="3"/>
                    <a:pt x="133" y="7"/>
                  </a:cubicBezTo>
                  <a:cubicBezTo>
                    <a:pt x="133" y="22"/>
                    <a:pt x="133" y="22"/>
                    <a:pt x="133" y="22"/>
                  </a:cubicBezTo>
                  <a:cubicBezTo>
                    <a:pt x="118" y="24"/>
                    <a:pt x="104" y="29"/>
                    <a:pt x="91" y="36"/>
                  </a:cubicBezTo>
                  <a:cubicBezTo>
                    <a:pt x="83" y="24"/>
                    <a:pt x="83" y="24"/>
                    <a:pt x="83" y="24"/>
                  </a:cubicBezTo>
                  <a:cubicBezTo>
                    <a:pt x="81" y="22"/>
                    <a:pt x="79" y="21"/>
                    <a:pt x="77" y="21"/>
                  </a:cubicBezTo>
                  <a:cubicBezTo>
                    <a:pt x="75" y="21"/>
                    <a:pt x="74" y="21"/>
                    <a:pt x="72" y="22"/>
                  </a:cubicBezTo>
                  <a:cubicBezTo>
                    <a:pt x="52" y="37"/>
                    <a:pt x="52" y="37"/>
                    <a:pt x="52" y="37"/>
                  </a:cubicBezTo>
                  <a:cubicBezTo>
                    <a:pt x="48" y="39"/>
                    <a:pt x="48" y="44"/>
                    <a:pt x="50" y="47"/>
                  </a:cubicBezTo>
                  <a:cubicBezTo>
                    <a:pt x="59" y="59"/>
                    <a:pt x="59" y="59"/>
                    <a:pt x="59" y="59"/>
                  </a:cubicBezTo>
                  <a:cubicBezTo>
                    <a:pt x="48" y="70"/>
                    <a:pt x="39" y="82"/>
                    <a:pt x="33" y="95"/>
                  </a:cubicBezTo>
                  <a:cubicBezTo>
                    <a:pt x="19" y="90"/>
                    <a:pt x="19" y="90"/>
                    <a:pt x="19" y="90"/>
                  </a:cubicBezTo>
                  <a:cubicBezTo>
                    <a:pt x="18" y="90"/>
                    <a:pt x="17" y="90"/>
                    <a:pt x="16" y="90"/>
                  </a:cubicBezTo>
                  <a:cubicBezTo>
                    <a:pt x="13" y="90"/>
                    <a:pt x="10" y="92"/>
                    <a:pt x="9" y="95"/>
                  </a:cubicBezTo>
                  <a:cubicBezTo>
                    <a:pt x="1" y="119"/>
                    <a:pt x="1" y="119"/>
                    <a:pt x="1" y="119"/>
                  </a:cubicBezTo>
                  <a:cubicBezTo>
                    <a:pt x="0" y="123"/>
                    <a:pt x="2" y="127"/>
                    <a:pt x="6" y="129"/>
                  </a:cubicBezTo>
                  <a:cubicBezTo>
                    <a:pt x="21" y="133"/>
                    <a:pt x="21" y="133"/>
                    <a:pt x="21" y="133"/>
                  </a:cubicBezTo>
                  <a:cubicBezTo>
                    <a:pt x="19" y="140"/>
                    <a:pt x="19" y="148"/>
                    <a:pt x="19" y="155"/>
                  </a:cubicBezTo>
                  <a:cubicBezTo>
                    <a:pt x="19" y="162"/>
                    <a:pt x="19" y="170"/>
                    <a:pt x="21" y="177"/>
                  </a:cubicBezTo>
                  <a:cubicBezTo>
                    <a:pt x="6" y="182"/>
                    <a:pt x="6" y="182"/>
                    <a:pt x="6" y="182"/>
                  </a:cubicBezTo>
                  <a:cubicBezTo>
                    <a:pt x="2" y="183"/>
                    <a:pt x="0" y="187"/>
                    <a:pt x="1" y="191"/>
                  </a:cubicBezTo>
                  <a:cubicBezTo>
                    <a:pt x="9" y="215"/>
                    <a:pt x="9" y="215"/>
                    <a:pt x="9" y="215"/>
                  </a:cubicBezTo>
                  <a:cubicBezTo>
                    <a:pt x="10" y="218"/>
                    <a:pt x="13" y="220"/>
                    <a:pt x="16" y="220"/>
                  </a:cubicBezTo>
                  <a:cubicBezTo>
                    <a:pt x="17" y="220"/>
                    <a:pt x="17" y="220"/>
                    <a:pt x="18" y="220"/>
                  </a:cubicBezTo>
                  <a:cubicBezTo>
                    <a:pt x="33" y="215"/>
                    <a:pt x="33" y="215"/>
                    <a:pt x="33" y="215"/>
                  </a:cubicBezTo>
                  <a:cubicBezTo>
                    <a:pt x="40" y="228"/>
                    <a:pt x="48" y="240"/>
                    <a:pt x="59" y="250"/>
                  </a:cubicBezTo>
                  <a:cubicBezTo>
                    <a:pt x="49" y="263"/>
                    <a:pt x="49" y="263"/>
                    <a:pt x="49" y="263"/>
                  </a:cubicBezTo>
                  <a:cubicBezTo>
                    <a:pt x="47" y="267"/>
                    <a:pt x="47" y="271"/>
                    <a:pt x="51" y="274"/>
                  </a:cubicBezTo>
                  <a:cubicBezTo>
                    <a:pt x="71" y="289"/>
                    <a:pt x="71" y="289"/>
                    <a:pt x="71" y="289"/>
                  </a:cubicBezTo>
                  <a:cubicBezTo>
                    <a:pt x="73" y="290"/>
                    <a:pt x="74" y="290"/>
                    <a:pt x="76" y="290"/>
                  </a:cubicBezTo>
                  <a:cubicBezTo>
                    <a:pt x="78" y="290"/>
                    <a:pt x="80" y="289"/>
                    <a:pt x="82" y="287"/>
                  </a:cubicBezTo>
                  <a:cubicBezTo>
                    <a:pt x="91" y="274"/>
                    <a:pt x="91" y="274"/>
                    <a:pt x="91" y="274"/>
                  </a:cubicBezTo>
                  <a:cubicBezTo>
                    <a:pt x="104" y="281"/>
                    <a:pt x="118" y="286"/>
                    <a:pt x="133" y="288"/>
                  </a:cubicBezTo>
                  <a:cubicBezTo>
                    <a:pt x="133" y="303"/>
                    <a:pt x="133" y="303"/>
                    <a:pt x="133" y="303"/>
                  </a:cubicBezTo>
                  <a:cubicBezTo>
                    <a:pt x="133" y="307"/>
                    <a:pt x="136" y="310"/>
                    <a:pt x="140" y="310"/>
                  </a:cubicBezTo>
                  <a:cubicBezTo>
                    <a:pt x="166" y="310"/>
                    <a:pt x="166" y="310"/>
                    <a:pt x="166" y="310"/>
                  </a:cubicBezTo>
                  <a:cubicBezTo>
                    <a:pt x="170" y="310"/>
                    <a:pt x="173" y="307"/>
                    <a:pt x="173" y="303"/>
                  </a:cubicBezTo>
                  <a:cubicBezTo>
                    <a:pt x="173" y="288"/>
                    <a:pt x="173" y="288"/>
                    <a:pt x="173" y="288"/>
                  </a:cubicBezTo>
                  <a:cubicBezTo>
                    <a:pt x="188" y="286"/>
                    <a:pt x="202" y="281"/>
                    <a:pt x="215" y="274"/>
                  </a:cubicBezTo>
                  <a:cubicBezTo>
                    <a:pt x="224" y="286"/>
                    <a:pt x="224" y="286"/>
                    <a:pt x="224" y="286"/>
                  </a:cubicBezTo>
                  <a:cubicBezTo>
                    <a:pt x="225" y="288"/>
                    <a:pt x="227" y="289"/>
                    <a:pt x="230" y="289"/>
                  </a:cubicBezTo>
                  <a:cubicBezTo>
                    <a:pt x="231" y="289"/>
                    <a:pt x="233" y="289"/>
                    <a:pt x="234" y="288"/>
                  </a:cubicBezTo>
                  <a:cubicBezTo>
                    <a:pt x="254" y="273"/>
                    <a:pt x="254" y="273"/>
                    <a:pt x="254" y="273"/>
                  </a:cubicBezTo>
                  <a:cubicBezTo>
                    <a:pt x="258" y="270"/>
                    <a:pt x="259" y="266"/>
                    <a:pt x="256" y="263"/>
                  </a:cubicBezTo>
                  <a:cubicBezTo>
                    <a:pt x="247" y="251"/>
                    <a:pt x="247" y="251"/>
                    <a:pt x="247" y="251"/>
                  </a:cubicBezTo>
                  <a:cubicBezTo>
                    <a:pt x="258" y="240"/>
                    <a:pt x="267" y="228"/>
                    <a:pt x="273" y="215"/>
                  </a:cubicBezTo>
                  <a:cubicBezTo>
                    <a:pt x="287" y="220"/>
                    <a:pt x="287" y="220"/>
                    <a:pt x="287" y="220"/>
                  </a:cubicBezTo>
                  <a:cubicBezTo>
                    <a:pt x="288" y="220"/>
                    <a:pt x="289" y="220"/>
                    <a:pt x="289" y="220"/>
                  </a:cubicBezTo>
                  <a:cubicBezTo>
                    <a:pt x="292" y="220"/>
                    <a:pt x="295" y="218"/>
                    <a:pt x="296" y="215"/>
                  </a:cubicBezTo>
                  <a:close/>
                  <a:moveTo>
                    <a:pt x="153" y="251"/>
                  </a:moveTo>
                  <a:cubicBezTo>
                    <a:pt x="100" y="251"/>
                    <a:pt x="57" y="208"/>
                    <a:pt x="57" y="155"/>
                  </a:cubicBezTo>
                  <a:cubicBezTo>
                    <a:pt x="57" y="102"/>
                    <a:pt x="100" y="59"/>
                    <a:pt x="153" y="59"/>
                  </a:cubicBezTo>
                  <a:cubicBezTo>
                    <a:pt x="206" y="59"/>
                    <a:pt x="249" y="102"/>
                    <a:pt x="249" y="155"/>
                  </a:cubicBezTo>
                  <a:cubicBezTo>
                    <a:pt x="249" y="208"/>
                    <a:pt x="206" y="251"/>
                    <a:pt x="153" y="251"/>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7">
              <a:extLst>
                <a:ext uri="{FF2B5EF4-FFF2-40B4-BE49-F238E27FC236}">
                  <a16:creationId xmlns:a16="http://schemas.microsoft.com/office/drawing/2014/main" id="{2A7B2657-641F-5B02-42CA-46D8B9A5C2E4}"/>
                </a:ext>
              </a:extLst>
            </p:cNvPr>
            <p:cNvSpPr>
              <a:spLocks/>
            </p:cNvSpPr>
            <p:nvPr/>
          </p:nvSpPr>
          <p:spPr bwMode="auto">
            <a:xfrm>
              <a:off x="10619929" y="2357408"/>
              <a:ext cx="273050" cy="384176"/>
            </a:xfrm>
            <a:custGeom>
              <a:avLst/>
              <a:gdLst>
                <a:gd name="T0" fmla="*/ 104 w 104"/>
                <a:gd name="T1" fmla="*/ 58 h 146"/>
                <a:gd name="T2" fmla="*/ 102 w 104"/>
                <a:gd name="T3" fmla="*/ 57 h 146"/>
                <a:gd name="T4" fmla="*/ 52 w 104"/>
                <a:gd name="T5" fmla="*/ 57 h 146"/>
                <a:gd name="T6" fmla="*/ 71 w 104"/>
                <a:gd name="T7" fmla="*/ 2 h 146"/>
                <a:gd name="T8" fmla="*/ 70 w 104"/>
                <a:gd name="T9" fmla="*/ 0 h 146"/>
                <a:gd name="T10" fmla="*/ 68 w 104"/>
                <a:gd name="T11" fmla="*/ 0 h 146"/>
                <a:gd name="T12" fmla="*/ 0 w 104"/>
                <a:gd name="T13" fmla="*/ 81 h 146"/>
                <a:gd name="T14" fmla="*/ 0 w 104"/>
                <a:gd name="T15" fmla="*/ 83 h 146"/>
                <a:gd name="T16" fmla="*/ 2 w 104"/>
                <a:gd name="T17" fmla="*/ 84 h 146"/>
                <a:gd name="T18" fmla="*/ 47 w 104"/>
                <a:gd name="T19" fmla="*/ 84 h 146"/>
                <a:gd name="T20" fmla="*/ 27 w 104"/>
                <a:gd name="T21" fmla="*/ 144 h 146"/>
                <a:gd name="T22" fmla="*/ 28 w 104"/>
                <a:gd name="T23" fmla="*/ 146 h 146"/>
                <a:gd name="T24" fmla="*/ 29 w 104"/>
                <a:gd name="T25" fmla="*/ 146 h 146"/>
                <a:gd name="T26" fmla="*/ 30 w 104"/>
                <a:gd name="T27" fmla="*/ 145 h 146"/>
                <a:gd name="T28" fmla="*/ 104 w 104"/>
                <a:gd name="T29" fmla="*/ 60 h 146"/>
                <a:gd name="T30" fmla="*/ 104 w 104"/>
                <a:gd name="T31"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46">
                  <a:moveTo>
                    <a:pt x="104" y="58"/>
                  </a:moveTo>
                  <a:cubicBezTo>
                    <a:pt x="104" y="57"/>
                    <a:pt x="103" y="57"/>
                    <a:pt x="102" y="57"/>
                  </a:cubicBezTo>
                  <a:cubicBezTo>
                    <a:pt x="52" y="57"/>
                    <a:pt x="52" y="57"/>
                    <a:pt x="52" y="57"/>
                  </a:cubicBezTo>
                  <a:cubicBezTo>
                    <a:pt x="71" y="2"/>
                    <a:pt x="71" y="2"/>
                    <a:pt x="71" y="2"/>
                  </a:cubicBezTo>
                  <a:cubicBezTo>
                    <a:pt x="71" y="1"/>
                    <a:pt x="71" y="0"/>
                    <a:pt x="70" y="0"/>
                  </a:cubicBezTo>
                  <a:cubicBezTo>
                    <a:pt x="69" y="0"/>
                    <a:pt x="69" y="0"/>
                    <a:pt x="68" y="0"/>
                  </a:cubicBezTo>
                  <a:cubicBezTo>
                    <a:pt x="0" y="81"/>
                    <a:pt x="0" y="81"/>
                    <a:pt x="0" y="81"/>
                  </a:cubicBezTo>
                  <a:cubicBezTo>
                    <a:pt x="0" y="82"/>
                    <a:pt x="0" y="83"/>
                    <a:pt x="0" y="83"/>
                  </a:cubicBezTo>
                  <a:cubicBezTo>
                    <a:pt x="1" y="84"/>
                    <a:pt x="1" y="84"/>
                    <a:pt x="2" y="84"/>
                  </a:cubicBezTo>
                  <a:cubicBezTo>
                    <a:pt x="47" y="84"/>
                    <a:pt x="47" y="84"/>
                    <a:pt x="47" y="84"/>
                  </a:cubicBezTo>
                  <a:cubicBezTo>
                    <a:pt x="27" y="144"/>
                    <a:pt x="27" y="144"/>
                    <a:pt x="27" y="144"/>
                  </a:cubicBezTo>
                  <a:cubicBezTo>
                    <a:pt x="27" y="144"/>
                    <a:pt x="27" y="145"/>
                    <a:pt x="28" y="146"/>
                  </a:cubicBezTo>
                  <a:cubicBezTo>
                    <a:pt x="28" y="146"/>
                    <a:pt x="29" y="146"/>
                    <a:pt x="29" y="146"/>
                  </a:cubicBezTo>
                  <a:cubicBezTo>
                    <a:pt x="29" y="146"/>
                    <a:pt x="30" y="146"/>
                    <a:pt x="30" y="145"/>
                  </a:cubicBezTo>
                  <a:cubicBezTo>
                    <a:pt x="104" y="60"/>
                    <a:pt x="104" y="60"/>
                    <a:pt x="104" y="60"/>
                  </a:cubicBezTo>
                  <a:cubicBezTo>
                    <a:pt x="104" y="59"/>
                    <a:pt x="104" y="58"/>
                    <a:pt x="104" y="58"/>
                  </a:cubicBezTo>
                  <a:close/>
                </a:path>
              </a:pathLst>
            </a:custGeom>
            <a:solidFill>
              <a:srgbClr val="4251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9" name="Picture 38">
            <a:extLst>
              <a:ext uri="{FF2B5EF4-FFF2-40B4-BE49-F238E27FC236}">
                <a16:creationId xmlns:a16="http://schemas.microsoft.com/office/drawing/2014/main" id="{040CCBA4-3878-4ECA-392C-A59DA3DFEC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43353" y="2772992"/>
            <a:ext cx="602758" cy="452982"/>
          </a:xfrm>
          <a:prstGeom prst="rect">
            <a:avLst/>
          </a:prstGeom>
        </p:spPr>
      </p:pic>
      <p:pic>
        <p:nvPicPr>
          <p:cNvPr id="40" name="Picture 39">
            <a:extLst>
              <a:ext uri="{FF2B5EF4-FFF2-40B4-BE49-F238E27FC236}">
                <a16:creationId xmlns:a16="http://schemas.microsoft.com/office/drawing/2014/main" id="{FACFC1F0-3BDC-C2C0-7E56-95928785F8E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07635" y="2772992"/>
            <a:ext cx="602758" cy="452982"/>
          </a:xfrm>
          <a:prstGeom prst="rect">
            <a:avLst/>
          </a:prstGeom>
        </p:spPr>
      </p:pic>
      <p:pic>
        <p:nvPicPr>
          <p:cNvPr id="41" name="Picture 40">
            <a:extLst>
              <a:ext uri="{FF2B5EF4-FFF2-40B4-BE49-F238E27FC236}">
                <a16:creationId xmlns:a16="http://schemas.microsoft.com/office/drawing/2014/main" id="{863690EC-AF5C-9A87-8D18-5685CB76F6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78308" y="4695724"/>
            <a:ext cx="602758" cy="452982"/>
          </a:xfrm>
          <a:prstGeom prst="rect">
            <a:avLst/>
          </a:prstGeom>
        </p:spPr>
      </p:pic>
      <p:pic>
        <p:nvPicPr>
          <p:cNvPr id="42" name="Picture 41">
            <a:extLst>
              <a:ext uri="{FF2B5EF4-FFF2-40B4-BE49-F238E27FC236}">
                <a16:creationId xmlns:a16="http://schemas.microsoft.com/office/drawing/2014/main" id="{2FD3CA62-2DA1-ECF8-EA34-1EDEE8D0EE1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19723" y="4695724"/>
            <a:ext cx="602758" cy="452982"/>
          </a:xfrm>
          <a:prstGeom prst="rect">
            <a:avLst/>
          </a:prstGeom>
        </p:spPr>
      </p:pic>
      <p:pic>
        <p:nvPicPr>
          <p:cNvPr id="43" name="Picture 167">
            <a:extLst>
              <a:ext uri="{FF2B5EF4-FFF2-40B4-BE49-F238E27FC236}">
                <a16:creationId xmlns:a16="http://schemas.microsoft.com/office/drawing/2014/main" id="{A564175D-466A-F21B-82D5-E19E012DF4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84248" y="3095855"/>
            <a:ext cx="1623387" cy="1623387"/>
          </a:xfrm>
          <a:prstGeom prst="rect">
            <a:avLst/>
          </a:prstGeom>
        </p:spPr>
      </p:pic>
      <p:sp>
        <p:nvSpPr>
          <p:cNvPr id="15" name="TextBox 14">
            <a:extLst>
              <a:ext uri="{FF2B5EF4-FFF2-40B4-BE49-F238E27FC236}">
                <a16:creationId xmlns:a16="http://schemas.microsoft.com/office/drawing/2014/main" id="{74A0B6B5-9917-F5F8-CB2E-E4555FAAF917}"/>
              </a:ext>
            </a:extLst>
          </p:cNvPr>
          <p:cNvSpPr txBox="1"/>
          <p:nvPr/>
        </p:nvSpPr>
        <p:spPr>
          <a:xfrm>
            <a:off x="8484628" y="1069321"/>
            <a:ext cx="3096344" cy="530327"/>
          </a:xfrm>
          <a:prstGeom prst="rect">
            <a:avLst/>
          </a:prstGeom>
          <a:noFill/>
        </p:spPr>
        <p:txBody>
          <a:bodyPr wrap="square" lIns="0" tIns="0" rIns="0" bIns="0" rtlCol="0" anchor="ctr">
            <a:noAutofit/>
          </a:bodyPr>
          <a:lstStyle/>
          <a:p>
            <a:pPr algn="r"/>
            <a:r>
              <a:rPr lang="en-IN" sz="3200" b="1" dirty="0">
                <a:solidFill>
                  <a:srgbClr val="C00000"/>
                </a:solidFill>
              </a:rPr>
              <a:t>SOAR</a:t>
            </a:r>
          </a:p>
        </p:txBody>
      </p:sp>
      <p:sp>
        <p:nvSpPr>
          <p:cNvPr id="7" name="Title 6">
            <a:extLst>
              <a:ext uri="{FF2B5EF4-FFF2-40B4-BE49-F238E27FC236}">
                <a16:creationId xmlns:a16="http://schemas.microsoft.com/office/drawing/2014/main" id="{F172FF57-7320-EF5D-1562-E9AE701165D1}"/>
              </a:ext>
            </a:extLst>
          </p:cNvPr>
          <p:cNvSpPr>
            <a:spLocks noGrp="1"/>
          </p:cNvSpPr>
          <p:nvPr>
            <p:ph type="title"/>
          </p:nvPr>
        </p:nvSpPr>
        <p:spPr/>
        <p:txBody>
          <a:bodyPr/>
          <a:lstStyle/>
          <a:p>
            <a:r>
              <a:rPr lang="en-US" dirty="0"/>
              <a:t>Visibility</a:t>
            </a:r>
            <a:endParaRPr lang="en-GB" dirty="0"/>
          </a:p>
        </p:txBody>
      </p:sp>
    </p:spTree>
    <p:extLst>
      <p:ext uri="{BB962C8B-B14F-4D97-AF65-F5344CB8AC3E}">
        <p14:creationId xmlns:p14="http://schemas.microsoft.com/office/powerpoint/2010/main" val="64602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96125-7884-62D3-5D61-F193FFD1BA1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A0CAC7B-BC0C-96A7-FF63-DA47E2F4C12E}"/>
              </a:ext>
            </a:extLst>
          </p:cNvPr>
          <p:cNvSpPr>
            <a:spLocks noGrp="1"/>
          </p:cNvSpPr>
          <p:nvPr>
            <p:ph idx="1"/>
          </p:nvPr>
        </p:nvSpPr>
        <p:spPr/>
        <p:txBody>
          <a:bodyPr/>
          <a:lstStyle/>
          <a:p>
            <a:pPr marL="0" indent="0">
              <a:buNone/>
            </a:pPr>
            <a:r>
              <a:rPr lang="en-GB" dirty="0"/>
              <a:t>SIEM and SOAR are separate but complimentary products. SIEM focusses on data ingestion (primarily logs), aggregation, and alerting. SOAR focusses on alert ingestion and aggregation, threat aggregation, automating alert analysis (using enrichment, etc), and orchestrating a comprehensive security response.</a:t>
            </a:r>
          </a:p>
        </p:txBody>
      </p:sp>
      <p:sp>
        <p:nvSpPr>
          <p:cNvPr id="5" name="Title 4">
            <a:extLst>
              <a:ext uri="{FF2B5EF4-FFF2-40B4-BE49-F238E27FC236}">
                <a16:creationId xmlns:a16="http://schemas.microsoft.com/office/drawing/2014/main" id="{023ADF63-D8E9-2348-89BE-E13B7AEB119B}"/>
              </a:ext>
            </a:extLst>
          </p:cNvPr>
          <p:cNvSpPr>
            <a:spLocks noGrp="1"/>
          </p:cNvSpPr>
          <p:nvPr>
            <p:ph type="title"/>
          </p:nvPr>
        </p:nvSpPr>
        <p:spPr/>
        <p:txBody>
          <a:bodyPr/>
          <a:lstStyle/>
          <a:p>
            <a:r>
              <a:rPr lang="en-GB" dirty="0"/>
              <a:t>SIEM vs SOAR</a:t>
            </a:r>
          </a:p>
        </p:txBody>
      </p:sp>
      <p:graphicFrame>
        <p:nvGraphicFramePr>
          <p:cNvPr id="2" name="Table 1">
            <a:extLst>
              <a:ext uri="{FF2B5EF4-FFF2-40B4-BE49-F238E27FC236}">
                <a16:creationId xmlns:a16="http://schemas.microsoft.com/office/drawing/2014/main" id="{79F7D6B2-ACE6-73FB-748A-99838C6B3D77}"/>
              </a:ext>
            </a:extLst>
          </p:cNvPr>
          <p:cNvGraphicFramePr>
            <a:graphicFrameLocks noGrp="1"/>
          </p:cNvGraphicFramePr>
          <p:nvPr>
            <p:extLst>
              <p:ext uri="{D42A27DB-BD31-4B8C-83A1-F6EECF244321}">
                <p14:modId xmlns:p14="http://schemas.microsoft.com/office/powerpoint/2010/main" val="3365090965"/>
              </p:ext>
            </p:extLst>
          </p:nvPr>
        </p:nvGraphicFramePr>
        <p:xfrm>
          <a:off x="353010" y="2520483"/>
          <a:ext cx="11315115" cy="3716655"/>
        </p:xfrm>
        <a:graphic>
          <a:graphicData uri="http://schemas.openxmlformats.org/drawingml/2006/table">
            <a:tbl>
              <a:tblPr firstRow="1" bandRow="1">
                <a:tableStyleId>{5C22544A-7EE6-4342-B048-85BDC9FD1C3A}</a:tableStyleId>
              </a:tblPr>
              <a:tblGrid>
                <a:gridCol w="2028240">
                  <a:extLst>
                    <a:ext uri="{9D8B030D-6E8A-4147-A177-3AD203B41FA5}">
                      <a16:colId xmlns:a16="http://schemas.microsoft.com/office/drawing/2014/main" val="1433851894"/>
                    </a:ext>
                  </a:extLst>
                </a:gridCol>
                <a:gridCol w="4516506">
                  <a:extLst>
                    <a:ext uri="{9D8B030D-6E8A-4147-A177-3AD203B41FA5}">
                      <a16:colId xmlns:a16="http://schemas.microsoft.com/office/drawing/2014/main" val="36082924"/>
                    </a:ext>
                  </a:extLst>
                </a:gridCol>
                <a:gridCol w="4770369">
                  <a:extLst>
                    <a:ext uri="{9D8B030D-6E8A-4147-A177-3AD203B41FA5}">
                      <a16:colId xmlns:a16="http://schemas.microsoft.com/office/drawing/2014/main" val="2120207253"/>
                    </a:ext>
                  </a:extLst>
                </a:gridCol>
              </a:tblGrid>
              <a:tr h="370840">
                <a:tc>
                  <a:txBody>
                    <a:bodyPr/>
                    <a:lstStyle/>
                    <a:p>
                      <a:endParaRPr lang="en-GB"/>
                    </a:p>
                  </a:txBody>
                  <a:tcPr/>
                </a:tc>
                <a:tc>
                  <a:txBody>
                    <a:bodyPr/>
                    <a:lstStyle/>
                    <a:p>
                      <a:pPr algn="ctr"/>
                      <a:r>
                        <a:rPr lang="en-GB" dirty="0"/>
                        <a:t>SIEM</a:t>
                      </a:r>
                    </a:p>
                  </a:txBody>
                  <a:tcPr/>
                </a:tc>
                <a:tc>
                  <a:txBody>
                    <a:bodyPr/>
                    <a:lstStyle/>
                    <a:p>
                      <a:pPr algn="ctr"/>
                      <a:r>
                        <a:rPr lang="en-GB" dirty="0"/>
                        <a:t>SOAR</a:t>
                      </a:r>
                    </a:p>
                  </a:txBody>
                  <a:tcPr/>
                </a:tc>
                <a:extLst>
                  <a:ext uri="{0D108BD9-81ED-4DB2-BD59-A6C34878D82A}">
                    <a16:rowId xmlns:a16="http://schemas.microsoft.com/office/drawing/2014/main" val="702161919"/>
                  </a:ext>
                </a:extLst>
              </a:tr>
              <a:tr h="370840">
                <a:tc>
                  <a:txBody>
                    <a:bodyPr/>
                    <a:lstStyle/>
                    <a:p>
                      <a:pPr algn="l" fontAlgn="ctr"/>
                      <a:r>
                        <a:rPr lang="en-GB" sz="1200" b="1" i="0" u="none" strike="noStrike" dirty="0">
                          <a:solidFill>
                            <a:srgbClr val="131724"/>
                          </a:solidFill>
                          <a:effectLst/>
                          <a:latin typeface="Arial" panose="020B0604020202020204" pitchFamily="34" charset="0"/>
                        </a:rPr>
                        <a:t> Integration</a:t>
                      </a:r>
                    </a:p>
                  </a:txBody>
                  <a:tcPr marL="9525" marR="9525" marT="9525" marB="0" anchor="ctr"/>
                </a:tc>
                <a:tc>
                  <a:txBody>
                    <a:bodyPr/>
                    <a:lstStyle/>
                    <a:p>
                      <a:pPr algn="l" fontAlgn="b"/>
                      <a:r>
                        <a:rPr lang="en-GB" sz="1200" b="0" i="0" u="none" strike="noStrike">
                          <a:solidFill>
                            <a:srgbClr val="000000"/>
                          </a:solidFill>
                          <a:effectLst/>
                          <a:latin typeface="Arial" panose="020B0604020202020204" pitchFamily="34" charset="0"/>
                        </a:rPr>
                        <a:t>Focuses on collecting data from various network devices and systems.</a:t>
                      </a:r>
                    </a:p>
                  </a:txBody>
                  <a:tcPr marL="9525" marR="9525" marT="9525" marB="0" anchor="ctr"/>
                </a:tc>
                <a:tc>
                  <a:txBody>
                    <a:bodyPr/>
                    <a:lstStyle/>
                    <a:p>
                      <a:pPr algn="l" fontAlgn="ctr"/>
                      <a:r>
                        <a:rPr lang="en-GB" sz="1200" b="0" i="0" u="none" strike="noStrike" dirty="0">
                          <a:solidFill>
                            <a:srgbClr val="131724"/>
                          </a:solidFill>
                          <a:effectLst/>
                          <a:latin typeface="Arial" panose="020B0604020202020204" pitchFamily="34" charset="0"/>
                        </a:rPr>
                        <a:t>Integrates all security tools, systems, and applications in an organisation to automate incident response workflows.</a:t>
                      </a:r>
                    </a:p>
                  </a:txBody>
                  <a:tcPr marL="9525" marR="9525" marT="9525" marB="0" anchor="ctr"/>
                </a:tc>
                <a:extLst>
                  <a:ext uri="{0D108BD9-81ED-4DB2-BD59-A6C34878D82A}">
                    <a16:rowId xmlns:a16="http://schemas.microsoft.com/office/drawing/2014/main" val="2293551786"/>
                  </a:ext>
                </a:extLst>
              </a:tr>
              <a:tr h="370840">
                <a:tc>
                  <a:txBody>
                    <a:bodyPr/>
                    <a:lstStyle/>
                    <a:p>
                      <a:pPr algn="l" fontAlgn="ctr"/>
                      <a:r>
                        <a:rPr lang="en-GB" sz="1200" b="1" i="0" u="none" strike="noStrike" dirty="0">
                          <a:solidFill>
                            <a:srgbClr val="131724"/>
                          </a:solidFill>
                          <a:effectLst/>
                          <a:latin typeface="Arial" panose="020B0604020202020204" pitchFamily="34" charset="0"/>
                        </a:rPr>
                        <a:t> Data Aggregation</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Aggregates log data</a:t>
                      </a:r>
                    </a:p>
                  </a:txBody>
                  <a:tcPr marL="9525" marR="9525" marT="9525" marB="0" anchor="ctr"/>
                </a:tc>
                <a:tc>
                  <a:txBody>
                    <a:bodyPr/>
                    <a:lstStyle/>
                    <a:p>
                      <a:pPr algn="l" fontAlgn="ctr"/>
                      <a:r>
                        <a:rPr lang="en-GB" sz="1200" b="0" i="0" u="none" strike="noStrike" dirty="0">
                          <a:solidFill>
                            <a:srgbClr val="131724"/>
                          </a:solidFill>
                          <a:effectLst/>
                          <a:latin typeface="Arial" panose="020B0604020202020204" pitchFamily="34" charset="0"/>
                        </a:rPr>
                        <a:t>Aggregates security alerts and threat intelligence</a:t>
                      </a:r>
                    </a:p>
                  </a:txBody>
                  <a:tcPr marL="9525" marR="9525" marT="9525" marB="0" anchor="ctr"/>
                </a:tc>
                <a:extLst>
                  <a:ext uri="{0D108BD9-81ED-4DB2-BD59-A6C34878D82A}">
                    <a16:rowId xmlns:a16="http://schemas.microsoft.com/office/drawing/2014/main" val="1307009060"/>
                  </a:ext>
                </a:extLst>
              </a:tr>
              <a:tr h="370840">
                <a:tc>
                  <a:txBody>
                    <a:bodyPr/>
                    <a:lstStyle/>
                    <a:p>
                      <a:pPr algn="l" fontAlgn="ctr"/>
                      <a:r>
                        <a:rPr lang="en-GB" sz="1200" b="1" i="0" u="none" strike="noStrike" dirty="0">
                          <a:solidFill>
                            <a:srgbClr val="131724"/>
                          </a:solidFill>
                          <a:effectLst/>
                          <a:latin typeface="Arial" panose="020B0604020202020204" pitchFamily="34" charset="0"/>
                        </a:rPr>
                        <a:t> Data Processing</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Analyses data to identify potential threats </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Enriches and correlates alerts to determine risk</a:t>
                      </a:r>
                    </a:p>
                  </a:txBody>
                  <a:tcPr marL="9525" marR="9525" marT="9525" marB="0" anchor="ctr"/>
                </a:tc>
                <a:extLst>
                  <a:ext uri="{0D108BD9-81ED-4DB2-BD59-A6C34878D82A}">
                    <a16:rowId xmlns:a16="http://schemas.microsoft.com/office/drawing/2014/main" val="621779273"/>
                  </a:ext>
                </a:extLst>
              </a:tr>
              <a:tr h="370840">
                <a:tc>
                  <a:txBody>
                    <a:bodyPr/>
                    <a:lstStyle/>
                    <a:p>
                      <a:pPr algn="l" fontAlgn="ctr"/>
                      <a:r>
                        <a:rPr lang="en-GB" sz="1200" b="1" i="0" u="none" strike="noStrike" dirty="0">
                          <a:solidFill>
                            <a:srgbClr val="131724"/>
                          </a:solidFill>
                          <a:effectLst/>
                          <a:latin typeface="Arial" panose="020B0604020202020204" pitchFamily="34" charset="0"/>
                        </a:rPr>
                        <a:t> Alert Processing</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Generates alerts</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Ingests Alerts from SIEM and other tools</a:t>
                      </a:r>
                    </a:p>
                  </a:txBody>
                  <a:tcPr marL="9525" marR="9525" marT="9525" marB="0" anchor="ctr"/>
                </a:tc>
                <a:extLst>
                  <a:ext uri="{0D108BD9-81ED-4DB2-BD59-A6C34878D82A}">
                    <a16:rowId xmlns:a16="http://schemas.microsoft.com/office/drawing/2014/main" val="3656841393"/>
                  </a:ext>
                </a:extLst>
              </a:tr>
              <a:tr h="370840">
                <a:tc>
                  <a:txBody>
                    <a:bodyPr/>
                    <a:lstStyle/>
                    <a:p>
                      <a:pPr algn="l" fontAlgn="ctr"/>
                      <a:r>
                        <a:rPr lang="en-GB" sz="1200" b="1" i="0" u="none" strike="noStrike" dirty="0">
                          <a:solidFill>
                            <a:srgbClr val="131724"/>
                          </a:solidFill>
                          <a:effectLst/>
                          <a:latin typeface="Arial" panose="020B0604020202020204" pitchFamily="34" charset="0"/>
                        </a:rPr>
                        <a:t> Incident Response</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Limited response workflows</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End-to-End, automated-powered response workflows</a:t>
                      </a:r>
                    </a:p>
                  </a:txBody>
                  <a:tcPr marL="9525" marR="9525" marT="9525" marB="0" anchor="ctr"/>
                </a:tc>
                <a:extLst>
                  <a:ext uri="{0D108BD9-81ED-4DB2-BD59-A6C34878D82A}">
                    <a16:rowId xmlns:a16="http://schemas.microsoft.com/office/drawing/2014/main" val="350457593"/>
                  </a:ext>
                </a:extLst>
              </a:tr>
              <a:tr h="370840">
                <a:tc>
                  <a:txBody>
                    <a:bodyPr/>
                    <a:lstStyle/>
                    <a:p>
                      <a:pPr algn="l" fontAlgn="ctr"/>
                      <a:r>
                        <a:rPr lang="en-GB" sz="1200" b="1" i="0" u="none" strike="noStrike" dirty="0">
                          <a:solidFill>
                            <a:srgbClr val="131724"/>
                          </a:solidFill>
                          <a:effectLst/>
                          <a:latin typeface="Arial" panose="020B0604020202020204" pitchFamily="34" charset="0"/>
                        </a:rPr>
                        <a:t> Orchestration Capabilities</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Notifies users and analysts of suspicious activity</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Orchestrates actions across integrated tools</a:t>
                      </a:r>
                    </a:p>
                  </a:txBody>
                  <a:tcPr marL="9525" marR="9525" marT="9525" marB="0" anchor="ctr"/>
                </a:tc>
                <a:extLst>
                  <a:ext uri="{0D108BD9-81ED-4DB2-BD59-A6C34878D82A}">
                    <a16:rowId xmlns:a16="http://schemas.microsoft.com/office/drawing/2014/main" val="1284663423"/>
                  </a:ext>
                </a:extLst>
              </a:tr>
              <a:tr h="370840">
                <a:tc>
                  <a:txBody>
                    <a:bodyPr/>
                    <a:lstStyle/>
                    <a:p>
                      <a:pPr algn="l" fontAlgn="ctr"/>
                      <a:r>
                        <a:rPr lang="en-GB" sz="1200" b="1" i="0" u="none" strike="noStrike" dirty="0">
                          <a:solidFill>
                            <a:srgbClr val="131724"/>
                          </a:solidFill>
                          <a:effectLst/>
                          <a:latin typeface="Arial" panose="020B0604020202020204" pitchFamily="34" charset="0"/>
                        </a:rPr>
                        <a:t> Main Benefit</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Correlates and makes sense of large amounts of log data in order to identifies patterns and trends. Supports compliance and audit use cases. Provides historical context for incident response. </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Provides a comprehensive response mechanism using playbooks that can be fully automated or manually executed. Generates dashboards and reports on security incidents. </a:t>
                      </a:r>
                    </a:p>
                  </a:txBody>
                  <a:tcPr marL="9525" marR="9525" marT="9525" marB="0" anchor="ctr"/>
                </a:tc>
                <a:extLst>
                  <a:ext uri="{0D108BD9-81ED-4DB2-BD59-A6C34878D82A}">
                    <a16:rowId xmlns:a16="http://schemas.microsoft.com/office/drawing/2014/main" val="1857624787"/>
                  </a:ext>
                </a:extLst>
              </a:tr>
              <a:tr h="370840">
                <a:tc>
                  <a:txBody>
                    <a:bodyPr/>
                    <a:lstStyle/>
                    <a:p>
                      <a:pPr algn="l" fontAlgn="ctr"/>
                      <a:r>
                        <a:rPr lang="en-GB" sz="1200" b="1" i="0" u="none" strike="noStrike" dirty="0">
                          <a:solidFill>
                            <a:srgbClr val="131724"/>
                          </a:solidFill>
                          <a:effectLst/>
                          <a:latin typeface="Arial" panose="020B0604020202020204" pitchFamily="34" charset="0"/>
                        </a:rPr>
                        <a:t> Effect on SecOps</a:t>
                      </a:r>
                    </a:p>
                  </a:txBody>
                  <a:tcPr marL="9525" marR="9525" marT="9525" marB="0" anchor="ctr"/>
                </a:tc>
                <a:tc>
                  <a:txBody>
                    <a:bodyPr/>
                    <a:lstStyle/>
                    <a:p>
                      <a:pPr algn="l" fontAlgn="ctr"/>
                      <a:r>
                        <a:rPr lang="en-GB" sz="1200" b="0" i="0" u="none" strike="noStrike">
                          <a:solidFill>
                            <a:srgbClr val="131724"/>
                          </a:solidFill>
                          <a:effectLst/>
                          <a:latin typeface="Arial" panose="020B0604020202020204" pitchFamily="34" charset="0"/>
                        </a:rPr>
                        <a:t>Increases the amount of detectable incidents but might produce more alerts than can be practically responded to.</a:t>
                      </a:r>
                    </a:p>
                  </a:txBody>
                  <a:tcPr marL="9525" marR="9525" marT="9525" marB="0" anchor="ctr"/>
                </a:tc>
                <a:tc>
                  <a:txBody>
                    <a:bodyPr/>
                    <a:lstStyle/>
                    <a:p>
                      <a:pPr algn="l" fontAlgn="ctr"/>
                      <a:r>
                        <a:rPr lang="en-GB" sz="1200" b="0" i="0" u="none" strike="noStrike" dirty="0">
                          <a:solidFill>
                            <a:srgbClr val="131724"/>
                          </a:solidFill>
                          <a:effectLst/>
                          <a:latin typeface="Arial" panose="020B0604020202020204" pitchFamily="34" charset="0"/>
                        </a:rPr>
                        <a:t>Enables the security team to efficiently handle a high alert load and focuses them on specialized tasks, resulting in a higher-performing SOC.</a:t>
                      </a:r>
                    </a:p>
                  </a:txBody>
                  <a:tcPr marL="9525" marR="9525" marT="9525" marB="0" anchor="ctr"/>
                </a:tc>
                <a:extLst>
                  <a:ext uri="{0D108BD9-81ED-4DB2-BD59-A6C34878D82A}">
                    <a16:rowId xmlns:a16="http://schemas.microsoft.com/office/drawing/2014/main" val="3233973320"/>
                  </a:ext>
                </a:extLst>
              </a:tr>
            </a:tbl>
          </a:graphicData>
        </a:graphic>
      </p:graphicFrame>
      <p:sp>
        <p:nvSpPr>
          <p:cNvPr id="3" name="TextBox 2">
            <a:extLst>
              <a:ext uri="{FF2B5EF4-FFF2-40B4-BE49-F238E27FC236}">
                <a16:creationId xmlns:a16="http://schemas.microsoft.com/office/drawing/2014/main" id="{B9A4138A-3E4D-AFD7-55B9-A07369ED4B5F}"/>
              </a:ext>
            </a:extLst>
          </p:cNvPr>
          <p:cNvSpPr txBox="1"/>
          <p:nvPr/>
        </p:nvSpPr>
        <p:spPr>
          <a:xfrm>
            <a:off x="581829" y="6228598"/>
            <a:ext cx="11086294" cy="276999"/>
          </a:xfrm>
          <a:prstGeom prst="rect">
            <a:avLst/>
          </a:prstGeom>
          <a:noFill/>
        </p:spPr>
        <p:txBody>
          <a:bodyPr wrap="square" rtlCol="0">
            <a:spAutoFit/>
          </a:bodyPr>
          <a:lstStyle/>
          <a:p>
            <a:r>
              <a:rPr lang="en-GB" sz="1200" b="1" dirty="0"/>
              <a:t>Note: </a:t>
            </a:r>
            <a:r>
              <a:rPr lang="en-GB" sz="1200" dirty="0"/>
              <a:t>Gartner has made a comment about SIEM vendors building SOAR into their solutions, so there may be a consolidation of SIEM and SOAR in the future.</a:t>
            </a:r>
          </a:p>
        </p:txBody>
      </p:sp>
    </p:spTree>
    <p:extLst>
      <p:ext uri="{BB962C8B-B14F-4D97-AF65-F5344CB8AC3E}">
        <p14:creationId xmlns:p14="http://schemas.microsoft.com/office/powerpoint/2010/main" val="118876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Arc 205">
            <a:extLst>
              <a:ext uri="{FF2B5EF4-FFF2-40B4-BE49-F238E27FC236}">
                <a16:creationId xmlns:a16="http://schemas.microsoft.com/office/drawing/2014/main" id="{359845C0-868A-2E19-0180-353F4593DE83}"/>
              </a:ext>
            </a:extLst>
          </p:cNvPr>
          <p:cNvSpPr/>
          <p:nvPr/>
        </p:nvSpPr>
        <p:spPr>
          <a:xfrm rot="11700000" flipH="1">
            <a:off x="3694635" y="1198631"/>
            <a:ext cx="4852646" cy="4976556"/>
          </a:xfrm>
          <a:prstGeom prst="arc">
            <a:avLst>
              <a:gd name="adj1" fmla="val 14548152"/>
              <a:gd name="adj2" fmla="val 19938115"/>
            </a:avLst>
          </a:prstGeom>
          <a:solidFill>
            <a:schemeClr val="accent2"/>
          </a:solidFill>
          <a:ln w="5588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Arc 206">
            <a:extLst>
              <a:ext uri="{FF2B5EF4-FFF2-40B4-BE49-F238E27FC236}">
                <a16:creationId xmlns:a16="http://schemas.microsoft.com/office/drawing/2014/main" id="{B82821AE-3F7F-F1D1-5571-4BE2DA086564}"/>
              </a:ext>
            </a:extLst>
          </p:cNvPr>
          <p:cNvSpPr/>
          <p:nvPr/>
        </p:nvSpPr>
        <p:spPr>
          <a:xfrm rot="3743212" flipV="1">
            <a:off x="3694294" y="1189674"/>
            <a:ext cx="4852646" cy="4976556"/>
          </a:xfrm>
          <a:prstGeom prst="arc">
            <a:avLst>
              <a:gd name="adj1" fmla="val 14548152"/>
              <a:gd name="adj2" fmla="val 18008430"/>
            </a:avLst>
          </a:prstGeom>
          <a:solidFill>
            <a:schemeClr val="accent2"/>
          </a:solidFill>
          <a:ln w="5588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Arc 207">
            <a:extLst>
              <a:ext uri="{FF2B5EF4-FFF2-40B4-BE49-F238E27FC236}">
                <a16:creationId xmlns:a16="http://schemas.microsoft.com/office/drawing/2014/main" id="{BEC3D659-6407-1B4B-C0E0-DFBAD6BECDC9}"/>
              </a:ext>
            </a:extLst>
          </p:cNvPr>
          <p:cNvSpPr/>
          <p:nvPr/>
        </p:nvSpPr>
        <p:spPr>
          <a:xfrm rot="17856788">
            <a:off x="3694321" y="1198632"/>
            <a:ext cx="4852646" cy="4976556"/>
          </a:xfrm>
          <a:prstGeom prst="arc">
            <a:avLst>
              <a:gd name="adj1" fmla="val 14548152"/>
              <a:gd name="adj2" fmla="val 19938115"/>
            </a:avLst>
          </a:prstGeom>
          <a:solidFill>
            <a:schemeClr val="accent2"/>
          </a:solidFill>
          <a:ln w="5588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TextBox 208">
            <a:extLst>
              <a:ext uri="{FF2B5EF4-FFF2-40B4-BE49-F238E27FC236}">
                <a16:creationId xmlns:a16="http://schemas.microsoft.com/office/drawing/2014/main" id="{3E863B0D-C8E5-B6EB-9278-F0568ACF40FD}"/>
              </a:ext>
            </a:extLst>
          </p:cNvPr>
          <p:cNvSpPr txBox="1"/>
          <p:nvPr/>
        </p:nvSpPr>
        <p:spPr>
          <a:xfrm>
            <a:off x="5044596" y="5249455"/>
            <a:ext cx="2062810" cy="922508"/>
          </a:xfrm>
          <a:prstGeom prst="rect">
            <a:avLst/>
          </a:prstGeom>
          <a:noFill/>
          <a:ln>
            <a:noFill/>
          </a:ln>
        </p:spPr>
        <p:txBody>
          <a:bodyPr spcFirstLastPara="1" wrap="square" lIns="91440" tIns="45720" rIns="91440" bIns="45720" numCol="1" rtlCol="0" anchor="t">
            <a:prstTxWarp prst="textArchDown">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Networks</a:t>
            </a:r>
            <a:endParaRPr kumimoji="0" lang="en-US" sz="12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210" name="TextBox 209">
            <a:extLst>
              <a:ext uri="{FF2B5EF4-FFF2-40B4-BE49-F238E27FC236}">
                <a16:creationId xmlns:a16="http://schemas.microsoft.com/office/drawing/2014/main" id="{3E99827C-B898-D2EA-C180-4EDBDB5C68EC}"/>
              </a:ext>
            </a:extLst>
          </p:cNvPr>
          <p:cNvSpPr txBox="1"/>
          <p:nvPr/>
        </p:nvSpPr>
        <p:spPr>
          <a:xfrm rot="3691028">
            <a:off x="3312948" y="4005669"/>
            <a:ext cx="2272618" cy="1107045"/>
          </a:xfrm>
          <a:prstGeom prst="rect">
            <a:avLst/>
          </a:prstGeom>
          <a:noFill/>
          <a:ln>
            <a:noFill/>
          </a:ln>
        </p:spPr>
        <p:txBody>
          <a:bodyPr spcFirstLastPara="1" wrap="square" lIns="91440" tIns="45720" rIns="91440" bIns="45720" numCol="1" rtlCol="0" anchor="t">
            <a:prstTxWarp prst="textArchDown">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Users &amp; Devices</a:t>
            </a:r>
            <a:endParaRPr kumimoji="0" lang="en-US" sz="12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212" name="Picture 211" descr="A white line drawing of a diagram&#10;&#10;Description automatically generated">
            <a:extLst>
              <a:ext uri="{FF2B5EF4-FFF2-40B4-BE49-F238E27FC236}">
                <a16:creationId xmlns:a16="http://schemas.microsoft.com/office/drawing/2014/main" id="{5296B5D3-97C9-3671-E377-45CB4AAE5E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7296" y="5256870"/>
            <a:ext cx="543334" cy="543334"/>
          </a:xfrm>
          <a:prstGeom prst="rect">
            <a:avLst/>
          </a:prstGeom>
        </p:spPr>
      </p:pic>
      <p:pic>
        <p:nvPicPr>
          <p:cNvPr id="213" name="Picture 212" descr="A white eye in a circle with a black background&#10;&#10;Description automatically generated">
            <a:extLst>
              <a:ext uri="{FF2B5EF4-FFF2-40B4-BE49-F238E27FC236}">
                <a16:creationId xmlns:a16="http://schemas.microsoft.com/office/drawing/2014/main" id="{AAAB26B4-5973-A01B-762A-896DA2E1C8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45530" y="2303464"/>
            <a:ext cx="543334" cy="543334"/>
          </a:xfrm>
          <a:prstGeom prst="rect">
            <a:avLst/>
          </a:prstGeom>
        </p:spPr>
      </p:pic>
      <p:pic>
        <p:nvPicPr>
          <p:cNvPr id="214" name="Picture 213" descr="A white line drawing of a computer screen&#10;&#10;Description automatically generated">
            <a:extLst>
              <a:ext uri="{FF2B5EF4-FFF2-40B4-BE49-F238E27FC236}">
                <a16:creationId xmlns:a16="http://schemas.microsoft.com/office/drawing/2014/main" id="{745197FE-67E5-8E50-E610-69D07F1A8A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62906" y="4350208"/>
            <a:ext cx="543334" cy="543334"/>
          </a:xfrm>
          <a:prstGeom prst="rect">
            <a:avLst/>
          </a:prstGeom>
        </p:spPr>
      </p:pic>
      <p:pic>
        <p:nvPicPr>
          <p:cNvPr id="215" name="Picture 214">
            <a:extLst>
              <a:ext uri="{FF2B5EF4-FFF2-40B4-BE49-F238E27FC236}">
                <a16:creationId xmlns:a16="http://schemas.microsoft.com/office/drawing/2014/main" id="{F0708745-93AD-F4E8-0E30-CF36A40A30C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465889">
            <a:off x="4297595" y="5274044"/>
            <a:ext cx="384718" cy="384718"/>
          </a:xfrm>
          <a:prstGeom prst="rect">
            <a:avLst/>
          </a:prstGeom>
        </p:spPr>
      </p:pic>
      <p:sp>
        <p:nvSpPr>
          <p:cNvPr id="216" name="Arc 215">
            <a:extLst>
              <a:ext uri="{FF2B5EF4-FFF2-40B4-BE49-F238E27FC236}">
                <a16:creationId xmlns:a16="http://schemas.microsoft.com/office/drawing/2014/main" id="{9A4F4A58-5E40-B47B-FEE1-04F01C0FA95C}"/>
              </a:ext>
            </a:extLst>
          </p:cNvPr>
          <p:cNvSpPr/>
          <p:nvPr/>
        </p:nvSpPr>
        <p:spPr>
          <a:xfrm rot="3743212" flipH="1">
            <a:off x="3685581" y="1198632"/>
            <a:ext cx="4852646" cy="4976556"/>
          </a:xfrm>
          <a:prstGeom prst="arc">
            <a:avLst>
              <a:gd name="adj1" fmla="val 14548152"/>
              <a:gd name="adj2" fmla="val 19938115"/>
            </a:avLst>
          </a:prstGeom>
          <a:solidFill>
            <a:schemeClr val="accent2"/>
          </a:solidFill>
          <a:ln w="5588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Arc 216">
            <a:extLst>
              <a:ext uri="{FF2B5EF4-FFF2-40B4-BE49-F238E27FC236}">
                <a16:creationId xmlns:a16="http://schemas.microsoft.com/office/drawing/2014/main" id="{4385E080-BDD4-8667-A076-82DCF6A374D6}"/>
              </a:ext>
            </a:extLst>
          </p:cNvPr>
          <p:cNvSpPr/>
          <p:nvPr/>
        </p:nvSpPr>
        <p:spPr>
          <a:xfrm rot="17856788" flipH="1" flipV="1">
            <a:off x="3685580" y="1189674"/>
            <a:ext cx="4852646" cy="4976556"/>
          </a:xfrm>
          <a:prstGeom prst="arc">
            <a:avLst>
              <a:gd name="adj1" fmla="val 14548152"/>
              <a:gd name="adj2" fmla="val 18008430"/>
            </a:avLst>
          </a:prstGeom>
          <a:solidFill>
            <a:schemeClr val="accent2"/>
          </a:solidFill>
          <a:ln w="5588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4AF056D-BC9E-7170-8857-FFC6CD1EC013}"/>
              </a:ext>
            </a:extLst>
          </p:cNvPr>
          <p:cNvGrpSpPr/>
          <p:nvPr/>
        </p:nvGrpSpPr>
        <p:grpSpPr>
          <a:xfrm>
            <a:off x="3309550" y="893959"/>
            <a:ext cx="5626839" cy="5175504"/>
            <a:chOff x="2795752" y="841248"/>
            <a:chExt cx="5626839" cy="5175504"/>
          </a:xfrm>
        </p:grpSpPr>
        <p:cxnSp>
          <p:nvCxnSpPr>
            <p:cNvPr id="3" name="Straight Connector 2">
              <a:extLst>
                <a:ext uri="{FF2B5EF4-FFF2-40B4-BE49-F238E27FC236}">
                  <a16:creationId xmlns:a16="http://schemas.microsoft.com/office/drawing/2014/main" id="{B0EDE55F-5A5D-5520-1A70-C65657AF36F7}"/>
                </a:ext>
              </a:extLst>
            </p:cNvPr>
            <p:cNvCxnSpPr>
              <a:cxnSpLocks/>
            </p:cNvCxnSpPr>
            <p:nvPr/>
          </p:nvCxnSpPr>
          <p:spPr>
            <a:xfrm>
              <a:off x="2795752" y="3623125"/>
              <a:ext cx="562683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2FA00EE-66E9-7DE1-7C73-DEFA99F73708}"/>
                </a:ext>
              </a:extLst>
            </p:cNvPr>
            <p:cNvCxnSpPr>
              <a:cxnSpLocks/>
            </p:cNvCxnSpPr>
            <p:nvPr/>
          </p:nvCxnSpPr>
          <p:spPr>
            <a:xfrm flipH="1">
              <a:off x="5599918" y="841248"/>
              <a:ext cx="1" cy="27942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A3C6E3-87C4-199C-97E9-0CF94E35196C}"/>
                </a:ext>
              </a:extLst>
            </p:cNvPr>
            <p:cNvCxnSpPr>
              <a:cxnSpLocks/>
            </p:cNvCxnSpPr>
            <p:nvPr/>
          </p:nvCxnSpPr>
          <p:spPr>
            <a:xfrm flipV="1">
              <a:off x="4102462" y="3602128"/>
              <a:ext cx="1508349" cy="2414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377EF-2CBE-BADE-1EB8-B3EB6CCFE1C6}"/>
                </a:ext>
              </a:extLst>
            </p:cNvPr>
            <p:cNvCxnSpPr>
              <a:cxnSpLocks/>
            </p:cNvCxnSpPr>
            <p:nvPr/>
          </p:nvCxnSpPr>
          <p:spPr>
            <a:xfrm flipH="1" flipV="1">
              <a:off x="5619179" y="3620272"/>
              <a:ext cx="1480722" cy="23641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3" name="Oval 222">
            <a:extLst>
              <a:ext uri="{FF2B5EF4-FFF2-40B4-BE49-F238E27FC236}">
                <a16:creationId xmlns:a16="http://schemas.microsoft.com/office/drawing/2014/main" id="{A6EAC2E0-3B33-CF56-29A4-98801701F110}"/>
              </a:ext>
            </a:extLst>
          </p:cNvPr>
          <p:cNvSpPr/>
          <p:nvPr/>
        </p:nvSpPr>
        <p:spPr>
          <a:xfrm>
            <a:off x="4806916" y="2372640"/>
            <a:ext cx="2619786" cy="2619784"/>
          </a:xfrm>
          <a:prstGeom prst="ellipse">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4" name="TextBox 223">
            <a:extLst>
              <a:ext uri="{FF2B5EF4-FFF2-40B4-BE49-F238E27FC236}">
                <a16:creationId xmlns:a16="http://schemas.microsoft.com/office/drawing/2014/main" id="{72BF3C5E-BBA4-7A60-2089-841952AE1707}"/>
              </a:ext>
            </a:extLst>
          </p:cNvPr>
          <p:cNvSpPr txBox="1"/>
          <p:nvPr/>
        </p:nvSpPr>
        <p:spPr>
          <a:xfrm rot="3081899">
            <a:off x="5466373" y="1747356"/>
            <a:ext cx="3412570" cy="2410708"/>
          </a:xfrm>
          <a:prstGeom prst="rect">
            <a:avLst/>
          </a:prstGeom>
          <a:noFill/>
          <a:ln>
            <a:noFill/>
          </a:ln>
        </p:spPr>
        <p:txBody>
          <a:bodyPr spcFirstLastPara="1" wrap="square" lIns="91440" tIns="45720" rIns="91440" bIns="45720" numCol="1" rtlCol="0" anchor="t">
            <a:prstTxWarp prst="textArchUp">
              <a:avLst>
                <a:gd name="adj" fmla="val 11792078"/>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Applications</a:t>
            </a:r>
            <a:endParaRPr kumimoji="0" lang="en-US" sz="12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225" name="TextBox 224">
            <a:extLst>
              <a:ext uri="{FF2B5EF4-FFF2-40B4-BE49-F238E27FC236}">
                <a16:creationId xmlns:a16="http://schemas.microsoft.com/office/drawing/2014/main" id="{D86FAD4F-A6A2-4C99-CE0C-8CCA69C42B78}"/>
              </a:ext>
            </a:extLst>
          </p:cNvPr>
          <p:cNvSpPr txBox="1"/>
          <p:nvPr/>
        </p:nvSpPr>
        <p:spPr>
          <a:xfrm>
            <a:off x="4632541" y="2094035"/>
            <a:ext cx="928166"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FortiRecon</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6" name="TextBox 225">
            <a:extLst>
              <a:ext uri="{FF2B5EF4-FFF2-40B4-BE49-F238E27FC236}">
                <a16:creationId xmlns:a16="http://schemas.microsoft.com/office/drawing/2014/main" id="{C01F312B-9070-F73D-6513-2528538B5404}"/>
              </a:ext>
            </a:extLst>
          </p:cNvPr>
          <p:cNvSpPr txBox="1"/>
          <p:nvPr/>
        </p:nvSpPr>
        <p:spPr>
          <a:xfrm>
            <a:off x="6847548" y="2188956"/>
            <a:ext cx="928232"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Threat Analytics</a:t>
            </a:r>
          </a:p>
        </p:txBody>
      </p:sp>
      <p:sp>
        <p:nvSpPr>
          <p:cNvPr id="227" name="TextBox 226">
            <a:extLst>
              <a:ext uri="{FF2B5EF4-FFF2-40B4-BE49-F238E27FC236}">
                <a16:creationId xmlns:a16="http://schemas.microsoft.com/office/drawing/2014/main" id="{D7ABA53E-2FE3-2272-3262-6DBB7C511B8F}"/>
              </a:ext>
            </a:extLst>
          </p:cNvPr>
          <p:cNvSpPr txBox="1"/>
          <p:nvPr/>
        </p:nvSpPr>
        <p:spPr>
          <a:xfrm rot="18440664">
            <a:off x="7001081" y="4565345"/>
            <a:ext cx="1673468" cy="738236"/>
          </a:xfrm>
          <a:prstGeom prst="rect">
            <a:avLst/>
          </a:prstGeom>
          <a:noFill/>
          <a:ln>
            <a:noFill/>
          </a:ln>
        </p:spPr>
        <p:txBody>
          <a:bodyPr spcFirstLastPara="1" wrap="square" lIns="91440" tIns="45720" rIns="91440" bIns="45720" numCol="1" rtlCol="0" anchor="t">
            <a:prstTxWarp prst="textArchDown">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Email</a:t>
            </a:r>
            <a:endParaRPr kumimoji="0" lang="en-US" sz="12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228" name="Picture 227">
            <a:extLst>
              <a:ext uri="{FF2B5EF4-FFF2-40B4-BE49-F238E27FC236}">
                <a16:creationId xmlns:a16="http://schemas.microsoft.com/office/drawing/2014/main" id="{EFCA85D5-2A50-38E8-5EEF-002B6F651D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38676" y="1440364"/>
            <a:ext cx="384718" cy="384718"/>
          </a:xfrm>
          <a:prstGeom prst="rect">
            <a:avLst/>
          </a:prstGeom>
        </p:spPr>
      </p:pic>
      <p:pic>
        <p:nvPicPr>
          <p:cNvPr id="229" name="Graphic 228">
            <a:extLst>
              <a:ext uri="{FF2B5EF4-FFF2-40B4-BE49-F238E27FC236}">
                <a16:creationId xmlns:a16="http://schemas.microsoft.com/office/drawing/2014/main" id="{7C037BD6-D6EB-9D2E-FC57-A12469A44D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27504">
            <a:off x="6492902" y="5893101"/>
            <a:ext cx="384716" cy="384716"/>
          </a:xfrm>
          <a:prstGeom prst="rect">
            <a:avLst/>
          </a:prstGeom>
        </p:spPr>
      </p:pic>
      <p:pic>
        <p:nvPicPr>
          <p:cNvPr id="230" name="Graphic 229">
            <a:extLst>
              <a:ext uri="{FF2B5EF4-FFF2-40B4-BE49-F238E27FC236}">
                <a16:creationId xmlns:a16="http://schemas.microsoft.com/office/drawing/2014/main" id="{40BE9489-FB52-66CC-78CD-38FC4D01D9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499076">
            <a:off x="8195138" y="4431356"/>
            <a:ext cx="384718" cy="384718"/>
          </a:xfrm>
          <a:prstGeom prst="rect">
            <a:avLst/>
          </a:prstGeom>
        </p:spPr>
      </p:pic>
      <p:pic>
        <p:nvPicPr>
          <p:cNvPr id="231" name="Picture 230">
            <a:extLst>
              <a:ext uri="{FF2B5EF4-FFF2-40B4-BE49-F238E27FC236}">
                <a16:creationId xmlns:a16="http://schemas.microsoft.com/office/drawing/2014/main" id="{36EA249C-B9B2-C505-28FB-71BC56F080FB}"/>
              </a:ext>
            </a:extLst>
          </p:cNvPr>
          <p:cNvPicPr>
            <a:picLocks noChangeAspect="1"/>
          </p:cNvPicPr>
          <p:nvPr/>
        </p:nvPicPr>
        <p:blipFill>
          <a:blip r:embed="rId12">
            <a:biLevel thresh="25000"/>
          </a:blip>
          <a:stretch>
            <a:fillRect/>
          </a:stretch>
        </p:blipFill>
        <p:spPr>
          <a:xfrm>
            <a:off x="5940095" y="1669894"/>
            <a:ext cx="351114" cy="273086"/>
          </a:xfrm>
          <a:prstGeom prst="rect">
            <a:avLst/>
          </a:prstGeom>
        </p:spPr>
      </p:pic>
      <p:pic>
        <p:nvPicPr>
          <p:cNvPr id="232" name="Picture 231">
            <a:extLst>
              <a:ext uri="{FF2B5EF4-FFF2-40B4-BE49-F238E27FC236}">
                <a16:creationId xmlns:a16="http://schemas.microsoft.com/office/drawing/2014/main" id="{AB2C8578-4415-222B-49C0-43495DDCA260}"/>
              </a:ext>
            </a:extLst>
          </p:cNvPr>
          <p:cNvPicPr>
            <a:picLocks noChangeAspect="1"/>
          </p:cNvPicPr>
          <p:nvPr/>
        </p:nvPicPr>
        <p:blipFill>
          <a:blip r:embed="rId12">
            <a:biLevel thresh="25000"/>
          </a:blip>
          <a:stretch>
            <a:fillRect/>
          </a:stretch>
        </p:blipFill>
        <p:spPr>
          <a:xfrm rot="16200000">
            <a:off x="4018149" y="3547543"/>
            <a:ext cx="351114" cy="273088"/>
          </a:xfrm>
          <a:prstGeom prst="rect">
            <a:avLst/>
          </a:prstGeom>
        </p:spPr>
      </p:pic>
      <p:pic>
        <p:nvPicPr>
          <p:cNvPr id="233" name="Picture 232">
            <a:extLst>
              <a:ext uri="{FF2B5EF4-FFF2-40B4-BE49-F238E27FC236}">
                <a16:creationId xmlns:a16="http://schemas.microsoft.com/office/drawing/2014/main" id="{9E090DCF-5452-BFCA-3B8C-58A9337F8A2A}"/>
              </a:ext>
            </a:extLst>
          </p:cNvPr>
          <p:cNvPicPr>
            <a:picLocks noChangeAspect="1"/>
          </p:cNvPicPr>
          <p:nvPr/>
        </p:nvPicPr>
        <p:blipFill>
          <a:blip r:embed="rId12">
            <a:biLevel thresh="25000"/>
          </a:blip>
          <a:stretch>
            <a:fillRect/>
          </a:stretch>
        </p:blipFill>
        <p:spPr>
          <a:xfrm rot="9027865">
            <a:off x="6969025" y="5177280"/>
            <a:ext cx="351112" cy="273088"/>
          </a:xfrm>
          <a:prstGeom prst="rect">
            <a:avLst/>
          </a:prstGeom>
        </p:spPr>
      </p:pic>
      <p:pic>
        <p:nvPicPr>
          <p:cNvPr id="234" name="Picture 233">
            <a:extLst>
              <a:ext uri="{FF2B5EF4-FFF2-40B4-BE49-F238E27FC236}">
                <a16:creationId xmlns:a16="http://schemas.microsoft.com/office/drawing/2014/main" id="{D780EFFB-953E-115A-C70C-F675F6116328}"/>
              </a:ext>
            </a:extLst>
          </p:cNvPr>
          <p:cNvPicPr>
            <a:picLocks noChangeAspect="1"/>
          </p:cNvPicPr>
          <p:nvPr/>
        </p:nvPicPr>
        <p:blipFill>
          <a:blip r:embed="rId12">
            <a:biLevel thresh="25000"/>
          </a:blip>
          <a:stretch>
            <a:fillRect/>
          </a:stretch>
        </p:blipFill>
        <p:spPr>
          <a:xfrm rot="12644471">
            <a:off x="4923028" y="5226591"/>
            <a:ext cx="351112" cy="273088"/>
          </a:xfrm>
          <a:prstGeom prst="rect">
            <a:avLst/>
          </a:prstGeom>
        </p:spPr>
      </p:pic>
      <p:pic>
        <p:nvPicPr>
          <p:cNvPr id="235" name="Graphic 234">
            <a:extLst>
              <a:ext uri="{FF2B5EF4-FFF2-40B4-BE49-F238E27FC236}">
                <a16:creationId xmlns:a16="http://schemas.microsoft.com/office/drawing/2014/main" id="{AC7324AE-4270-34B1-D5EC-5AF624E984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8199" y="2558893"/>
            <a:ext cx="543334" cy="543334"/>
          </a:xfrm>
          <a:prstGeom prst="rect">
            <a:avLst/>
          </a:prstGeom>
        </p:spPr>
      </p:pic>
      <p:sp>
        <p:nvSpPr>
          <p:cNvPr id="236" name="TextBox 235">
            <a:extLst>
              <a:ext uri="{FF2B5EF4-FFF2-40B4-BE49-F238E27FC236}">
                <a16:creationId xmlns:a16="http://schemas.microsoft.com/office/drawing/2014/main" id="{B4ECD6F5-9307-D055-8B5A-568D9E4BC90D}"/>
              </a:ext>
            </a:extLst>
          </p:cNvPr>
          <p:cNvSpPr txBox="1"/>
          <p:nvPr/>
        </p:nvSpPr>
        <p:spPr>
          <a:xfrm>
            <a:off x="7328294" y="4137191"/>
            <a:ext cx="779222"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FortiMail</a:t>
            </a:r>
          </a:p>
        </p:txBody>
      </p:sp>
      <p:pic>
        <p:nvPicPr>
          <p:cNvPr id="237" name="Picture 236">
            <a:extLst>
              <a:ext uri="{FF2B5EF4-FFF2-40B4-BE49-F238E27FC236}">
                <a16:creationId xmlns:a16="http://schemas.microsoft.com/office/drawing/2014/main" id="{B136F72B-28FF-5F13-3DA0-4EE8513A7D51}"/>
              </a:ext>
            </a:extLst>
          </p:cNvPr>
          <p:cNvPicPr>
            <a:picLocks noChangeAspect="1"/>
          </p:cNvPicPr>
          <p:nvPr/>
        </p:nvPicPr>
        <p:blipFill>
          <a:blip r:embed="rId12">
            <a:biLevel thresh="25000"/>
          </a:blip>
          <a:stretch>
            <a:fillRect/>
          </a:stretch>
        </p:blipFill>
        <p:spPr>
          <a:xfrm rot="5400000">
            <a:off x="7914877" y="3559207"/>
            <a:ext cx="351112" cy="273086"/>
          </a:xfrm>
          <a:prstGeom prst="rect">
            <a:avLst/>
          </a:prstGeom>
        </p:spPr>
      </p:pic>
      <p:pic>
        <p:nvPicPr>
          <p:cNvPr id="243" name="Picture 74">
            <a:extLst>
              <a:ext uri="{FF2B5EF4-FFF2-40B4-BE49-F238E27FC236}">
                <a16:creationId xmlns:a16="http://schemas.microsoft.com/office/drawing/2014/main" id="{311BD444-0F46-817A-5AF5-E6DD45B740A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rot="16507019">
            <a:off x="3527108" y="3040492"/>
            <a:ext cx="351362" cy="351362"/>
          </a:xfrm>
          <a:prstGeom prst="rect">
            <a:avLst/>
          </a:prstGeom>
        </p:spPr>
      </p:pic>
      <p:pic>
        <p:nvPicPr>
          <p:cNvPr id="244" name="Picture 243">
            <a:extLst>
              <a:ext uri="{FF2B5EF4-FFF2-40B4-BE49-F238E27FC236}">
                <a16:creationId xmlns:a16="http://schemas.microsoft.com/office/drawing/2014/main" id="{A2E51786-C495-EDC9-A82A-FA3C0F6EE92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397159" y="4367676"/>
            <a:ext cx="457610" cy="494428"/>
          </a:xfrm>
          <a:prstGeom prst="rect">
            <a:avLst/>
          </a:prstGeom>
        </p:spPr>
      </p:pic>
      <p:sp>
        <p:nvSpPr>
          <p:cNvPr id="245" name="TextBox 244">
            <a:extLst>
              <a:ext uri="{FF2B5EF4-FFF2-40B4-BE49-F238E27FC236}">
                <a16:creationId xmlns:a16="http://schemas.microsoft.com/office/drawing/2014/main" id="{F720EA68-5B05-AD59-7140-412E09F8B8B3}"/>
              </a:ext>
            </a:extLst>
          </p:cNvPr>
          <p:cNvSpPr txBox="1"/>
          <p:nvPr/>
        </p:nvSpPr>
        <p:spPr>
          <a:xfrm>
            <a:off x="5708934" y="2881709"/>
            <a:ext cx="848996"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FortiSIEM</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7" name="Graphic 246">
            <a:extLst>
              <a:ext uri="{FF2B5EF4-FFF2-40B4-BE49-F238E27FC236}">
                <a16:creationId xmlns:a16="http://schemas.microsoft.com/office/drawing/2014/main" id="{96D60349-3995-BF13-40EC-2E12052B1CE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41605" y="4346955"/>
            <a:ext cx="450644" cy="450642"/>
          </a:xfrm>
          <a:prstGeom prst="rect">
            <a:avLst/>
          </a:prstGeom>
        </p:spPr>
      </p:pic>
      <p:sp>
        <p:nvSpPr>
          <p:cNvPr id="248" name="TextBox 247">
            <a:extLst>
              <a:ext uri="{FF2B5EF4-FFF2-40B4-BE49-F238E27FC236}">
                <a16:creationId xmlns:a16="http://schemas.microsoft.com/office/drawing/2014/main" id="{7D7B892E-FAAF-4DFC-E058-C2D3A88570EA}"/>
              </a:ext>
            </a:extLst>
          </p:cNvPr>
          <p:cNvSpPr txBox="1"/>
          <p:nvPr/>
        </p:nvSpPr>
        <p:spPr>
          <a:xfrm>
            <a:off x="5615388" y="4731465"/>
            <a:ext cx="1088406"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FortiAnalyzer</a:t>
            </a:r>
          </a:p>
        </p:txBody>
      </p:sp>
      <p:pic>
        <p:nvPicPr>
          <p:cNvPr id="249" name="Graphic 248">
            <a:extLst>
              <a:ext uri="{FF2B5EF4-FFF2-40B4-BE49-F238E27FC236}">
                <a16:creationId xmlns:a16="http://schemas.microsoft.com/office/drawing/2014/main" id="{EE9EBCEB-FBB0-0FBC-5054-9D9785612EB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34249" y="3363312"/>
            <a:ext cx="434064" cy="434064"/>
          </a:xfrm>
          <a:prstGeom prst="rect">
            <a:avLst/>
          </a:prstGeom>
        </p:spPr>
      </p:pic>
      <p:sp>
        <p:nvSpPr>
          <p:cNvPr id="250" name="TextBox 249">
            <a:extLst>
              <a:ext uri="{FF2B5EF4-FFF2-40B4-BE49-F238E27FC236}">
                <a16:creationId xmlns:a16="http://schemas.microsoft.com/office/drawing/2014/main" id="{681D0448-2A55-0F46-768B-7AD30EA30E64}"/>
              </a:ext>
            </a:extLst>
          </p:cNvPr>
          <p:cNvSpPr txBox="1"/>
          <p:nvPr/>
        </p:nvSpPr>
        <p:spPr>
          <a:xfrm>
            <a:off x="4730825" y="3802989"/>
            <a:ext cx="1070044"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FortiDeceptor</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1" name="TextBox 250">
            <a:extLst>
              <a:ext uri="{FF2B5EF4-FFF2-40B4-BE49-F238E27FC236}">
                <a16:creationId xmlns:a16="http://schemas.microsoft.com/office/drawing/2014/main" id="{6B1D4888-28C5-EE39-1AD1-912B472AE9CC}"/>
              </a:ext>
            </a:extLst>
          </p:cNvPr>
          <p:cNvSpPr txBox="1"/>
          <p:nvPr/>
        </p:nvSpPr>
        <p:spPr>
          <a:xfrm>
            <a:off x="5715001" y="5070674"/>
            <a:ext cx="802518"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FortiNDR</a:t>
            </a:r>
          </a:p>
        </p:txBody>
      </p:sp>
      <p:pic>
        <p:nvPicPr>
          <p:cNvPr id="8" name="Picture 7">
            <a:extLst>
              <a:ext uri="{FF2B5EF4-FFF2-40B4-BE49-F238E27FC236}">
                <a16:creationId xmlns:a16="http://schemas.microsoft.com/office/drawing/2014/main" id="{E2A2A8B7-5D71-B50E-10D7-916CDA35970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818230" y="3361143"/>
            <a:ext cx="450642" cy="450642"/>
          </a:xfrm>
          <a:prstGeom prst="rect">
            <a:avLst/>
          </a:prstGeom>
        </p:spPr>
      </p:pic>
      <p:sp>
        <p:nvSpPr>
          <p:cNvPr id="11" name="TextBox 10">
            <a:extLst>
              <a:ext uri="{FF2B5EF4-FFF2-40B4-BE49-F238E27FC236}">
                <a16:creationId xmlns:a16="http://schemas.microsoft.com/office/drawing/2014/main" id="{934D20B8-B66B-7421-D69E-EE58C51EB9D8}"/>
              </a:ext>
            </a:extLst>
          </p:cNvPr>
          <p:cNvSpPr txBox="1"/>
          <p:nvPr/>
        </p:nvSpPr>
        <p:spPr>
          <a:xfrm>
            <a:off x="6580791" y="3782501"/>
            <a:ext cx="904992"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FortiSandbox</a:t>
            </a:r>
          </a:p>
        </p:txBody>
      </p:sp>
      <p:sp>
        <p:nvSpPr>
          <p:cNvPr id="211" name="TextBox 210">
            <a:extLst>
              <a:ext uri="{FF2B5EF4-FFF2-40B4-BE49-F238E27FC236}">
                <a16:creationId xmlns:a16="http://schemas.microsoft.com/office/drawing/2014/main" id="{8425FF8B-B37F-759D-F925-B98170FEC403}"/>
              </a:ext>
            </a:extLst>
          </p:cNvPr>
          <p:cNvSpPr txBox="1"/>
          <p:nvPr/>
        </p:nvSpPr>
        <p:spPr>
          <a:xfrm>
            <a:off x="4094311" y="4142042"/>
            <a:ext cx="801608" cy="2154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FortiEDR</a:t>
            </a:r>
          </a:p>
        </p:txBody>
      </p:sp>
      <p:grpSp>
        <p:nvGrpSpPr>
          <p:cNvPr id="5" name="Graphic 3">
            <a:extLst>
              <a:ext uri="{FF2B5EF4-FFF2-40B4-BE49-F238E27FC236}">
                <a16:creationId xmlns:a16="http://schemas.microsoft.com/office/drawing/2014/main" id="{1908FD72-247C-99D9-64C3-98F05024D63D}"/>
              </a:ext>
            </a:extLst>
          </p:cNvPr>
          <p:cNvGrpSpPr/>
          <p:nvPr/>
        </p:nvGrpSpPr>
        <p:grpSpPr>
          <a:xfrm>
            <a:off x="11441035" y="83565"/>
            <a:ext cx="559159" cy="735934"/>
            <a:chOff x="10616687" y="1055667"/>
            <a:chExt cx="559159" cy="735934"/>
          </a:xfrm>
          <a:solidFill>
            <a:schemeClr val="accent2"/>
          </a:solidFill>
        </p:grpSpPr>
        <p:sp>
          <p:nvSpPr>
            <p:cNvPr id="6" name="Freeform 5">
              <a:extLst>
                <a:ext uri="{FF2B5EF4-FFF2-40B4-BE49-F238E27FC236}">
                  <a16:creationId xmlns:a16="http://schemas.microsoft.com/office/drawing/2014/main" id="{750F0167-F7C0-30AE-6E4F-12D5592096A4}"/>
                </a:ext>
              </a:extLst>
            </p:cNvPr>
            <p:cNvSpPr/>
            <p:nvPr/>
          </p:nvSpPr>
          <p:spPr>
            <a:xfrm>
              <a:off x="10616687" y="1055667"/>
              <a:ext cx="559131" cy="390988"/>
            </a:xfrm>
            <a:custGeom>
              <a:avLst/>
              <a:gdLst>
                <a:gd name="connsiteX0" fmla="*/ 98924 w 559131"/>
                <a:gd name="connsiteY0" fmla="*/ 219679 h 390988"/>
                <a:gd name="connsiteX1" fmla="*/ 559132 w 559131"/>
                <a:gd name="connsiteY1" fmla="*/ 219679 h 390988"/>
                <a:gd name="connsiteX2" fmla="*/ 559132 w 559131"/>
                <a:gd name="connsiteY2" fmla="*/ 88808 h 390988"/>
                <a:gd name="connsiteX3" fmla="*/ 279566 w 559131"/>
                <a:gd name="connsiteY3" fmla="*/ 0 h 390988"/>
                <a:gd name="connsiteX4" fmla="*/ 0 w 559131"/>
                <a:gd name="connsiteY4" fmla="*/ 88808 h 390988"/>
                <a:gd name="connsiteX5" fmla="*/ 0 w 559131"/>
                <a:gd name="connsiteY5" fmla="*/ 390989 h 390988"/>
                <a:gd name="connsiteX6" fmla="*/ 98924 w 559131"/>
                <a:gd name="connsiteY6" fmla="*/ 219679 h 39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131" h="390988">
                  <a:moveTo>
                    <a:pt x="98924" y="219679"/>
                  </a:moveTo>
                  <a:lnTo>
                    <a:pt x="559132" y="219679"/>
                  </a:lnTo>
                  <a:lnTo>
                    <a:pt x="559132" y="88808"/>
                  </a:lnTo>
                  <a:cubicBezTo>
                    <a:pt x="453846" y="77990"/>
                    <a:pt x="360443" y="47416"/>
                    <a:pt x="279566" y="0"/>
                  </a:cubicBezTo>
                  <a:cubicBezTo>
                    <a:pt x="198689" y="47388"/>
                    <a:pt x="105286" y="77990"/>
                    <a:pt x="0" y="88808"/>
                  </a:cubicBezTo>
                  <a:lnTo>
                    <a:pt x="0" y="390989"/>
                  </a:lnTo>
                  <a:lnTo>
                    <a:pt x="98924" y="219679"/>
                  </a:lnTo>
                  <a:close/>
                </a:path>
              </a:pathLst>
            </a:custGeom>
            <a:solidFill>
              <a:schemeClr val="accent2"/>
            </a:solidFill>
            <a:ln w="2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6BFFDBCE-1797-81B2-D594-7C7F4BED81E4}"/>
                </a:ext>
              </a:extLst>
            </p:cNvPr>
            <p:cNvSpPr/>
            <p:nvPr/>
          </p:nvSpPr>
          <p:spPr>
            <a:xfrm>
              <a:off x="10689605" y="1440659"/>
              <a:ext cx="486241" cy="252662"/>
            </a:xfrm>
            <a:custGeom>
              <a:avLst/>
              <a:gdLst>
                <a:gd name="connsiteX0" fmla="*/ 121455 w 486241"/>
                <a:gd name="connsiteY0" fmla="*/ 28 h 252662"/>
                <a:gd name="connsiteX1" fmla="*/ 0 w 486241"/>
                <a:gd name="connsiteY1" fmla="*/ 210403 h 252662"/>
                <a:gd name="connsiteX2" fmla="*/ 43549 w 486241"/>
                <a:gd name="connsiteY2" fmla="*/ 252663 h 252662"/>
                <a:gd name="connsiteX3" fmla="*/ 155448 w 486241"/>
                <a:gd name="connsiteY3" fmla="*/ 58850 h 252662"/>
                <a:gd name="connsiteX4" fmla="*/ 486046 w 486241"/>
                <a:gd name="connsiteY4" fmla="*/ 58850 h 252662"/>
                <a:gd name="connsiteX5" fmla="*/ 486242 w 486241"/>
                <a:gd name="connsiteY5" fmla="*/ 51256 h 252662"/>
                <a:gd name="connsiteX6" fmla="*/ 486242 w 486241"/>
                <a:gd name="connsiteY6" fmla="*/ 0 h 252662"/>
                <a:gd name="connsiteX7" fmla="*/ 121455 w 486241"/>
                <a:gd name="connsiteY7" fmla="*/ 0 h 2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241" h="252662">
                  <a:moveTo>
                    <a:pt x="121455" y="28"/>
                  </a:moveTo>
                  <a:lnTo>
                    <a:pt x="0" y="210403"/>
                  </a:lnTo>
                  <a:cubicBezTo>
                    <a:pt x="13536" y="225368"/>
                    <a:pt x="28248" y="239492"/>
                    <a:pt x="43549" y="252663"/>
                  </a:cubicBezTo>
                  <a:lnTo>
                    <a:pt x="155448" y="58850"/>
                  </a:lnTo>
                  <a:lnTo>
                    <a:pt x="486046" y="58850"/>
                  </a:lnTo>
                  <a:cubicBezTo>
                    <a:pt x="486158" y="56328"/>
                    <a:pt x="486242" y="53778"/>
                    <a:pt x="486242" y="51256"/>
                  </a:cubicBezTo>
                  <a:lnTo>
                    <a:pt x="486242" y="0"/>
                  </a:lnTo>
                  <a:lnTo>
                    <a:pt x="121455" y="0"/>
                  </a:lnTo>
                  <a:close/>
                </a:path>
              </a:pathLst>
            </a:custGeom>
            <a:solidFill>
              <a:schemeClr val="accent2"/>
            </a:solidFill>
            <a:ln w="2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eeform 9">
              <a:extLst>
                <a:ext uri="{FF2B5EF4-FFF2-40B4-BE49-F238E27FC236}">
                  <a16:creationId xmlns:a16="http://schemas.microsoft.com/office/drawing/2014/main" id="{F3C8ADE4-B394-2A94-6E8F-D65AE19DCF6A}"/>
                </a:ext>
              </a:extLst>
            </p:cNvPr>
            <p:cNvSpPr/>
            <p:nvPr/>
          </p:nvSpPr>
          <p:spPr>
            <a:xfrm>
              <a:off x="10775499" y="1552754"/>
              <a:ext cx="389307" cy="238847"/>
            </a:xfrm>
            <a:custGeom>
              <a:avLst/>
              <a:gdLst>
                <a:gd name="connsiteX0" fmla="*/ 100297 w 389307"/>
                <a:gd name="connsiteY0" fmla="*/ 28 h 238847"/>
                <a:gd name="connsiteX1" fmla="*/ 0 w 389307"/>
                <a:gd name="connsiteY1" fmla="*/ 173720 h 238847"/>
                <a:gd name="connsiteX2" fmla="*/ 120755 w 389307"/>
                <a:gd name="connsiteY2" fmla="*/ 238847 h 238847"/>
                <a:gd name="connsiteX3" fmla="*/ 389307 w 389307"/>
                <a:gd name="connsiteY3" fmla="*/ 0 h 238847"/>
                <a:gd name="connsiteX4" fmla="*/ 100297 w 389307"/>
                <a:gd name="connsiteY4" fmla="*/ 0 h 23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07" h="238847">
                  <a:moveTo>
                    <a:pt x="100297" y="28"/>
                  </a:moveTo>
                  <a:lnTo>
                    <a:pt x="0" y="173720"/>
                  </a:lnTo>
                  <a:cubicBezTo>
                    <a:pt x="44866" y="205667"/>
                    <a:pt x="89816" y="228618"/>
                    <a:pt x="120755" y="238847"/>
                  </a:cubicBezTo>
                  <a:cubicBezTo>
                    <a:pt x="194289" y="214494"/>
                    <a:pt x="347131" y="118401"/>
                    <a:pt x="389307" y="0"/>
                  </a:cubicBezTo>
                  <a:lnTo>
                    <a:pt x="100297" y="0"/>
                  </a:lnTo>
                  <a:close/>
                </a:path>
              </a:pathLst>
            </a:custGeom>
            <a:solidFill>
              <a:schemeClr val="accent2"/>
            </a:solidFill>
            <a:ln w="2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16">
              <a:extLst>
                <a:ext uri="{FF2B5EF4-FFF2-40B4-BE49-F238E27FC236}">
                  <a16:creationId xmlns:a16="http://schemas.microsoft.com/office/drawing/2014/main" id="{35991B3C-3602-433E-24F0-308245D2E826}"/>
                </a:ext>
              </a:extLst>
            </p:cNvPr>
            <p:cNvSpPr/>
            <p:nvPr/>
          </p:nvSpPr>
          <p:spPr>
            <a:xfrm>
              <a:off x="10623834" y="1328591"/>
              <a:ext cx="551985" cy="277071"/>
            </a:xfrm>
            <a:custGeom>
              <a:avLst/>
              <a:gdLst>
                <a:gd name="connsiteX0" fmla="*/ 122520 w 551985"/>
                <a:gd name="connsiteY0" fmla="*/ 0 h 277071"/>
                <a:gd name="connsiteX1" fmla="*/ 0 w 551985"/>
                <a:gd name="connsiteY1" fmla="*/ 212197 h 277071"/>
                <a:gd name="connsiteX2" fmla="*/ 30490 w 551985"/>
                <a:gd name="connsiteY2" fmla="*/ 277072 h 277071"/>
                <a:gd name="connsiteX3" fmla="*/ 156485 w 551985"/>
                <a:gd name="connsiteY3" fmla="*/ 58850 h 277071"/>
                <a:gd name="connsiteX4" fmla="*/ 551986 w 551985"/>
                <a:gd name="connsiteY4" fmla="*/ 58850 h 277071"/>
                <a:gd name="connsiteX5" fmla="*/ 551986 w 551985"/>
                <a:gd name="connsiteY5" fmla="*/ 0 h 277071"/>
                <a:gd name="connsiteX6" fmla="*/ 122520 w 551985"/>
                <a:gd name="connsiteY6" fmla="*/ 0 h 27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985" h="277071">
                  <a:moveTo>
                    <a:pt x="122520" y="0"/>
                  </a:moveTo>
                  <a:lnTo>
                    <a:pt x="0" y="212197"/>
                  </a:lnTo>
                  <a:cubicBezTo>
                    <a:pt x="6474" y="234644"/>
                    <a:pt x="17067" y="256390"/>
                    <a:pt x="30490" y="277072"/>
                  </a:cubicBezTo>
                  <a:lnTo>
                    <a:pt x="156485" y="58850"/>
                  </a:lnTo>
                  <a:lnTo>
                    <a:pt x="551986" y="58850"/>
                  </a:lnTo>
                  <a:lnTo>
                    <a:pt x="551986" y="0"/>
                  </a:lnTo>
                  <a:lnTo>
                    <a:pt x="122520" y="0"/>
                  </a:lnTo>
                  <a:close/>
                </a:path>
              </a:pathLst>
            </a:custGeom>
            <a:solidFill>
              <a:schemeClr val="accent2"/>
            </a:solidFill>
            <a:ln w="2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3B4B7726-355B-BA18-8FDC-CA528AA925D5}"/>
              </a:ext>
            </a:extLst>
          </p:cNvPr>
          <p:cNvSpPr txBox="1"/>
          <p:nvPr/>
        </p:nvSpPr>
        <p:spPr>
          <a:xfrm>
            <a:off x="23092" y="1812846"/>
            <a:ext cx="34120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Detect &amp; </a:t>
            </a:r>
            <a:r>
              <a:rPr kumimoji="0" lang="en-US" sz="1800" b="1" i="0" u="sng" strike="noStrike" kern="1200" cap="none" spc="0" normalizeH="0" baseline="0" noProof="0">
                <a:ln>
                  <a:noFill/>
                </a:ln>
                <a:solidFill>
                  <a:srgbClr val="000000"/>
                </a:solidFill>
                <a:effectLst/>
                <a:uLnTx/>
                <a:uFillTx/>
                <a:latin typeface="Arial" panose="020B0604020202020204"/>
                <a:ea typeface="+mn-ea"/>
                <a:cs typeface="+mn-cs"/>
              </a:rPr>
              <a:t>Disrupt </a:t>
            </a:r>
            <a:b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cyberattacks with AI and integration </a:t>
            </a:r>
            <a:b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applied within a specific domain and across domains</a:t>
            </a:r>
          </a:p>
        </p:txBody>
      </p:sp>
      <p:sp>
        <p:nvSpPr>
          <p:cNvPr id="16" name="Oval 15">
            <a:extLst>
              <a:ext uri="{FF2B5EF4-FFF2-40B4-BE49-F238E27FC236}">
                <a16:creationId xmlns:a16="http://schemas.microsoft.com/office/drawing/2014/main" id="{A184E16B-798F-2FE0-1A66-17F401E24400}"/>
              </a:ext>
            </a:extLst>
          </p:cNvPr>
          <p:cNvSpPr/>
          <p:nvPr/>
        </p:nvSpPr>
        <p:spPr>
          <a:xfrm>
            <a:off x="5594206" y="3179350"/>
            <a:ext cx="1057528" cy="1013398"/>
          </a:xfrm>
          <a:prstGeom prst="ellipse">
            <a:avLst/>
          </a:prstGeom>
          <a:solidFill>
            <a:schemeClr val="accent2">
              <a:lumMod val="60000"/>
              <a:lumOff val="40000"/>
            </a:schemeClr>
          </a:solidFill>
          <a:ln w="28575">
            <a:solidFill>
              <a:schemeClr val="bg1"/>
            </a:solidFill>
          </a:ln>
          <a:effectLst>
            <a:outerShdw blurRad="198020" dist="90515" dir="2700000" algn="tl" rotWithShape="0">
              <a:prstClr val="black">
                <a:alpha val="1001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5868D858-9C04-3444-785A-63E4672245A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769806" y="3337282"/>
            <a:ext cx="695127" cy="666120"/>
          </a:xfrm>
          <a:prstGeom prst="rect">
            <a:avLst/>
          </a:prstGeom>
          <a:solidFill>
            <a:schemeClr val="accent2">
              <a:lumMod val="60000"/>
              <a:lumOff val="40000"/>
            </a:schemeClr>
          </a:solidFill>
        </p:spPr>
      </p:pic>
      <p:sp>
        <p:nvSpPr>
          <p:cNvPr id="19" name="TextBox 18">
            <a:extLst>
              <a:ext uri="{FF2B5EF4-FFF2-40B4-BE49-F238E27FC236}">
                <a16:creationId xmlns:a16="http://schemas.microsoft.com/office/drawing/2014/main" id="{10A814D6-945D-1DEA-571F-AFAEC3C45D89}"/>
              </a:ext>
            </a:extLst>
          </p:cNvPr>
          <p:cNvSpPr txBox="1"/>
          <p:nvPr/>
        </p:nvSpPr>
        <p:spPr>
          <a:xfrm>
            <a:off x="5622616" y="3046126"/>
            <a:ext cx="989139" cy="1034509"/>
          </a:xfrm>
          <a:prstGeom prst="rect">
            <a:avLst/>
          </a:prstGeom>
          <a:noFill/>
        </p:spPr>
        <p:txBody>
          <a:bodyPr wrap="square" lIns="91440" tIns="45720" rIns="91440" bIns="45720" rtlCol="0" anchor="t">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FortiSOAR</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20" name="Title 3">
            <a:extLst>
              <a:ext uri="{FF2B5EF4-FFF2-40B4-BE49-F238E27FC236}">
                <a16:creationId xmlns:a16="http://schemas.microsoft.com/office/drawing/2014/main" id="{ABADEBF1-9391-614A-0C21-0DC83CF271AA}"/>
              </a:ext>
            </a:extLst>
          </p:cNvPr>
          <p:cNvSpPr>
            <a:spLocks noGrp="1"/>
          </p:cNvSpPr>
          <p:nvPr>
            <p:ph type="title"/>
          </p:nvPr>
        </p:nvSpPr>
        <p:spPr>
          <a:xfrm>
            <a:off x="353011" y="183972"/>
            <a:ext cx="10515600" cy="535120"/>
          </a:xfrm>
        </p:spPr>
        <p:txBody>
          <a:bodyPr anchor="ctr" anchorCtr="0">
            <a:noAutofit/>
          </a:bodyPr>
          <a:lstStyle/>
          <a:p>
            <a:r>
              <a:rPr lang="en-US" sz="3400" b="1">
                <a:solidFill>
                  <a:srgbClr val="000000"/>
                </a:solidFill>
              </a:rPr>
              <a:t>Security Operation Platform</a:t>
            </a:r>
          </a:p>
        </p:txBody>
      </p:sp>
      <p:sp>
        <p:nvSpPr>
          <p:cNvPr id="22" name="TextBox 21">
            <a:extLst>
              <a:ext uri="{FF2B5EF4-FFF2-40B4-BE49-F238E27FC236}">
                <a16:creationId xmlns:a16="http://schemas.microsoft.com/office/drawing/2014/main" id="{6FA4AD7C-DF7A-FFF1-230D-869BB53BDA55}"/>
              </a:ext>
            </a:extLst>
          </p:cNvPr>
          <p:cNvSpPr txBox="1"/>
          <p:nvPr/>
        </p:nvSpPr>
        <p:spPr>
          <a:xfrm>
            <a:off x="8847401" y="1772365"/>
            <a:ext cx="302674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Investigate &amp; </a:t>
            </a:r>
            <a:r>
              <a:rPr kumimoji="0" lang="en-US" sz="1800" b="1" i="0" u="sng" strike="noStrike" kern="1200" cap="none" spc="0" normalizeH="0" baseline="0" noProof="0">
                <a:ln>
                  <a:noFill/>
                </a:ln>
                <a:solidFill>
                  <a:srgbClr val="000000"/>
                </a:solidFill>
                <a:effectLst/>
                <a:uLnTx/>
                <a:uFillTx/>
                <a:latin typeface="Arial" panose="020B0604020202020204"/>
                <a:ea typeface="+mn-ea"/>
                <a:cs typeface="+mn-cs"/>
              </a:rPr>
              <a:t>Remediate </a:t>
            </a:r>
            <a:b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through orchestration, automation and/or staff augmentation</a:t>
            </a:r>
          </a:p>
        </p:txBody>
      </p:sp>
      <p:sp>
        <p:nvSpPr>
          <p:cNvPr id="9" name="TextBox 8">
            <a:extLst>
              <a:ext uri="{FF2B5EF4-FFF2-40B4-BE49-F238E27FC236}">
                <a16:creationId xmlns:a16="http://schemas.microsoft.com/office/drawing/2014/main" id="{555A933A-C641-8AF5-612B-CA69F5D77F22}"/>
              </a:ext>
            </a:extLst>
          </p:cNvPr>
          <p:cNvSpPr txBox="1"/>
          <p:nvPr/>
        </p:nvSpPr>
        <p:spPr>
          <a:xfrm>
            <a:off x="673979" y="5175282"/>
            <a:ext cx="2736944" cy="861774"/>
          </a:xfrm>
          <a:prstGeom prst="rect">
            <a:avLst/>
          </a:prstGeom>
          <a:noFill/>
        </p:spPr>
        <p:txBody>
          <a:bodyPr wrap="square">
            <a:spAutoFit/>
          </a:bodyPr>
          <a:lstStyle/>
          <a:p>
            <a:pPr>
              <a:defRPr/>
            </a:pPr>
            <a:r>
              <a:rPr lang="en-US" sz="1400" b="1"/>
              <a:t>AI Security Engines</a:t>
            </a:r>
          </a:p>
          <a:p>
            <a:pPr marL="180975" indent="-180975">
              <a:buFont typeface="Arial" panose="020B0604020202020204" pitchFamily="34" charset="0"/>
              <a:buChar char="•"/>
            </a:pPr>
            <a:r>
              <a:rPr lang="en-US" sz="1200"/>
              <a:t>Detect constantly evolving threats</a:t>
            </a:r>
          </a:p>
          <a:p>
            <a:pPr marL="180975" indent="-180975">
              <a:buFont typeface="Arial" panose="020B0604020202020204" pitchFamily="34" charset="0"/>
              <a:buChar char="•"/>
            </a:pPr>
            <a:r>
              <a:rPr lang="en-US" sz="1200"/>
              <a:t>6</a:t>
            </a:r>
            <a:r>
              <a:rPr lang="en-US" sz="1200" baseline="30000"/>
              <a:t>th</a:t>
            </a:r>
            <a:r>
              <a:rPr lang="en-US" sz="1200"/>
              <a:t> generation over 10 years</a:t>
            </a:r>
          </a:p>
          <a:p>
            <a:pPr marL="180975" indent="-180975">
              <a:buFont typeface="Arial" panose="020B0604020202020204" pitchFamily="34" charset="0"/>
              <a:buChar char="•"/>
            </a:pPr>
            <a:r>
              <a:rPr lang="en-US" sz="1200"/>
              <a:t>100 cyber security applications</a:t>
            </a:r>
            <a:r>
              <a:rPr lang="en-US" sz="1200" b="1"/>
              <a:t> </a:t>
            </a:r>
            <a:endParaRPr lang="en-US" sz="1200" b="0" i="0" u="none" strike="noStrike" kern="1200" cap="none" spc="0" normalizeH="0" baseline="0" noProof="0">
              <a:ln>
                <a:noFill/>
              </a:ln>
              <a:effectLst/>
              <a:uLnTx/>
              <a:uFillTx/>
            </a:endParaRPr>
          </a:p>
        </p:txBody>
      </p:sp>
      <p:pic>
        <p:nvPicPr>
          <p:cNvPr id="23" name="Picture 22">
            <a:extLst>
              <a:ext uri="{FF2B5EF4-FFF2-40B4-BE49-F238E27FC236}">
                <a16:creationId xmlns:a16="http://schemas.microsoft.com/office/drawing/2014/main" id="{4319FF92-5541-2771-0716-E8A768E857E3}"/>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65668" y="4067395"/>
            <a:ext cx="1093938" cy="1093938"/>
          </a:xfrm>
          <a:prstGeom prst="rect">
            <a:avLst/>
          </a:prstGeom>
        </p:spPr>
      </p:pic>
      <p:sp>
        <p:nvSpPr>
          <p:cNvPr id="24" name="TextBox 23">
            <a:extLst>
              <a:ext uri="{FF2B5EF4-FFF2-40B4-BE49-F238E27FC236}">
                <a16:creationId xmlns:a16="http://schemas.microsoft.com/office/drawing/2014/main" id="{B90EC342-D702-614F-BB65-B050EF8A3FC8}"/>
              </a:ext>
            </a:extLst>
          </p:cNvPr>
          <p:cNvSpPr txBox="1"/>
          <p:nvPr/>
        </p:nvSpPr>
        <p:spPr>
          <a:xfrm>
            <a:off x="9407618" y="5264409"/>
            <a:ext cx="2704968" cy="861774"/>
          </a:xfrm>
          <a:prstGeom prst="rect">
            <a:avLst/>
          </a:prstGeom>
          <a:noFill/>
        </p:spPr>
        <p:txBody>
          <a:bodyPr wrap="square" rtlCol="0">
            <a:spAutoFit/>
          </a:bodyPr>
          <a:lstStyle/>
          <a:p>
            <a:r>
              <a:rPr lang="en-US" sz="1400" b="1"/>
              <a:t>Security Services</a:t>
            </a:r>
          </a:p>
          <a:p>
            <a:pPr marL="285750" indent="-285750">
              <a:buFont typeface="Arial" panose="020B0604020202020204" pitchFamily="34" charset="0"/>
              <a:buChar char="•"/>
            </a:pPr>
            <a:r>
              <a:rPr lang="en-US" sz="1200"/>
              <a:t>Keep pace with threat landscape</a:t>
            </a:r>
          </a:p>
          <a:p>
            <a:pPr marL="285750" indent="-285750">
              <a:buFont typeface="Arial" panose="020B0604020202020204" pitchFamily="34" charset="0"/>
              <a:buChar char="•"/>
            </a:pPr>
            <a:r>
              <a:rPr lang="en-US" sz="1200"/>
              <a:t>Cyber threat intelligence</a:t>
            </a:r>
          </a:p>
          <a:p>
            <a:pPr marL="285750" indent="-285750">
              <a:buFont typeface="Arial" panose="020B0604020202020204" pitchFamily="34" charset="0"/>
              <a:buChar char="•"/>
            </a:pPr>
            <a:r>
              <a:rPr lang="en-US" sz="1200"/>
              <a:t>Expert augmentation</a:t>
            </a:r>
          </a:p>
        </p:txBody>
      </p:sp>
      <p:pic>
        <p:nvPicPr>
          <p:cNvPr id="25" name="Picture 24">
            <a:extLst>
              <a:ext uri="{FF2B5EF4-FFF2-40B4-BE49-F238E27FC236}">
                <a16:creationId xmlns:a16="http://schemas.microsoft.com/office/drawing/2014/main" id="{0495964B-E251-946E-D92C-7B5B739DC62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805332" y="4062533"/>
            <a:ext cx="1196612" cy="1196612"/>
          </a:xfrm>
          <a:prstGeom prst="rect">
            <a:avLst/>
          </a:prstGeom>
        </p:spPr>
      </p:pic>
      <p:pic>
        <p:nvPicPr>
          <p:cNvPr id="14" name="Graphic 13">
            <a:extLst>
              <a:ext uri="{FF2B5EF4-FFF2-40B4-BE49-F238E27FC236}">
                <a16:creationId xmlns:a16="http://schemas.microsoft.com/office/drawing/2014/main" id="{75B8983D-2264-EE37-BE1A-0F05391F54C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836391" y="2429591"/>
            <a:ext cx="564616" cy="564616"/>
          </a:xfrm>
          <a:prstGeom prst="rect">
            <a:avLst/>
          </a:prstGeom>
        </p:spPr>
      </p:pic>
      <p:sp>
        <p:nvSpPr>
          <p:cNvPr id="242" name="TextBox 241">
            <a:extLst>
              <a:ext uri="{FF2B5EF4-FFF2-40B4-BE49-F238E27FC236}">
                <a16:creationId xmlns:a16="http://schemas.microsoft.com/office/drawing/2014/main" id="{3099E6DE-D61A-1F8B-2368-43155B28211C}"/>
              </a:ext>
            </a:extLst>
          </p:cNvPr>
          <p:cNvSpPr txBox="1"/>
          <p:nvPr/>
        </p:nvSpPr>
        <p:spPr>
          <a:xfrm rot="19153424">
            <a:off x="3584306" y="1534114"/>
            <a:ext cx="3549606" cy="2763320"/>
          </a:xfrm>
          <a:prstGeom prst="rect">
            <a:avLst/>
          </a:prstGeom>
          <a:noFill/>
          <a:ln>
            <a:noFill/>
          </a:ln>
        </p:spPr>
        <p:txBody>
          <a:bodyPr spcFirstLastPara="1" wrap="square" lIns="91440" tIns="45720" rIns="91440" bIns="45720" numCol="1" rtlCol="0" anchor="t">
            <a:prstTxWarp prst="textArchUp">
              <a:avLst>
                <a:gd name="adj" fmla="val 10807436"/>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pPr marL="0" marR="0" lvl="0" indent="0" algn="ctr" defTabSz="914400" rtl="0" eaLnBrk="1" fontAlgn="auto" latinLnBrk="0" hangingPunct="1">
              <a:lnSpc>
                <a:spcPct val="95000"/>
              </a:lnSpc>
              <a:spcBef>
                <a:spcPts val="300"/>
              </a:spcBef>
              <a:spcAft>
                <a:spcPts val="0"/>
              </a:spcAft>
              <a:buClrTx/>
              <a:buSzTx/>
              <a:buFontTx/>
              <a:buNone/>
              <a:tabLst/>
              <a:defRPr/>
            </a:pPr>
            <a:r>
              <a:rPr kumimoji="0" lang="en-US" sz="12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External Attack Surface &amp; Dark Web</a:t>
            </a:r>
            <a:endParaRPr kumimoji="0" lang="en-US" sz="12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639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a:extLst>
              <a:ext uri="{FF2B5EF4-FFF2-40B4-BE49-F238E27FC236}">
                <a16:creationId xmlns:a16="http://schemas.microsoft.com/office/drawing/2014/main" id="{3C613737-6B62-5E89-9ED6-D361BCFDC7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56143" y="458910"/>
            <a:ext cx="5770378" cy="3480650"/>
          </a:xfrm>
          <a:prstGeom prst="rect">
            <a:avLst/>
          </a:prstGeom>
        </p:spPr>
      </p:pic>
      <p:pic>
        <p:nvPicPr>
          <p:cNvPr id="196" name="Picture 195">
            <a:extLst>
              <a:ext uri="{FF2B5EF4-FFF2-40B4-BE49-F238E27FC236}">
                <a16:creationId xmlns:a16="http://schemas.microsoft.com/office/drawing/2014/main" id="{6901508F-1BD6-5EAB-E11A-7952EFD881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8541" y="1732457"/>
            <a:ext cx="5983221" cy="3609036"/>
          </a:xfrm>
          <a:prstGeom prst="rect">
            <a:avLst/>
          </a:prstGeom>
        </p:spPr>
      </p:pic>
      <p:sp>
        <p:nvSpPr>
          <p:cNvPr id="6" name="Rectangle: Rounded Corners 5">
            <a:extLst>
              <a:ext uri="{FF2B5EF4-FFF2-40B4-BE49-F238E27FC236}">
                <a16:creationId xmlns:a16="http://schemas.microsoft.com/office/drawing/2014/main" id="{3AEF2016-8381-EA11-454C-FABAD63CC8FC}"/>
              </a:ext>
            </a:extLst>
          </p:cNvPr>
          <p:cNvSpPr/>
          <p:nvPr/>
        </p:nvSpPr>
        <p:spPr>
          <a:xfrm>
            <a:off x="607010" y="1039048"/>
            <a:ext cx="5038139" cy="5634980"/>
          </a:xfrm>
          <a:prstGeom prst="roundRect">
            <a:avLst>
              <a:gd name="adj" fmla="val 8394"/>
            </a:avLst>
          </a:prstGeom>
          <a:solidFill>
            <a:srgbClr val="F0F0F0"/>
          </a:solidFill>
          <a:ln w="88900">
            <a:solidFill>
              <a:srgbClr val="2CC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708636D-C984-C39F-6ED4-B559D206C135}"/>
              </a:ext>
            </a:extLst>
          </p:cNvPr>
          <p:cNvSpPr>
            <a:spLocks noGrp="1"/>
          </p:cNvSpPr>
          <p:nvPr>
            <p:ph type="title"/>
          </p:nvPr>
        </p:nvSpPr>
        <p:spPr/>
        <p:txBody>
          <a:bodyPr/>
          <a:lstStyle/>
          <a:p>
            <a:r>
              <a:rPr lang="en-GB" dirty="0"/>
              <a:t>FortiSOAR: Overview</a:t>
            </a:r>
          </a:p>
        </p:txBody>
      </p:sp>
      <p:sp>
        <p:nvSpPr>
          <p:cNvPr id="8" name="TextBox 7">
            <a:extLst>
              <a:ext uri="{FF2B5EF4-FFF2-40B4-BE49-F238E27FC236}">
                <a16:creationId xmlns:a16="http://schemas.microsoft.com/office/drawing/2014/main" id="{A258A556-E19B-A2A4-CC6F-43C4538AE995}"/>
              </a:ext>
            </a:extLst>
          </p:cNvPr>
          <p:cNvSpPr txBox="1"/>
          <p:nvPr/>
        </p:nvSpPr>
        <p:spPr>
          <a:xfrm>
            <a:off x="673100" y="1096682"/>
            <a:ext cx="4972049" cy="1600438"/>
          </a:xfrm>
          <a:prstGeom prst="rect">
            <a:avLst/>
          </a:prstGeom>
          <a:noFill/>
        </p:spPr>
        <p:txBody>
          <a:bodyPr wrap="square" rtlCol="0">
            <a:spAutoFit/>
          </a:bodyPr>
          <a:lstStyle/>
          <a:p>
            <a:r>
              <a:rPr lang="en-GB" sz="1400" b="1" i="0" dirty="0">
                <a:solidFill>
                  <a:srgbClr val="000000"/>
                </a:solidFill>
                <a:effectLst/>
                <a:latin typeface="Arial" panose="020B0604020202020204" pitchFamily="34" charset="0"/>
              </a:rPr>
              <a:t>                   A Security </a:t>
            </a:r>
            <a:r>
              <a:rPr lang="en-GB" sz="1400" b="1" dirty="0">
                <a:solidFill>
                  <a:srgbClr val="000000"/>
                </a:solidFill>
                <a:latin typeface="Arial" panose="020B0604020202020204" pitchFamily="34" charset="0"/>
              </a:rPr>
              <a:t>Orchestration, Automation an</a:t>
            </a:r>
            <a:br>
              <a:rPr lang="en-GB" sz="1400" b="1" i="0" dirty="0">
                <a:solidFill>
                  <a:srgbClr val="000000"/>
                </a:solidFill>
                <a:effectLst/>
                <a:latin typeface="Arial" panose="020B0604020202020204" pitchFamily="34" charset="0"/>
              </a:rPr>
            </a:br>
            <a:r>
              <a:rPr lang="en-GB" sz="1400" b="1" i="0" dirty="0">
                <a:solidFill>
                  <a:srgbClr val="000000"/>
                </a:solidFill>
                <a:effectLst/>
                <a:latin typeface="Arial" panose="020B0604020202020204" pitchFamily="34" charset="0"/>
              </a:rPr>
              <a:t>                 </a:t>
            </a:r>
            <a:r>
              <a:rPr lang="en-GB" sz="1400" b="1" dirty="0">
                <a:solidFill>
                  <a:srgbClr val="000000"/>
                </a:solidFill>
                <a:latin typeface="Arial" panose="020B0604020202020204" pitchFamily="34" charset="0"/>
              </a:rPr>
              <a:t>Response (SOAR) solution that enables</a:t>
            </a:r>
            <a:endParaRPr lang="en-GB" sz="1400" b="1" i="0" dirty="0">
              <a:solidFill>
                <a:srgbClr val="000000"/>
              </a:solidFill>
              <a:effectLst/>
              <a:latin typeface="Arial" panose="020B0604020202020204" pitchFamily="34" charset="0"/>
            </a:endParaRPr>
          </a:p>
          <a:p>
            <a:r>
              <a:rPr lang="en-GB" sz="1400" b="1" dirty="0">
                <a:solidFill>
                  <a:srgbClr val="000000"/>
                </a:solidFill>
                <a:latin typeface="Arial" panose="020B0604020202020204" pitchFamily="34" charset="0"/>
              </a:rPr>
              <a:t>               security teams to centralise </a:t>
            </a:r>
            <a:r>
              <a:rPr lang="en-GB" sz="1400" b="1" dirty="0">
                <a:solidFill>
                  <a:srgbClr val="C00000"/>
                </a:solidFill>
                <a:latin typeface="Arial" panose="020B0604020202020204" pitchFamily="34" charset="0"/>
              </a:rPr>
              <a:t>incident</a:t>
            </a:r>
            <a:br>
              <a:rPr lang="en-GB" sz="1400" b="1" i="0" dirty="0">
                <a:solidFill>
                  <a:srgbClr val="000000"/>
                </a:solidFill>
                <a:effectLst/>
                <a:latin typeface="Arial" panose="020B0604020202020204" pitchFamily="34" charset="0"/>
              </a:rPr>
            </a:br>
            <a:r>
              <a:rPr lang="en-GB" sz="1400" b="1" i="0" dirty="0">
                <a:solidFill>
                  <a:srgbClr val="000000"/>
                </a:solidFill>
                <a:effectLst/>
                <a:latin typeface="Arial" panose="020B0604020202020204" pitchFamily="34" charset="0"/>
              </a:rPr>
              <a:t>            </a:t>
            </a:r>
            <a:r>
              <a:rPr lang="en-GB" sz="1400" b="1" dirty="0">
                <a:solidFill>
                  <a:srgbClr val="C00000"/>
                </a:solidFill>
                <a:latin typeface="Arial" panose="020B0604020202020204" pitchFamily="34" charset="0"/>
              </a:rPr>
              <a:t>management</a:t>
            </a:r>
            <a:r>
              <a:rPr lang="en-GB" sz="1400" b="1" dirty="0">
                <a:solidFill>
                  <a:srgbClr val="000000"/>
                </a:solidFill>
                <a:latin typeface="Arial" panose="020B0604020202020204" pitchFamily="34" charset="0"/>
              </a:rPr>
              <a:t> and </a:t>
            </a:r>
            <a:r>
              <a:rPr lang="en-GB" sz="1400" b="1" dirty="0">
                <a:solidFill>
                  <a:srgbClr val="C00000"/>
                </a:solidFill>
                <a:latin typeface="Arial" panose="020B0604020202020204" pitchFamily="34" charset="0"/>
              </a:rPr>
              <a:t>automate the myriad of analyst activities </a:t>
            </a:r>
            <a:r>
              <a:rPr lang="en-GB" sz="1400" b="1" dirty="0">
                <a:solidFill>
                  <a:srgbClr val="000000"/>
                </a:solidFill>
                <a:latin typeface="Arial" panose="020B0604020202020204" pitchFamily="34" charset="0"/>
              </a:rPr>
              <a:t>required for effective </a:t>
            </a:r>
            <a:r>
              <a:rPr lang="en-GB" sz="1400" b="1" dirty="0">
                <a:solidFill>
                  <a:srgbClr val="C00000"/>
                </a:solidFill>
                <a:latin typeface="Arial" panose="020B0604020202020204" pitchFamily="34" charset="0"/>
              </a:rPr>
              <a:t>threat investigation and response</a:t>
            </a:r>
            <a:r>
              <a:rPr lang="en-GB" sz="1400" b="1" dirty="0">
                <a:solidFill>
                  <a:srgbClr val="000000"/>
                </a:solidFill>
                <a:latin typeface="Arial" panose="020B0604020202020204" pitchFamily="34" charset="0"/>
              </a:rPr>
              <a:t>.</a:t>
            </a:r>
            <a:endParaRPr lang="en-GB" sz="1400" b="1" dirty="0"/>
          </a:p>
          <a:p>
            <a:endParaRPr lang="en-GB" sz="1400" b="1" dirty="0"/>
          </a:p>
        </p:txBody>
      </p:sp>
      <p:sp>
        <p:nvSpPr>
          <p:cNvPr id="10" name="Oval 9">
            <a:extLst>
              <a:ext uri="{FF2B5EF4-FFF2-40B4-BE49-F238E27FC236}">
                <a16:creationId xmlns:a16="http://schemas.microsoft.com/office/drawing/2014/main" id="{19E9168E-4EAD-10D2-108A-F8821189B1C3}"/>
              </a:ext>
            </a:extLst>
          </p:cNvPr>
          <p:cNvSpPr>
            <a:spLocks noChangeAspect="1"/>
          </p:cNvSpPr>
          <p:nvPr/>
        </p:nvSpPr>
        <p:spPr>
          <a:xfrm>
            <a:off x="228350" y="666212"/>
            <a:ext cx="1260000" cy="1260000"/>
          </a:xfrm>
          <a:prstGeom prst="ellipse">
            <a:avLst/>
          </a:prstGeom>
          <a:solidFill>
            <a:schemeClr val="bg1"/>
          </a:solidFill>
          <a:ln w="88900">
            <a:solidFill>
              <a:srgbClr val="2CC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3049287-7D84-A647-9A8F-B48DC4AC2BA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43947" y="2325071"/>
            <a:ext cx="448216" cy="523221"/>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15" name="TextBox 14">
            <a:extLst>
              <a:ext uri="{FF2B5EF4-FFF2-40B4-BE49-F238E27FC236}">
                <a16:creationId xmlns:a16="http://schemas.microsoft.com/office/drawing/2014/main" id="{D2132C9B-32CB-3C44-6052-8EAC76CAB86E}"/>
              </a:ext>
            </a:extLst>
          </p:cNvPr>
          <p:cNvSpPr txBox="1"/>
          <p:nvPr/>
        </p:nvSpPr>
        <p:spPr>
          <a:xfrm>
            <a:off x="3941198" y="2848292"/>
            <a:ext cx="1137218" cy="215444"/>
          </a:xfrm>
          <a:prstGeom prst="rect">
            <a:avLst/>
          </a:prstGeom>
          <a:noFill/>
        </p:spPr>
        <p:txBody>
          <a:bodyPr wrap="square" rtlCol="0">
            <a:spAutoFit/>
          </a:bodyPr>
          <a:lstStyle/>
          <a:p>
            <a:pPr algn="ctr"/>
            <a:r>
              <a:rPr lang="en-GB" sz="800" dirty="0"/>
              <a:t>Virtual Appliance</a:t>
            </a:r>
          </a:p>
        </p:txBody>
      </p:sp>
      <p:cxnSp>
        <p:nvCxnSpPr>
          <p:cNvPr id="17" name="Straight Connector 16">
            <a:extLst>
              <a:ext uri="{FF2B5EF4-FFF2-40B4-BE49-F238E27FC236}">
                <a16:creationId xmlns:a16="http://schemas.microsoft.com/office/drawing/2014/main" id="{F3687C87-77DC-9724-5FA2-612414B5E5C6}"/>
              </a:ext>
            </a:extLst>
          </p:cNvPr>
          <p:cNvCxnSpPr>
            <a:cxnSpLocks/>
          </p:cNvCxnSpPr>
          <p:nvPr/>
        </p:nvCxnSpPr>
        <p:spPr>
          <a:xfrm>
            <a:off x="607010" y="3137141"/>
            <a:ext cx="5038139" cy="0"/>
          </a:xfrm>
          <a:prstGeom prst="line">
            <a:avLst/>
          </a:prstGeom>
          <a:ln w="50800">
            <a:gradFill>
              <a:gsLst>
                <a:gs pos="0">
                  <a:schemeClr val="accent1">
                    <a:lumMod val="5000"/>
                    <a:lumOff val="95000"/>
                    <a:alpha val="0"/>
                  </a:schemeClr>
                </a:gs>
                <a:gs pos="25000">
                  <a:srgbClr val="2CCCD3"/>
                </a:gs>
                <a:gs pos="75000">
                  <a:srgbClr val="2CCCD3"/>
                </a:gs>
                <a:gs pos="100000">
                  <a:schemeClr val="accent1">
                    <a:alpha val="0"/>
                    <a:lumMod val="5000"/>
                    <a:lumOff val="9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AA3FE28-C605-C7F7-A5B0-EA95E898277D}"/>
              </a:ext>
            </a:extLst>
          </p:cNvPr>
          <p:cNvSpPr txBox="1"/>
          <p:nvPr/>
        </p:nvSpPr>
        <p:spPr>
          <a:xfrm>
            <a:off x="1950138" y="3177340"/>
            <a:ext cx="2220480" cy="276999"/>
          </a:xfrm>
          <a:prstGeom prst="rect">
            <a:avLst/>
          </a:prstGeom>
          <a:noFill/>
        </p:spPr>
        <p:txBody>
          <a:bodyPr wrap="none" rtlCol="0">
            <a:spAutoFit/>
          </a:bodyPr>
          <a:lstStyle/>
          <a:p>
            <a:pPr algn="ctr"/>
            <a:r>
              <a:rPr lang="en-GB" sz="1200" b="1" dirty="0"/>
              <a:t>Security Fabric Integrations</a:t>
            </a:r>
          </a:p>
        </p:txBody>
      </p:sp>
      <p:pic>
        <p:nvPicPr>
          <p:cNvPr id="4" name="Picture 3">
            <a:extLst>
              <a:ext uri="{FF2B5EF4-FFF2-40B4-BE49-F238E27FC236}">
                <a16:creationId xmlns:a16="http://schemas.microsoft.com/office/drawing/2014/main" id="{3D801362-296B-D194-3E41-A9FE139797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858" y="750983"/>
            <a:ext cx="1060983" cy="1060983"/>
          </a:xfrm>
          <a:prstGeom prst="rect">
            <a:avLst/>
          </a:prstGeom>
        </p:spPr>
      </p:pic>
      <p:pic>
        <p:nvPicPr>
          <p:cNvPr id="38" name="Picture 37">
            <a:extLst>
              <a:ext uri="{FF2B5EF4-FFF2-40B4-BE49-F238E27FC236}">
                <a16:creationId xmlns:a16="http://schemas.microsoft.com/office/drawing/2014/main" id="{4F5A3A09-7CBD-9900-5C09-34A8446D5E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62920" y="2265565"/>
            <a:ext cx="646280" cy="646280"/>
          </a:xfrm>
          <a:prstGeom prst="rect">
            <a:avLst/>
          </a:prstGeom>
        </p:spPr>
      </p:pic>
      <p:sp>
        <p:nvSpPr>
          <p:cNvPr id="13" name="TextBox 12">
            <a:extLst>
              <a:ext uri="{FF2B5EF4-FFF2-40B4-BE49-F238E27FC236}">
                <a16:creationId xmlns:a16="http://schemas.microsoft.com/office/drawing/2014/main" id="{3DB57A0D-91F2-A8AE-DB18-9DC95BCBC0DC}"/>
              </a:ext>
            </a:extLst>
          </p:cNvPr>
          <p:cNvSpPr txBox="1"/>
          <p:nvPr/>
        </p:nvSpPr>
        <p:spPr>
          <a:xfrm>
            <a:off x="1600112" y="2407429"/>
            <a:ext cx="1653018" cy="600164"/>
          </a:xfrm>
          <a:prstGeom prst="rect">
            <a:avLst/>
          </a:prstGeom>
          <a:noFill/>
        </p:spPr>
        <p:txBody>
          <a:bodyPr wrap="none" rtlCol="0">
            <a:spAutoFit/>
          </a:bodyPr>
          <a:lstStyle/>
          <a:p>
            <a:pPr algn="ctr"/>
            <a:r>
              <a:rPr lang="en-GB" sz="1200" b="1" dirty="0"/>
              <a:t>FortiSOAR</a:t>
            </a:r>
            <a:br>
              <a:rPr lang="en-GB" sz="1200" b="1" dirty="0"/>
            </a:br>
            <a:r>
              <a:rPr lang="en-GB" sz="1050" dirty="0"/>
              <a:t>Automated Orchestrated</a:t>
            </a:r>
            <a:br>
              <a:rPr lang="en-GB" sz="1050" dirty="0"/>
            </a:br>
            <a:r>
              <a:rPr lang="en-GB" sz="1050" dirty="0"/>
              <a:t>Response Platform</a:t>
            </a:r>
            <a:endParaRPr lang="en-GB" sz="1200" b="1" dirty="0"/>
          </a:p>
        </p:txBody>
      </p:sp>
      <p:sp>
        <p:nvSpPr>
          <p:cNvPr id="14" name="TextBox 13">
            <a:extLst>
              <a:ext uri="{FF2B5EF4-FFF2-40B4-BE49-F238E27FC236}">
                <a16:creationId xmlns:a16="http://schemas.microsoft.com/office/drawing/2014/main" id="{720EB125-17DB-1408-8F6A-9D9A8731C07C}"/>
              </a:ext>
            </a:extLst>
          </p:cNvPr>
          <p:cNvSpPr txBox="1"/>
          <p:nvPr/>
        </p:nvSpPr>
        <p:spPr>
          <a:xfrm>
            <a:off x="3367089" y="2916274"/>
            <a:ext cx="437940" cy="215444"/>
          </a:xfrm>
          <a:prstGeom prst="rect">
            <a:avLst/>
          </a:prstGeom>
          <a:noFill/>
        </p:spPr>
        <p:txBody>
          <a:bodyPr wrap="none" rtlCol="0">
            <a:spAutoFit/>
          </a:bodyPr>
          <a:lstStyle/>
          <a:p>
            <a:pPr algn="ctr"/>
            <a:r>
              <a:rPr lang="en-GB" sz="800" dirty="0"/>
              <a:t>SaaS</a:t>
            </a:r>
          </a:p>
        </p:txBody>
      </p:sp>
      <p:pic>
        <p:nvPicPr>
          <p:cNvPr id="19" name="Picture 18">
            <a:extLst>
              <a:ext uri="{FF2B5EF4-FFF2-40B4-BE49-F238E27FC236}">
                <a16:creationId xmlns:a16="http://schemas.microsoft.com/office/drawing/2014/main" id="{A477453A-1C96-8A01-B066-9D890DE4EE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5935" y="2391178"/>
            <a:ext cx="550653" cy="550653"/>
          </a:xfrm>
          <a:prstGeom prst="rect">
            <a:avLst/>
          </a:prstGeom>
        </p:spPr>
      </p:pic>
      <p:pic>
        <p:nvPicPr>
          <p:cNvPr id="153" name="Picture 152">
            <a:extLst>
              <a:ext uri="{FF2B5EF4-FFF2-40B4-BE49-F238E27FC236}">
                <a16:creationId xmlns:a16="http://schemas.microsoft.com/office/drawing/2014/main" id="{F0D29C2F-8F22-5406-73D3-F9ECA9A355C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97253" y="3427733"/>
            <a:ext cx="571886" cy="571886"/>
          </a:xfrm>
          <a:prstGeom prst="rect">
            <a:avLst/>
          </a:prstGeom>
        </p:spPr>
      </p:pic>
      <p:pic>
        <p:nvPicPr>
          <p:cNvPr id="154" name="Picture 153">
            <a:extLst>
              <a:ext uri="{FF2B5EF4-FFF2-40B4-BE49-F238E27FC236}">
                <a16:creationId xmlns:a16="http://schemas.microsoft.com/office/drawing/2014/main" id="{B0A26468-8BE7-2909-4C57-C316639351C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98214" y="5023782"/>
            <a:ext cx="571886" cy="571886"/>
          </a:xfrm>
          <a:prstGeom prst="rect">
            <a:avLst/>
          </a:prstGeom>
        </p:spPr>
      </p:pic>
      <p:pic>
        <p:nvPicPr>
          <p:cNvPr id="155" name="Picture 154">
            <a:extLst>
              <a:ext uri="{FF2B5EF4-FFF2-40B4-BE49-F238E27FC236}">
                <a16:creationId xmlns:a16="http://schemas.microsoft.com/office/drawing/2014/main" id="{F58B3C85-965D-8468-DD83-B6EF5EB2D79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06516" y="3434713"/>
            <a:ext cx="571886" cy="571886"/>
          </a:xfrm>
          <a:prstGeom prst="rect">
            <a:avLst/>
          </a:prstGeom>
        </p:spPr>
      </p:pic>
      <p:pic>
        <p:nvPicPr>
          <p:cNvPr id="156" name="Picture 155">
            <a:extLst>
              <a:ext uri="{FF2B5EF4-FFF2-40B4-BE49-F238E27FC236}">
                <a16:creationId xmlns:a16="http://schemas.microsoft.com/office/drawing/2014/main" id="{94673D2F-9E96-9998-9752-A676040C1DC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83007" y="3428482"/>
            <a:ext cx="571886" cy="571886"/>
          </a:xfrm>
          <a:prstGeom prst="rect">
            <a:avLst/>
          </a:prstGeom>
        </p:spPr>
      </p:pic>
      <p:pic>
        <p:nvPicPr>
          <p:cNvPr id="157" name="Picture 156">
            <a:extLst>
              <a:ext uri="{FF2B5EF4-FFF2-40B4-BE49-F238E27FC236}">
                <a16:creationId xmlns:a16="http://schemas.microsoft.com/office/drawing/2014/main" id="{D39B69F3-4B52-8A93-8F7D-C3DBDC3C574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30025" y="3427734"/>
            <a:ext cx="571885" cy="571885"/>
          </a:xfrm>
          <a:prstGeom prst="rect">
            <a:avLst/>
          </a:prstGeom>
        </p:spPr>
      </p:pic>
      <p:pic>
        <p:nvPicPr>
          <p:cNvPr id="158" name="Picture 157">
            <a:extLst>
              <a:ext uri="{FF2B5EF4-FFF2-40B4-BE49-F238E27FC236}">
                <a16:creationId xmlns:a16="http://schemas.microsoft.com/office/drawing/2014/main" id="{B2D9BACB-CCD2-F887-4007-29A8DD07EAE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47396" y="3434713"/>
            <a:ext cx="571886" cy="571886"/>
          </a:xfrm>
          <a:prstGeom prst="rect">
            <a:avLst/>
          </a:prstGeom>
        </p:spPr>
      </p:pic>
      <p:pic>
        <p:nvPicPr>
          <p:cNvPr id="159" name="Picture 158">
            <a:extLst>
              <a:ext uri="{FF2B5EF4-FFF2-40B4-BE49-F238E27FC236}">
                <a16:creationId xmlns:a16="http://schemas.microsoft.com/office/drawing/2014/main" id="{85797292-7E4E-F715-4F53-0B417F74C1E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97253" y="4229323"/>
            <a:ext cx="571886" cy="571886"/>
          </a:xfrm>
          <a:prstGeom prst="rect">
            <a:avLst/>
          </a:prstGeom>
        </p:spPr>
      </p:pic>
      <p:pic>
        <p:nvPicPr>
          <p:cNvPr id="160" name="Picture 159">
            <a:extLst>
              <a:ext uri="{FF2B5EF4-FFF2-40B4-BE49-F238E27FC236}">
                <a16:creationId xmlns:a16="http://schemas.microsoft.com/office/drawing/2014/main" id="{2C5DB1F3-FC9E-C030-253B-852A26791C5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098442" y="4229323"/>
            <a:ext cx="571886" cy="571886"/>
          </a:xfrm>
          <a:prstGeom prst="rect">
            <a:avLst/>
          </a:prstGeom>
        </p:spPr>
      </p:pic>
      <p:pic>
        <p:nvPicPr>
          <p:cNvPr id="161" name="Picture 160">
            <a:extLst>
              <a:ext uri="{FF2B5EF4-FFF2-40B4-BE49-F238E27FC236}">
                <a16:creationId xmlns:a16="http://schemas.microsoft.com/office/drawing/2014/main" id="{1243F6E8-53E8-9BF2-382E-3727DBAF4DA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870365" y="4229323"/>
            <a:ext cx="571886" cy="571886"/>
          </a:xfrm>
          <a:prstGeom prst="rect">
            <a:avLst/>
          </a:prstGeom>
        </p:spPr>
      </p:pic>
      <p:pic>
        <p:nvPicPr>
          <p:cNvPr id="162" name="Picture 161">
            <a:extLst>
              <a:ext uri="{FF2B5EF4-FFF2-40B4-BE49-F238E27FC236}">
                <a16:creationId xmlns:a16="http://schemas.microsoft.com/office/drawing/2014/main" id="{977901B8-8375-55AA-C50D-5C87722C2DC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629217" y="4222193"/>
            <a:ext cx="571887" cy="571887"/>
          </a:xfrm>
          <a:prstGeom prst="rect">
            <a:avLst/>
          </a:prstGeom>
        </p:spPr>
      </p:pic>
      <p:pic>
        <p:nvPicPr>
          <p:cNvPr id="163" name="Picture 162">
            <a:extLst>
              <a:ext uri="{FF2B5EF4-FFF2-40B4-BE49-F238E27FC236}">
                <a16:creationId xmlns:a16="http://schemas.microsoft.com/office/drawing/2014/main" id="{3AD48C95-50C2-03CC-7190-7D0060E5849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32277" y="4222193"/>
            <a:ext cx="571886" cy="571886"/>
          </a:xfrm>
          <a:prstGeom prst="rect">
            <a:avLst/>
          </a:prstGeom>
        </p:spPr>
      </p:pic>
      <p:pic>
        <p:nvPicPr>
          <p:cNvPr id="164" name="Picture 163">
            <a:extLst>
              <a:ext uri="{FF2B5EF4-FFF2-40B4-BE49-F238E27FC236}">
                <a16:creationId xmlns:a16="http://schemas.microsoft.com/office/drawing/2014/main" id="{AE5C7556-5E5A-5BFE-1B7F-4D6E22BAB77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397253" y="5023783"/>
            <a:ext cx="571886" cy="571886"/>
          </a:xfrm>
          <a:prstGeom prst="rect">
            <a:avLst/>
          </a:prstGeom>
        </p:spPr>
      </p:pic>
      <p:pic>
        <p:nvPicPr>
          <p:cNvPr id="165" name="Picture 164">
            <a:extLst>
              <a:ext uri="{FF2B5EF4-FFF2-40B4-BE49-F238E27FC236}">
                <a16:creationId xmlns:a16="http://schemas.microsoft.com/office/drawing/2014/main" id="{AB775450-2B84-89E3-ECDF-10553D370FC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094082" y="5023782"/>
            <a:ext cx="571887" cy="571887"/>
          </a:xfrm>
          <a:prstGeom prst="rect">
            <a:avLst/>
          </a:prstGeom>
        </p:spPr>
      </p:pic>
      <p:pic>
        <p:nvPicPr>
          <p:cNvPr id="166" name="Picture 165">
            <a:extLst>
              <a:ext uri="{FF2B5EF4-FFF2-40B4-BE49-F238E27FC236}">
                <a16:creationId xmlns:a16="http://schemas.microsoft.com/office/drawing/2014/main" id="{9DE75981-02A7-570D-87BB-5E4BE9150AD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870365" y="5025244"/>
            <a:ext cx="571886" cy="571886"/>
          </a:xfrm>
          <a:prstGeom prst="rect">
            <a:avLst/>
          </a:prstGeom>
        </p:spPr>
      </p:pic>
      <p:pic>
        <p:nvPicPr>
          <p:cNvPr id="167" name="Picture 166">
            <a:extLst>
              <a:ext uri="{FF2B5EF4-FFF2-40B4-BE49-F238E27FC236}">
                <a16:creationId xmlns:a16="http://schemas.microsoft.com/office/drawing/2014/main" id="{7AE8EBCB-3DC3-31FC-9679-C86B0AE9570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324912" y="5006941"/>
            <a:ext cx="571886" cy="571886"/>
          </a:xfrm>
          <a:prstGeom prst="rect">
            <a:avLst/>
          </a:prstGeom>
        </p:spPr>
      </p:pic>
      <p:pic>
        <p:nvPicPr>
          <p:cNvPr id="168" name="Picture 167">
            <a:extLst>
              <a:ext uri="{FF2B5EF4-FFF2-40B4-BE49-F238E27FC236}">
                <a16:creationId xmlns:a16="http://schemas.microsoft.com/office/drawing/2014/main" id="{CA50F68E-DF0D-03B4-47D8-8F08F861A65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381721" y="5806450"/>
            <a:ext cx="609856" cy="609856"/>
          </a:xfrm>
          <a:prstGeom prst="rect">
            <a:avLst/>
          </a:prstGeom>
        </p:spPr>
      </p:pic>
      <p:pic>
        <p:nvPicPr>
          <p:cNvPr id="169" name="Picture 168">
            <a:extLst>
              <a:ext uri="{FF2B5EF4-FFF2-40B4-BE49-F238E27FC236}">
                <a16:creationId xmlns:a16="http://schemas.microsoft.com/office/drawing/2014/main" id="{7128C32B-01D6-5545-3119-2F28FC6857BD}"/>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114823" y="5817776"/>
            <a:ext cx="571886" cy="571886"/>
          </a:xfrm>
          <a:prstGeom prst="rect">
            <a:avLst/>
          </a:prstGeom>
        </p:spPr>
      </p:pic>
      <p:pic>
        <p:nvPicPr>
          <p:cNvPr id="170" name="Picture 169">
            <a:extLst>
              <a:ext uri="{FF2B5EF4-FFF2-40B4-BE49-F238E27FC236}">
                <a16:creationId xmlns:a16="http://schemas.microsoft.com/office/drawing/2014/main" id="{01233E2A-1728-3A40-3BB4-5314B363BE6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854496" y="5812575"/>
            <a:ext cx="577967" cy="577967"/>
          </a:xfrm>
          <a:prstGeom prst="rect">
            <a:avLst/>
          </a:prstGeom>
        </p:spPr>
      </p:pic>
      <p:pic>
        <p:nvPicPr>
          <p:cNvPr id="171" name="Picture 170">
            <a:extLst>
              <a:ext uri="{FF2B5EF4-FFF2-40B4-BE49-F238E27FC236}">
                <a16:creationId xmlns:a16="http://schemas.microsoft.com/office/drawing/2014/main" id="{151F54D8-6940-A888-D5A1-BBEB93E829A7}"/>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577021" y="5813565"/>
            <a:ext cx="624889" cy="624889"/>
          </a:xfrm>
          <a:prstGeom prst="rect">
            <a:avLst/>
          </a:prstGeom>
        </p:spPr>
      </p:pic>
      <p:pic>
        <p:nvPicPr>
          <p:cNvPr id="172" name="Picture 171">
            <a:extLst>
              <a:ext uri="{FF2B5EF4-FFF2-40B4-BE49-F238E27FC236}">
                <a16:creationId xmlns:a16="http://schemas.microsoft.com/office/drawing/2014/main" id="{3B756F22-0E66-E847-9F02-E4732FB987B9}"/>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331911" y="5803725"/>
            <a:ext cx="571886" cy="571886"/>
          </a:xfrm>
          <a:prstGeom prst="rect">
            <a:avLst/>
          </a:prstGeom>
        </p:spPr>
      </p:pic>
      <p:sp>
        <p:nvSpPr>
          <p:cNvPr id="173" name="TextBox 172">
            <a:extLst>
              <a:ext uri="{FF2B5EF4-FFF2-40B4-BE49-F238E27FC236}">
                <a16:creationId xmlns:a16="http://schemas.microsoft.com/office/drawing/2014/main" id="{5881ABDA-7E79-B240-AEBD-539395C2F5E0}"/>
              </a:ext>
            </a:extLst>
          </p:cNvPr>
          <p:cNvSpPr txBox="1"/>
          <p:nvPr/>
        </p:nvSpPr>
        <p:spPr>
          <a:xfrm>
            <a:off x="1376061" y="4006749"/>
            <a:ext cx="614271" cy="215444"/>
          </a:xfrm>
          <a:prstGeom prst="rect">
            <a:avLst/>
          </a:prstGeom>
          <a:noFill/>
        </p:spPr>
        <p:txBody>
          <a:bodyPr wrap="none" rtlCol="0">
            <a:spAutoFit/>
          </a:bodyPr>
          <a:lstStyle/>
          <a:p>
            <a:pPr algn="ctr"/>
            <a:r>
              <a:rPr lang="en-GB" sz="800" dirty="0"/>
              <a:t>FortiGate</a:t>
            </a:r>
          </a:p>
        </p:txBody>
      </p:sp>
      <p:sp>
        <p:nvSpPr>
          <p:cNvPr id="174" name="TextBox 173">
            <a:extLst>
              <a:ext uri="{FF2B5EF4-FFF2-40B4-BE49-F238E27FC236}">
                <a16:creationId xmlns:a16="http://schemas.microsoft.com/office/drawing/2014/main" id="{563ACC03-C573-8111-B3AC-11DAC76220F9}"/>
              </a:ext>
            </a:extLst>
          </p:cNvPr>
          <p:cNvSpPr txBox="1"/>
          <p:nvPr/>
        </p:nvSpPr>
        <p:spPr>
          <a:xfrm>
            <a:off x="1907525" y="4012830"/>
            <a:ext cx="998991" cy="215444"/>
          </a:xfrm>
          <a:prstGeom prst="rect">
            <a:avLst/>
          </a:prstGeom>
          <a:noFill/>
        </p:spPr>
        <p:txBody>
          <a:bodyPr wrap="none" rtlCol="0">
            <a:spAutoFit/>
          </a:bodyPr>
          <a:lstStyle/>
          <a:p>
            <a:pPr algn="ctr"/>
            <a:r>
              <a:rPr lang="en-GB" sz="800" dirty="0"/>
              <a:t>FortiAuthenticator</a:t>
            </a:r>
          </a:p>
        </p:txBody>
      </p:sp>
      <p:sp>
        <p:nvSpPr>
          <p:cNvPr id="175" name="TextBox 174">
            <a:extLst>
              <a:ext uri="{FF2B5EF4-FFF2-40B4-BE49-F238E27FC236}">
                <a16:creationId xmlns:a16="http://schemas.microsoft.com/office/drawing/2014/main" id="{89A9E9E9-1306-F995-A18B-655B8FDE8B72}"/>
              </a:ext>
            </a:extLst>
          </p:cNvPr>
          <p:cNvSpPr txBox="1"/>
          <p:nvPr/>
        </p:nvSpPr>
        <p:spPr>
          <a:xfrm>
            <a:off x="2797159" y="4018105"/>
            <a:ext cx="790601" cy="215444"/>
          </a:xfrm>
          <a:prstGeom prst="rect">
            <a:avLst/>
          </a:prstGeom>
          <a:noFill/>
        </p:spPr>
        <p:txBody>
          <a:bodyPr wrap="none" rtlCol="0">
            <a:spAutoFit/>
          </a:bodyPr>
          <a:lstStyle/>
          <a:p>
            <a:pPr algn="ctr"/>
            <a:r>
              <a:rPr lang="en-GB" sz="800" dirty="0"/>
              <a:t>FortiAnalyzer</a:t>
            </a:r>
          </a:p>
        </p:txBody>
      </p:sp>
      <p:sp>
        <p:nvSpPr>
          <p:cNvPr id="176" name="TextBox 175">
            <a:extLst>
              <a:ext uri="{FF2B5EF4-FFF2-40B4-BE49-F238E27FC236}">
                <a16:creationId xmlns:a16="http://schemas.microsoft.com/office/drawing/2014/main" id="{0BDA1BD3-33AD-22FE-35FE-4DB1D5807C76}"/>
              </a:ext>
            </a:extLst>
          </p:cNvPr>
          <p:cNvSpPr txBox="1"/>
          <p:nvPr/>
        </p:nvSpPr>
        <p:spPr>
          <a:xfrm>
            <a:off x="3536286" y="4018772"/>
            <a:ext cx="696483" cy="215444"/>
          </a:xfrm>
          <a:prstGeom prst="rect">
            <a:avLst/>
          </a:prstGeom>
          <a:noFill/>
        </p:spPr>
        <p:txBody>
          <a:bodyPr wrap="square" rtlCol="0">
            <a:spAutoFit/>
          </a:bodyPr>
          <a:lstStyle/>
          <a:p>
            <a:pPr algn="ctr"/>
            <a:r>
              <a:rPr lang="en-GB" sz="800" dirty="0"/>
              <a:t>FortiClient</a:t>
            </a:r>
          </a:p>
        </p:txBody>
      </p:sp>
      <p:sp>
        <p:nvSpPr>
          <p:cNvPr id="177" name="TextBox 176">
            <a:extLst>
              <a:ext uri="{FF2B5EF4-FFF2-40B4-BE49-F238E27FC236}">
                <a16:creationId xmlns:a16="http://schemas.microsoft.com/office/drawing/2014/main" id="{E9914ECA-641D-0662-D653-A2ACF7678833}"/>
              </a:ext>
            </a:extLst>
          </p:cNvPr>
          <p:cNvSpPr txBox="1"/>
          <p:nvPr/>
        </p:nvSpPr>
        <p:spPr>
          <a:xfrm>
            <a:off x="4318990" y="4018105"/>
            <a:ext cx="628698" cy="215444"/>
          </a:xfrm>
          <a:prstGeom prst="rect">
            <a:avLst/>
          </a:prstGeom>
          <a:noFill/>
        </p:spPr>
        <p:txBody>
          <a:bodyPr wrap="none" rtlCol="0">
            <a:spAutoFit/>
          </a:bodyPr>
          <a:lstStyle/>
          <a:p>
            <a:pPr algn="ctr"/>
            <a:r>
              <a:rPr lang="en-GB" sz="800" dirty="0"/>
              <a:t>FortiCWP</a:t>
            </a:r>
          </a:p>
        </p:txBody>
      </p:sp>
      <p:sp>
        <p:nvSpPr>
          <p:cNvPr id="178" name="TextBox 177">
            <a:extLst>
              <a:ext uri="{FF2B5EF4-FFF2-40B4-BE49-F238E27FC236}">
                <a16:creationId xmlns:a16="http://schemas.microsoft.com/office/drawing/2014/main" id="{2853A79C-7A8D-7428-FB80-16FA6F48835C}"/>
              </a:ext>
            </a:extLst>
          </p:cNvPr>
          <p:cNvSpPr txBox="1"/>
          <p:nvPr/>
        </p:nvSpPr>
        <p:spPr>
          <a:xfrm>
            <a:off x="1339993" y="4801209"/>
            <a:ext cx="686406" cy="215444"/>
          </a:xfrm>
          <a:prstGeom prst="rect">
            <a:avLst/>
          </a:prstGeom>
          <a:noFill/>
        </p:spPr>
        <p:txBody>
          <a:bodyPr wrap="none" rtlCol="0">
            <a:spAutoFit/>
          </a:bodyPr>
          <a:lstStyle/>
          <a:p>
            <a:pPr algn="ctr"/>
            <a:r>
              <a:rPr lang="en-GB" sz="800" dirty="0" err="1"/>
              <a:t>FortiDDOS</a:t>
            </a:r>
            <a:endParaRPr lang="en-GB" sz="800" dirty="0"/>
          </a:p>
        </p:txBody>
      </p:sp>
      <p:sp>
        <p:nvSpPr>
          <p:cNvPr id="179" name="TextBox 178">
            <a:extLst>
              <a:ext uri="{FF2B5EF4-FFF2-40B4-BE49-F238E27FC236}">
                <a16:creationId xmlns:a16="http://schemas.microsoft.com/office/drawing/2014/main" id="{2E925F42-12E6-2C1F-5A64-9BCA6D590C19}"/>
              </a:ext>
            </a:extLst>
          </p:cNvPr>
          <p:cNvSpPr txBox="1"/>
          <p:nvPr/>
        </p:nvSpPr>
        <p:spPr>
          <a:xfrm>
            <a:off x="1975909" y="4800160"/>
            <a:ext cx="808235" cy="215444"/>
          </a:xfrm>
          <a:prstGeom prst="rect">
            <a:avLst/>
          </a:prstGeom>
          <a:noFill/>
        </p:spPr>
        <p:txBody>
          <a:bodyPr wrap="none" rtlCol="0">
            <a:spAutoFit/>
          </a:bodyPr>
          <a:lstStyle/>
          <a:p>
            <a:pPr algn="ctr"/>
            <a:r>
              <a:rPr lang="en-GB" sz="800" dirty="0"/>
              <a:t>FortiDeceptor</a:t>
            </a:r>
          </a:p>
        </p:txBody>
      </p:sp>
      <p:sp>
        <p:nvSpPr>
          <p:cNvPr id="180" name="TextBox 179">
            <a:extLst>
              <a:ext uri="{FF2B5EF4-FFF2-40B4-BE49-F238E27FC236}">
                <a16:creationId xmlns:a16="http://schemas.microsoft.com/office/drawing/2014/main" id="{F6A129CA-FFD5-5AE0-FBFC-5B55D913FE8F}"/>
              </a:ext>
            </a:extLst>
          </p:cNvPr>
          <p:cNvSpPr txBox="1"/>
          <p:nvPr/>
        </p:nvSpPr>
        <p:spPr>
          <a:xfrm>
            <a:off x="2853180" y="4796983"/>
            <a:ext cx="606256" cy="215444"/>
          </a:xfrm>
          <a:prstGeom prst="rect">
            <a:avLst/>
          </a:prstGeom>
          <a:noFill/>
        </p:spPr>
        <p:txBody>
          <a:bodyPr wrap="none" rtlCol="0">
            <a:spAutoFit/>
          </a:bodyPr>
          <a:lstStyle/>
          <a:p>
            <a:pPr algn="ctr"/>
            <a:r>
              <a:rPr lang="en-GB" sz="800" dirty="0"/>
              <a:t>FortiEDR</a:t>
            </a:r>
          </a:p>
        </p:txBody>
      </p:sp>
      <p:sp>
        <p:nvSpPr>
          <p:cNvPr id="181" name="TextBox 180">
            <a:extLst>
              <a:ext uri="{FF2B5EF4-FFF2-40B4-BE49-F238E27FC236}">
                <a16:creationId xmlns:a16="http://schemas.microsoft.com/office/drawing/2014/main" id="{BAD22FD3-188E-5DE0-9D0A-EDC7BC3FE5AD}"/>
              </a:ext>
            </a:extLst>
          </p:cNvPr>
          <p:cNvSpPr txBox="1"/>
          <p:nvPr/>
        </p:nvSpPr>
        <p:spPr>
          <a:xfrm>
            <a:off x="3545763" y="4802663"/>
            <a:ext cx="676788" cy="215444"/>
          </a:xfrm>
          <a:prstGeom prst="rect">
            <a:avLst/>
          </a:prstGeom>
          <a:noFill/>
        </p:spPr>
        <p:txBody>
          <a:bodyPr wrap="none" rtlCol="0">
            <a:spAutoFit/>
          </a:bodyPr>
          <a:lstStyle/>
          <a:p>
            <a:pPr algn="ctr"/>
            <a:r>
              <a:rPr lang="en-GB" sz="800" dirty="0"/>
              <a:t>FortiGuard</a:t>
            </a:r>
          </a:p>
        </p:txBody>
      </p:sp>
      <p:sp>
        <p:nvSpPr>
          <p:cNvPr id="182" name="TextBox 181">
            <a:extLst>
              <a:ext uri="{FF2B5EF4-FFF2-40B4-BE49-F238E27FC236}">
                <a16:creationId xmlns:a16="http://schemas.microsoft.com/office/drawing/2014/main" id="{D3406860-3835-561D-2937-3A89893D0F3A}"/>
              </a:ext>
            </a:extLst>
          </p:cNvPr>
          <p:cNvSpPr txBox="1"/>
          <p:nvPr/>
        </p:nvSpPr>
        <p:spPr>
          <a:xfrm>
            <a:off x="4322154" y="4796983"/>
            <a:ext cx="577402" cy="215444"/>
          </a:xfrm>
          <a:prstGeom prst="rect">
            <a:avLst/>
          </a:prstGeom>
          <a:noFill/>
        </p:spPr>
        <p:txBody>
          <a:bodyPr wrap="none" rtlCol="0">
            <a:spAutoFit/>
          </a:bodyPr>
          <a:lstStyle/>
          <a:p>
            <a:pPr algn="ctr"/>
            <a:r>
              <a:rPr lang="en-GB" sz="800" dirty="0"/>
              <a:t>FortiMail</a:t>
            </a:r>
          </a:p>
        </p:txBody>
      </p:sp>
      <p:sp>
        <p:nvSpPr>
          <p:cNvPr id="183" name="TextBox 182">
            <a:extLst>
              <a:ext uri="{FF2B5EF4-FFF2-40B4-BE49-F238E27FC236}">
                <a16:creationId xmlns:a16="http://schemas.microsoft.com/office/drawing/2014/main" id="{14AC125C-D280-8250-5650-51138A786503}"/>
              </a:ext>
            </a:extLst>
          </p:cNvPr>
          <p:cNvSpPr txBox="1"/>
          <p:nvPr/>
        </p:nvSpPr>
        <p:spPr>
          <a:xfrm>
            <a:off x="1284689" y="5602799"/>
            <a:ext cx="797013" cy="215444"/>
          </a:xfrm>
          <a:prstGeom prst="rect">
            <a:avLst/>
          </a:prstGeom>
          <a:noFill/>
        </p:spPr>
        <p:txBody>
          <a:bodyPr wrap="none" rtlCol="0">
            <a:spAutoFit/>
          </a:bodyPr>
          <a:lstStyle/>
          <a:p>
            <a:pPr algn="ctr"/>
            <a:r>
              <a:rPr lang="en-GB" sz="800" dirty="0"/>
              <a:t>FortiManager</a:t>
            </a:r>
          </a:p>
        </p:txBody>
      </p:sp>
      <p:sp>
        <p:nvSpPr>
          <p:cNvPr id="184" name="TextBox 183">
            <a:extLst>
              <a:ext uri="{FF2B5EF4-FFF2-40B4-BE49-F238E27FC236}">
                <a16:creationId xmlns:a16="http://schemas.microsoft.com/office/drawing/2014/main" id="{B885D012-315D-64F0-5251-BDD1C7F292BB}"/>
              </a:ext>
            </a:extLst>
          </p:cNvPr>
          <p:cNvSpPr txBox="1"/>
          <p:nvPr/>
        </p:nvSpPr>
        <p:spPr>
          <a:xfrm>
            <a:off x="2022000" y="5604315"/>
            <a:ext cx="732893" cy="215444"/>
          </a:xfrm>
          <a:prstGeom prst="rect">
            <a:avLst/>
          </a:prstGeom>
          <a:noFill/>
        </p:spPr>
        <p:txBody>
          <a:bodyPr wrap="none" rtlCol="0">
            <a:spAutoFit/>
          </a:bodyPr>
          <a:lstStyle/>
          <a:p>
            <a:pPr algn="ctr"/>
            <a:r>
              <a:rPr lang="en-GB" sz="800" dirty="0"/>
              <a:t>FortiMonitor</a:t>
            </a:r>
          </a:p>
        </p:txBody>
      </p:sp>
      <p:sp>
        <p:nvSpPr>
          <p:cNvPr id="185" name="TextBox 184">
            <a:extLst>
              <a:ext uri="{FF2B5EF4-FFF2-40B4-BE49-F238E27FC236}">
                <a16:creationId xmlns:a16="http://schemas.microsoft.com/office/drawing/2014/main" id="{7E016C5D-8233-147C-54C3-9048D752B76E}"/>
              </a:ext>
            </a:extLst>
          </p:cNvPr>
          <p:cNvSpPr txBox="1"/>
          <p:nvPr/>
        </p:nvSpPr>
        <p:spPr>
          <a:xfrm>
            <a:off x="2858883" y="5604315"/>
            <a:ext cx="606256" cy="215444"/>
          </a:xfrm>
          <a:prstGeom prst="rect">
            <a:avLst/>
          </a:prstGeom>
          <a:noFill/>
        </p:spPr>
        <p:txBody>
          <a:bodyPr wrap="none" rtlCol="0">
            <a:spAutoFit/>
          </a:bodyPr>
          <a:lstStyle/>
          <a:p>
            <a:pPr algn="ctr"/>
            <a:r>
              <a:rPr lang="en-GB" sz="800" dirty="0"/>
              <a:t>FortiNAC</a:t>
            </a:r>
          </a:p>
        </p:txBody>
      </p:sp>
      <p:sp>
        <p:nvSpPr>
          <p:cNvPr id="186" name="TextBox 185">
            <a:extLst>
              <a:ext uri="{FF2B5EF4-FFF2-40B4-BE49-F238E27FC236}">
                <a16:creationId xmlns:a16="http://schemas.microsoft.com/office/drawing/2014/main" id="{01405FE7-E388-15AF-5A8D-3FA5965BCCF2}"/>
              </a:ext>
            </a:extLst>
          </p:cNvPr>
          <p:cNvSpPr txBox="1"/>
          <p:nvPr/>
        </p:nvSpPr>
        <p:spPr>
          <a:xfrm>
            <a:off x="3588385" y="5597131"/>
            <a:ext cx="611066" cy="215444"/>
          </a:xfrm>
          <a:prstGeom prst="rect">
            <a:avLst/>
          </a:prstGeom>
          <a:noFill/>
        </p:spPr>
        <p:txBody>
          <a:bodyPr wrap="none" rtlCol="0">
            <a:spAutoFit/>
          </a:bodyPr>
          <a:lstStyle/>
          <a:p>
            <a:pPr algn="ctr"/>
            <a:r>
              <a:rPr lang="en-GB" sz="800" dirty="0"/>
              <a:t>FortiNDR</a:t>
            </a:r>
          </a:p>
        </p:txBody>
      </p:sp>
      <p:sp>
        <p:nvSpPr>
          <p:cNvPr id="187" name="TextBox 186">
            <a:extLst>
              <a:ext uri="{FF2B5EF4-FFF2-40B4-BE49-F238E27FC236}">
                <a16:creationId xmlns:a16="http://schemas.microsoft.com/office/drawing/2014/main" id="{E0DDF3A4-EBBD-C538-448E-090C5C902AD8}"/>
              </a:ext>
            </a:extLst>
          </p:cNvPr>
          <p:cNvSpPr txBox="1"/>
          <p:nvPr/>
        </p:nvSpPr>
        <p:spPr>
          <a:xfrm>
            <a:off x="4284483" y="5602799"/>
            <a:ext cx="652743" cy="215444"/>
          </a:xfrm>
          <a:prstGeom prst="rect">
            <a:avLst/>
          </a:prstGeom>
          <a:noFill/>
        </p:spPr>
        <p:txBody>
          <a:bodyPr wrap="none" rtlCol="0">
            <a:spAutoFit/>
          </a:bodyPr>
          <a:lstStyle/>
          <a:p>
            <a:pPr algn="ctr"/>
            <a:r>
              <a:rPr lang="en-GB" sz="800" dirty="0"/>
              <a:t>FortiProxy</a:t>
            </a:r>
          </a:p>
        </p:txBody>
      </p:sp>
      <p:sp>
        <p:nvSpPr>
          <p:cNvPr id="188" name="TextBox 187">
            <a:extLst>
              <a:ext uri="{FF2B5EF4-FFF2-40B4-BE49-F238E27FC236}">
                <a16:creationId xmlns:a16="http://schemas.microsoft.com/office/drawing/2014/main" id="{EEB45D16-8F6D-43E9-9833-B509B28B74B4}"/>
              </a:ext>
            </a:extLst>
          </p:cNvPr>
          <p:cNvSpPr txBox="1"/>
          <p:nvPr/>
        </p:nvSpPr>
        <p:spPr>
          <a:xfrm>
            <a:off x="1339190" y="6404570"/>
            <a:ext cx="688009" cy="215444"/>
          </a:xfrm>
          <a:prstGeom prst="rect">
            <a:avLst/>
          </a:prstGeom>
          <a:noFill/>
        </p:spPr>
        <p:txBody>
          <a:bodyPr wrap="none" rtlCol="0">
            <a:spAutoFit/>
          </a:bodyPr>
          <a:lstStyle/>
          <a:p>
            <a:pPr algn="ctr"/>
            <a:r>
              <a:rPr lang="en-GB" sz="800" dirty="0"/>
              <a:t>FortiRecon</a:t>
            </a:r>
          </a:p>
        </p:txBody>
      </p:sp>
      <p:sp>
        <p:nvSpPr>
          <p:cNvPr id="189" name="TextBox 188">
            <a:extLst>
              <a:ext uri="{FF2B5EF4-FFF2-40B4-BE49-F238E27FC236}">
                <a16:creationId xmlns:a16="http://schemas.microsoft.com/office/drawing/2014/main" id="{67C72648-261E-E54D-BD03-59BB4D9EE2AF}"/>
              </a:ext>
            </a:extLst>
          </p:cNvPr>
          <p:cNvSpPr txBox="1"/>
          <p:nvPr/>
        </p:nvSpPr>
        <p:spPr>
          <a:xfrm>
            <a:off x="2011663" y="6415329"/>
            <a:ext cx="798617" cy="215444"/>
          </a:xfrm>
          <a:prstGeom prst="rect">
            <a:avLst/>
          </a:prstGeom>
          <a:noFill/>
        </p:spPr>
        <p:txBody>
          <a:bodyPr wrap="none" rtlCol="0">
            <a:spAutoFit/>
          </a:bodyPr>
          <a:lstStyle/>
          <a:p>
            <a:pPr algn="ctr"/>
            <a:r>
              <a:rPr lang="en-GB" sz="800" dirty="0"/>
              <a:t>FortiSandbox</a:t>
            </a:r>
          </a:p>
        </p:txBody>
      </p:sp>
      <p:sp>
        <p:nvSpPr>
          <p:cNvPr id="190" name="TextBox 189">
            <a:extLst>
              <a:ext uri="{FF2B5EF4-FFF2-40B4-BE49-F238E27FC236}">
                <a16:creationId xmlns:a16="http://schemas.microsoft.com/office/drawing/2014/main" id="{2F04002F-8422-3B1B-8A31-1CF4DF38AEE8}"/>
              </a:ext>
            </a:extLst>
          </p:cNvPr>
          <p:cNvSpPr txBox="1"/>
          <p:nvPr/>
        </p:nvSpPr>
        <p:spPr>
          <a:xfrm>
            <a:off x="2835285" y="6411647"/>
            <a:ext cx="641522" cy="215444"/>
          </a:xfrm>
          <a:prstGeom prst="rect">
            <a:avLst/>
          </a:prstGeom>
          <a:noFill/>
        </p:spPr>
        <p:txBody>
          <a:bodyPr wrap="none" rtlCol="0">
            <a:spAutoFit/>
          </a:bodyPr>
          <a:lstStyle/>
          <a:p>
            <a:pPr algn="ctr"/>
            <a:r>
              <a:rPr lang="en-GB" sz="800" dirty="0"/>
              <a:t>FortiSIEM</a:t>
            </a:r>
          </a:p>
        </p:txBody>
      </p:sp>
      <p:sp>
        <p:nvSpPr>
          <p:cNvPr id="191" name="TextBox 190">
            <a:extLst>
              <a:ext uri="{FF2B5EF4-FFF2-40B4-BE49-F238E27FC236}">
                <a16:creationId xmlns:a16="http://schemas.microsoft.com/office/drawing/2014/main" id="{EA91F194-4BCD-B5DE-9F27-E199B330F664}"/>
              </a:ext>
            </a:extLst>
          </p:cNvPr>
          <p:cNvSpPr txBox="1"/>
          <p:nvPr/>
        </p:nvSpPr>
        <p:spPr>
          <a:xfrm>
            <a:off x="3560681" y="6421393"/>
            <a:ext cx="647934" cy="215444"/>
          </a:xfrm>
          <a:prstGeom prst="rect">
            <a:avLst/>
          </a:prstGeom>
          <a:noFill/>
        </p:spPr>
        <p:txBody>
          <a:bodyPr wrap="none" rtlCol="0">
            <a:spAutoFit/>
          </a:bodyPr>
          <a:lstStyle/>
          <a:p>
            <a:pPr algn="ctr"/>
            <a:r>
              <a:rPr lang="en-GB" sz="800" dirty="0"/>
              <a:t>FortiVoice</a:t>
            </a:r>
          </a:p>
        </p:txBody>
      </p:sp>
      <p:sp>
        <p:nvSpPr>
          <p:cNvPr id="192" name="TextBox 191">
            <a:extLst>
              <a:ext uri="{FF2B5EF4-FFF2-40B4-BE49-F238E27FC236}">
                <a16:creationId xmlns:a16="http://schemas.microsoft.com/office/drawing/2014/main" id="{D322D5CF-26A9-CCA7-4479-EF606B9082FD}"/>
              </a:ext>
            </a:extLst>
          </p:cNvPr>
          <p:cNvSpPr txBox="1"/>
          <p:nvPr/>
        </p:nvSpPr>
        <p:spPr>
          <a:xfrm>
            <a:off x="4317130" y="6411519"/>
            <a:ext cx="601447" cy="215444"/>
          </a:xfrm>
          <a:prstGeom prst="rect">
            <a:avLst/>
          </a:prstGeom>
          <a:noFill/>
        </p:spPr>
        <p:txBody>
          <a:bodyPr wrap="none" rtlCol="0">
            <a:spAutoFit/>
          </a:bodyPr>
          <a:lstStyle/>
          <a:p>
            <a:pPr algn="ctr"/>
            <a:r>
              <a:rPr lang="en-GB" sz="800" dirty="0"/>
              <a:t>FortiWeb</a:t>
            </a:r>
          </a:p>
        </p:txBody>
      </p:sp>
      <p:pic>
        <p:nvPicPr>
          <p:cNvPr id="198" name="Picture 197">
            <a:extLst>
              <a:ext uri="{FF2B5EF4-FFF2-40B4-BE49-F238E27FC236}">
                <a16:creationId xmlns:a16="http://schemas.microsoft.com/office/drawing/2014/main" id="{3181DA66-188C-6E7A-5EE8-A681845EBD84}"/>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6077499" y="2728468"/>
            <a:ext cx="6070483" cy="3661671"/>
          </a:xfrm>
          <a:prstGeom prst="rect">
            <a:avLst/>
          </a:prstGeom>
        </p:spPr>
      </p:pic>
    </p:spTree>
    <p:extLst>
      <p:ext uri="{BB962C8B-B14F-4D97-AF65-F5344CB8AC3E}">
        <p14:creationId xmlns:p14="http://schemas.microsoft.com/office/powerpoint/2010/main" val="4252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870FD-BF86-2FC4-333E-739E494E07FF}"/>
              </a:ext>
            </a:extLst>
          </p:cNvPr>
          <p:cNvSpPr>
            <a:spLocks noGrp="1"/>
          </p:cNvSpPr>
          <p:nvPr>
            <p:ph type="title"/>
          </p:nvPr>
        </p:nvSpPr>
        <p:spPr/>
        <p:txBody>
          <a:bodyPr/>
          <a:lstStyle/>
          <a:p>
            <a:r>
              <a:rPr lang="en-US" dirty="0"/>
              <a:t>What is Forti</a:t>
            </a:r>
            <a:r>
              <a:rPr lang="en-US" u="sng" dirty="0"/>
              <a:t>SOAR:</a:t>
            </a:r>
            <a:br>
              <a:rPr lang="en-US" dirty="0"/>
            </a:br>
            <a:r>
              <a:rPr lang="en-US" dirty="0"/>
              <a:t>  </a:t>
            </a:r>
            <a:r>
              <a:rPr lang="en-US" sz="2800" dirty="0">
                <a:solidFill>
                  <a:schemeClr val="accent2"/>
                </a:solidFill>
              </a:rPr>
              <a:t>S</a:t>
            </a:r>
            <a:r>
              <a:rPr lang="en-US" sz="2800" dirty="0"/>
              <a:t>ecurity </a:t>
            </a:r>
            <a:r>
              <a:rPr lang="en-US" sz="2800" dirty="0">
                <a:solidFill>
                  <a:schemeClr val="accent2"/>
                </a:solidFill>
              </a:rPr>
              <a:t>O</a:t>
            </a:r>
            <a:r>
              <a:rPr lang="en-US" sz="2800" dirty="0"/>
              <a:t>rchestration, </a:t>
            </a:r>
            <a:r>
              <a:rPr lang="en-US" sz="2800" dirty="0">
                <a:solidFill>
                  <a:schemeClr val="accent2"/>
                </a:solidFill>
              </a:rPr>
              <a:t>A</a:t>
            </a:r>
            <a:r>
              <a:rPr lang="en-US" sz="2800" dirty="0"/>
              <a:t>utomation, and </a:t>
            </a:r>
            <a:r>
              <a:rPr lang="en-US" sz="2800" dirty="0">
                <a:solidFill>
                  <a:schemeClr val="accent2"/>
                </a:solidFill>
              </a:rPr>
              <a:t>R</a:t>
            </a:r>
            <a:r>
              <a:rPr lang="en-US" sz="2800" dirty="0"/>
              <a:t>esponse</a:t>
            </a:r>
            <a:endParaRPr lang="en-US" dirty="0"/>
          </a:p>
        </p:txBody>
      </p:sp>
      <p:grpSp>
        <p:nvGrpSpPr>
          <p:cNvPr id="33" name="Group 32">
            <a:extLst>
              <a:ext uri="{FF2B5EF4-FFF2-40B4-BE49-F238E27FC236}">
                <a16:creationId xmlns:a16="http://schemas.microsoft.com/office/drawing/2014/main" id="{D3D58672-BD21-9282-1DA2-E634A6FC2394}"/>
              </a:ext>
            </a:extLst>
          </p:cNvPr>
          <p:cNvGrpSpPr/>
          <p:nvPr/>
        </p:nvGrpSpPr>
        <p:grpSpPr>
          <a:xfrm>
            <a:off x="447485" y="1494258"/>
            <a:ext cx="11326698" cy="4044498"/>
            <a:chOff x="447485" y="1494258"/>
            <a:chExt cx="11326698" cy="4044498"/>
          </a:xfrm>
        </p:grpSpPr>
        <p:sp>
          <p:nvSpPr>
            <p:cNvPr id="6" name="Rectangle 5">
              <a:extLst>
                <a:ext uri="{FF2B5EF4-FFF2-40B4-BE49-F238E27FC236}">
                  <a16:creationId xmlns:a16="http://schemas.microsoft.com/office/drawing/2014/main" id="{D25B7193-91A0-E9CA-99E9-8364C7136AF3}"/>
                </a:ext>
              </a:extLst>
            </p:cNvPr>
            <p:cNvSpPr/>
            <p:nvPr/>
          </p:nvSpPr>
          <p:spPr>
            <a:xfrm>
              <a:off x="5609230" y="1622380"/>
              <a:ext cx="6164953" cy="3916376"/>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FD4318-DFBB-B5B9-D18D-B3B5D09A6790}"/>
                </a:ext>
              </a:extLst>
            </p:cNvPr>
            <p:cNvSpPr txBox="1"/>
            <p:nvPr/>
          </p:nvSpPr>
          <p:spPr>
            <a:xfrm>
              <a:off x="7472240" y="1691170"/>
              <a:ext cx="24495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a:ea typeface="+mn-ea"/>
                  <a:cs typeface="+mn-cs"/>
                </a:rPr>
                <a:t>SOAR Platform</a:t>
              </a:r>
            </a:p>
          </p:txBody>
        </p:sp>
        <p:sp>
          <p:nvSpPr>
            <p:cNvPr id="9" name="TextBox 8">
              <a:extLst>
                <a:ext uri="{FF2B5EF4-FFF2-40B4-BE49-F238E27FC236}">
                  <a16:creationId xmlns:a16="http://schemas.microsoft.com/office/drawing/2014/main" id="{DA53B472-BA05-D45A-9E10-2E89B6B80B85}"/>
                </a:ext>
              </a:extLst>
            </p:cNvPr>
            <p:cNvSpPr txBox="1"/>
            <p:nvPr/>
          </p:nvSpPr>
          <p:spPr>
            <a:xfrm>
              <a:off x="447485" y="1494258"/>
              <a:ext cx="4537094" cy="523220"/>
            </a:xfrm>
            <a:prstGeom prst="rect">
              <a:avLst/>
            </a:prstGeom>
            <a:noFill/>
          </p:spPr>
          <p:txBody>
            <a:bodyPr wrap="square">
              <a:spAutoFit/>
            </a:bodyPr>
            <a:lstStyle/>
            <a:p>
              <a:pPr marL="0" marR="0">
                <a:spcBef>
                  <a:spcPts val="0"/>
                </a:spcBef>
                <a:spcAft>
                  <a:spcPts val="6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 </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automation platform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that</a:t>
              </a:r>
            </a:p>
          </p:txBody>
        </p:sp>
      </p:grpSp>
      <p:grpSp>
        <p:nvGrpSpPr>
          <p:cNvPr id="26" name="Group 25">
            <a:extLst>
              <a:ext uri="{FF2B5EF4-FFF2-40B4-BE49-F238E27FC236}">
                <a16:creationId xmlns:a16="http://schemas.microsoft.com/office/drawing/2014/main" id="{6C8A5A92-DB8F-750B-2A32-B5C70FE81E9C}"/>
              </a:ext>
            </a:extLst>
          </p:cNvPr>
          <p:cNvGrpSpPr/>
          <p:nvPr/>
        </p:nvGrpSpPr>
        <p:grpSpPr>
          <a:xfrm>
            <a:off x="560461" y="2866338"/>
            <a:ext cx="11115061" cy="1928022"/>
            <a:chOff x="560461" y="2866338"/>
            <a:chExt cx="11115061" cy="1928022"/>
          </a:xfrm>
        </p:grpSpPr>
        <p:sp>
          <p:nvSpPr>
            <p:cNvPr id="3" name="Rectangle 2">
              <a:extLst>
                <a:ext uri="{FF2B5EF4-FFF2-40B4-BE49-F238E27FC236}">
                  <a16:creationId xmlns:a16="http://schemas.microsoft.com/office/drawing/2014/main" id="{5AA3417F-3C43-0FAC-1167-03396C211C92}"/>
                </a:ext>
              </a:extLst>
            </p:cNvPr>
            <p:cNvSpPr/>
            <p:nvPr/>
          </p:nvSpPr>
          <p:spPr>
            <a:xfrm>
              <a:off x="5706666" y="3808836"/>
              <a:ext cx="5968856" cy="985524"/>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BFEB20D-7BDA-B647-0611-9599A82DE075}"/>
                </a:ext>
              </a:extLst>
            </p:cNvPr>
            <p:cNvSpPr txBox="1"/>
            <p:nvPr/>
          </p:nvSpPr>
          <p:spPr>
            <a:xfrm>
              <a:off x="7631365" y="3983043"/>
              <a:ext cx="21601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Automation</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Engine</a:t>
              </a:r>
            </a:p>
          </p:txBody>
        </p:sp>
        <p:sp>
          <p:nvSpPr>
            <p:cNvPr id="7" name="TextBox 6">
              <a:extLst>
                <a:ext uri="{FF2B5EF4-FFF2-40B4-BE49-F238E27FC236}">
                  <a16:creationId xmlns:a16="http://schemas.microsoft.com/office/drawing/2014/main" id="{CCE98B95-9F71-511A-ACDF-2185CB242E64}"/>
                </a:ext>
              </a:extLst>
            </p:cNvPr>
            <p:cNvSpPr txBox="1"/>
            <p:nvPr/>
          </p:nvSpPr>
          <p:spPr>
            <a:xfrm>
              <a:off x="6601922" y="4043556"/>
              <a:ext cx="1113106"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Pre-built Playbook Library</a:t>
              </a:r>
            </a:p>
          </p:txBody>
        </p:sp>
        <p:sp>
          <p:nvSpPr>
            <p:cNvPr id="27" name="TextBox 26">
              <a:extLst>
                <a:ext uri="{FF2B5EF4-FFF2-40B4-BE49-F238E27FC236}">
                  <a16:creationId xmlns:a16="http://schemas.microsoft.com/office/drawing/2014/main" id="{5774E6F6-9607-6056-8D34-3DE8D13F3DDF}"/>
                </a:ext>
              </a:extLst>
            </p:cNvPr>
            <p:cNvSpPr txBox="1"/>
            <p:nvPr/>
          </p:nvSpPr>
          <p:spPr>
            <a:xfrm>
              <a:off x="9539618" y="4048333"/>
              <a:ext cx="1228172"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Custom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Playbook Builder</a:t>
              </a:r>
            </a:p>
          </p:txBody>
        </p:sp>
        <p:pic>
          <p:nvPicPr>
            <p:cNvPr id="41" name="Picture 40">
              <a:extLst>
                <a:ext uri="{FF2B5EF4-FFF2-40B4-BE49-F238E27FC236}">
                  <a16:creationId xmlns:a16="http://schemas.microsoft.com/office/drawing/2014/main" id="{F3FD2EA2-1911-0A58-BCFE-73667056E7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7039" y="4041892"/>
              <a:ext cx="568962" cy="568962"/>
            </a:xfrm>
            <a:prstGeom prst="rect">
              <a:avLst/>
            </a:prstGeom>
          </p:spPr>
        </p:pic>
        <p:pic>
          <p:nvPicPr>
            <p:cNvPr id="43" name="Picture 42">
              <a:extLst>
                <a:ext uri="{FF2B5EF4-FFF2-40B4-BE49-F238E27FC236}">
                  <a16:creationId xmlns:a16="http://schemas.microsoft.com/office/drawing/2014/main" id="{A2341520-FCE0-5EB2-EB4D-91BDC6A9AC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69805" y="4110194"/>
              <a:ext cx="538303" cy="538303"/>
            </a:xfrm>
            <a:prstGeom prst="rect">
              <a:avLst/>
            </a:prstGeom>
          </p:spPr>
        </p:pic>
        <p:sp>
          <p:nvSpPr>
            <p:cNvPr id="14" name="TextBox 13">
              <a:extLst>
                <a:ext uri="{FF2B5EF4-FFF2-40B4-BE49-F238E27FC236}">
                  <a16:creationId xmlns:a16="http://schemas.microsoft.com/office/drawing/2014/main" id="{E2512888-488A-35DF-C82C-EB3EDD30CCD9}"/>
                </a:ext>
              </a:extLst>
            </p:cNvPr>
            <p:cNvSpPr txBox="1"/>
            <p:nvPr/>
          </p:nvSpPr>
          <p:spPr>
            <a:xfrm>
              <a:off x="560461" y="2866338"/>
              <a:ext cx="4537094" cy="830997"/>
            </a:xfrm>
            <a:prstGeom prst="rect">
              <a:avLst/>
            </a:prstGeom>
            <a:noFill/>
          </p:spPr>
          <p:txBody>
            <a:bodyPr wrap="square">
              <a:spAutoFit/>
            </a:bodyPr>
            <a:lstStyle/>
            <a:p>
              <a:pPr marL="342900" marR="0" lvl="0" indent="-342900">
                <a:spcBef>
                  <a:spcPts val="0"/>
                </a:spcBef>
                <a:spcAft>
                  <a:spcPts val="600"/>
                </a:spcAft>
                <a:buFont typeface="Calibri" panose="020F0502020204030204" pitchFamily="34" charset="0"/>
                <a:buChar char="-"/>
              </a:pPr>
              <a:r>
                <a:rPr lang="en-US" sz="2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Executes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any sequence of actions via defined playbooks</a:t>
              </a:r>
            </a:p>
          </p:txBody>
        </p:sp>
      </p:grpSp>
      <p:sp>
        <p:nvSpPr>
          <p:cNvPr id="16" name="TextBox 15">
            <a:extLst>
              <a:ext uri="{FF2B5EF4-FFF2-40B4-BE49-F238E27FC236}">
                <a16:creationId xmlns:a16="http://schemas.microsoft.com/office/drawing/2014/main" id="{11B84CC8-578C-2041-AA06-6C8B6C7C0AE6}"/>
              </a:ext>
            </a:extLst>
          </p:cNvPr>
          <p:cNvSpPr txBox="1"/>
          <p:nvPr/>
        </p:nvSpPr>
        <p:spPr>
          <a:xfrm>
            <a:off x="560461" y="4897664"/>
            <a:ext cx="4537094" cy="830997"/>
          </a:xfrm>
          <a:prstGeom prst="rect">
            <a:avLst/>
          </a:prstGeom>
          <a:noFill/>
        </p:spPr>
        <p:txBody>
          <a:bodyPr wrap="square">
            <a:spAutoFit/>
          </a:bodyPr>
          <a:lstStyle/>
          <a:p>
            <a:pPr marL="342900" marR="0" lvl="0" indent="-342900">
              <a:spcBef>
                <a:spcPts val="0"/>
              </a:spcBef>
              <a:spcAft>
                <a:spcPts val="600"/>
              </a:spcAft>
              <a:buFont typeface="Calibri" panose="020F0502020204030204" pitchFamily="34" charset="0"/>
              <a:buChar char="-"/>
            </a:pPr>
            <a:r>
              <a:rPr lang="en-US" sz="2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Extends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to automate NOC or virtually any other function</a:t>
            </a:r>
          </a:p>
        </p:txBody>
      </p:sp>
      <p:grpSp>
        <p:nvGrpSpPr>
          <p:cNvPr id="25" name="Group 24">
            <a:extLst>
              <a:ext uri="{FF2B5EF4-FFF2-40B4-BE49-F238E27FC236}">
                <a16:creationId xmlns:a16="http://schemas.microsoft.com/office/drawing/2014/main" id="{69B00BFC-4D5C-02CC-044E-DDF80458C3DF}"/>
              </a:ext>
            </a:extLst>
          </p:cNvPr>
          <p:cNvGrpSpPr/>
          <p:nvPr/>
        </p:nvGrpSpPr>
        <p:grpSpPr>
          <a:xfrm>
            <a:off x="560461" y="2195380"/>
            <a:ext cx="11115060" cy="2702284"/>
            <a:chOff x="560461" y="2195380"/>
            <a:chExt cx="11115060" cy="2702284"/>
          </a:xfrm>
        </p:grpSpPr>
        <p:sp>
          <p:nvSpPr>
            <p:cNvPr id="28" name="Rectangle 27">
              <a:extLst>
                <a:ext uri="{FF2B5EF4-FFF2-40B4-BE49-F238E27FC236}">
                  <a16:creationId xmlns:a16="http://schemas.microsoft.com/office/drawing/2014/main" id="{6FCB0B52-0190-4143-4C1C-CC2748125A1F}"/>
                </a:ext>
              </a:extLst>
            </p:cNvPr>
            <p:cNvSpPr/>
            <p:nvPr/>
          </p:nvSpPr>
          <p:spPr>
            <a:xfrm>
              <a:off x="5706666" y="2195380"/>
              <a:ext cx="5968855" cy="1505587"/>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9A61539-31A0-FB85-42B7-ED2F5600B622}"/>
                </a:ext>
              </a:extLst>
            </p:cNvPr>
            <p:cNvSpPr/>
            <p:nvPr/>
          </p:nvSpPr>
          <p:spPr>
            <a:xfrm>
              <a:off x="5868547" y="2416860"/>
              <a:ext cx="1066359" cy="835739"/>
            </a:xfrm>
            <a:prstGeom prst="rect">
              <a:avLst/>
            </a:prstGeom>
            <a:solidFill>
              <a:schemeClr val="bg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Threat Investigation </a:t>
              </a:r>
            </a:p>
          </p:txBody>
        </p:sp>
        <p:sp>
          <p:nvSpPr>
            <p:cNvPr id="11" name="Rectangle 10">
              <a:extLst>
                <a:ext uri="{FF2B5EF4-FFF2-40B4-BE49-F238E27FC236}">
                  <a16:creationId xmlns:a16="http://schemas.microsoft.com/office/drawing/2014/main" id="{9EB1DFCF-FDB0-8B81-6FDB-AF6E283466EB}"/>
                </a:ext>
              </a:extLst>
            </p:cNvPr>
            <p:cNvSpPr/>
            <p:nvPr/>
          </p:nvSpPr>
          <p:spPr>
            <a:xfrm>
              <a:off x="8158512" y="2416484"/>
              <a:ext cx="1066359" cy="835739"/>
            </a:xfrm>
            <a:prstGeom prst="rect">
              <a:avLst/>
            </a:prstGeom>
            <a:solidFill>
              <a:schemeClr val="bg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Collaboration</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&amp; Case Mgmt</a:t>
              </a:r>
            </a:p>
          </p:txBody>
        </p:sp>
        <p:sp>
          <p:nvSpPr>
            <p:cNvPr id="15" name="Rectangle 14">
              <a:extLst>
                <a:ext uri="{FF2B5EF4-FFF2-40B4-BE49-F238E27FC236}">
                  <a16:creationId xmlns:a16="http://schemas.microsoft.com/office/drawing/2014/main" id="{547DF785-2A1F-3028-2F69-DE81B9CA57AF}"/>
                </a:ext>
              </a:extLst>
            </p:cNvPr>
            <p:cNvSpPr/>
            <p:nvPr/>
          </p:nvSpPr>
          <p:spPr>
            <a:xfrm>
              <a:off x="9322442" y="2416489"/>
              <a:ext cx="1066359" cy="835739"/>
            </a:xfrm>
            <a:prstGeom prst="rect">
              <a:avLst/>
            </a:prstGeom>
            <a:solidFill>
              <a:schemeClr val="bg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Threat Intel Mgmt</a:t>
              </a:r>
            </a:p>
          </p:txBody>
        </p:sp>
        <p:sp>
          <p:nvSpPr>
            <p:cNvPr id="18" name="Rectangle 17">
              <a:extLst>
                <a:ext uri="{FF2B5EF4-FFF2-40B4-BE49-F238E27FC236}">
                  <a16:creationId xmlns:a16="http://schemas.microsoft.com/office/drawing/2014/main" id="{4E836BE6-7C39-BC34-C7F0-FCBAACC02832}"/>
                </a:ext>
              </a:extLst>
            </p:cNvPr>
            <p:cNvSpPr/>
            <p:nvPr/>
          </p:nvSpPr>
          <p:spPr>
            <a:xfrm>
              <a:off x="7013426" y="2416859"/>
              <a:ext cx="1066359" cy="835739"/>
            </a:xfrm>
            <a:prstGeom prst="rect">
              <a:avLst/>
            </a:prstGeom>
            <a:solidFill>
              <a:schemeClr val="bg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Incident</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Response</a:t>
              </a:r>
            </a:p>
          </p:txBody>
        </p:sp>
        <p:sp>
          <p:nvSpPr>
            <p:cNvPr id="29" name="TextBox 28">
              <a:extLst>
                <a:ext uri="{FF2B5EF4-FFF2-40B4-BE49-F238E27FC236}">
                  <a16:creationId xmlns:a16="http://schemas.microsoft.com/office/drawing/2014/main" id="{52D800ED-41A4-4085-80B9-75DF8C5E8634}"/>
                </a:ext>
              </a:extLst>
            </p:cNvPr>
            <p:cNvSpPr txBox="1"/>
            <p:nvPr/>
          </p:nvSpPr>
          <p:spPr>
            <a:xfrm>
              <a:off x="6987088" y="3312736"/>
              <a:ext cx="33889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SecOps Use Case Solutions</a:t>
              </a:r>
            </a:p>
          </p:txBody>
        </p:sp>
        <p:sp>
          <p:nvSpPr>
            <p:cNvPr id="4" name="Rectangle 3">
              <a:extLst>
                <a:ext uri="{FF2B5EF4-FFF2-40B4-BE49-F238E27FC236}">
                  <a16:creationId xmlns:a16="http://schemas.microsoft.com/office/drawing/2014/main" id="{29095C23-6F9D-E2A1-B214-696B1C86B723}"/>
                </a:ext>
              </a:extLst>
            </p:cNvPr>
            <p:cNvSpPr/>
            <p:nvPr/>
          </p:nvSpPr>
          <p:spPr>
            <a:xfrm>
              <a:off x="10488102" y="2416484"/>
              <a:ext cx="1066359" cy="835739"/>
            </a:xfrm>
            <a:prstGeom prst="rect">
              <a:avLst/>
            </a:prstGeom>
            <a:solidFill>
              <a:schemeClr val="bg1"/>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Workforce</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&amp; SecOps</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Mgmt</a:t>
              </a:r>
            </a:p>
          </p:txBody>
        </p:sp>
        <p:sp>
          <p:nvSpPr>
            <p:cNvPr id="17" name="TextBox 16">
              <a:extLst>
                <a:ext uri="{FF2B5EF4-FFF2-40B4-BE49-F238E27FC236}">
                  <a16:creationId xmlns:a16="http://schemas.microsoft.com/office/drawing/2014/main" id="{7FE8D5E6-29C6-BB15-8D5A-0F1C0ADFB77E}"/>
                </a:ext>
              </a:extLst>
            </p:cNvPr>
            <p:cNvSpPr txBox="1"/>
            <p:nvPr/>
          </p:nvSpPr>
          <p:spPr>
            <a:xfrm>
              <a:off x="560461" y="3697335"/>
              <a:ext cx="4537094" cy="1200329"/>
            </a:xfrm>
            <a:prstGeom prst="rect">
              <a:avLst/>
            </a:prstGeom>
            <a:noFill/>
          </p:spPr>
          <p:txBody>
            <a:bodyPr wrap="square">
              <a:spAutoFit/>
            </a:bodyPr>
            <a:lstStyle/>
            <a:p>
              <a:pPr marL="342900" marR="0" lvl="0" indent="-342900">
                <a:spcBef>
                  <a:spcPts val="0"/>
                </a:spcBef>
                <a:spcAft>
                  <a:spcPts val="600"/>
                </a:spcAft>
                <a:buFont typeface="Calibri" panose="020F0502020204030204" pitchFamily="34" charset="0"/>
                <a:buChar char="-"/>
              </a:pPr>
              <a:r>
                <a:rPr lang="en-US" sz="2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Supports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 set of user “solutions” for important SecOps activities </a:t>
              </a:r>
            </a:p>
          </p:txBody>
        </p:sp>
      </p:grpSp>
      <p:grpSp>
        <p:nvGrpSpPr>
          <p:cNvPr id="32" name="Group 31">
            <a:extLst>
              <a:ext uri="{FF2B5EF4-FFF2-40B4-BE49-F238E27FC236}">
                <a16:creationId xmlns:a16="http://schemas.microsoft.com/office/drawing/2014/main" id="{8B0C1B42-3060-A00D-EAC9-F2967F142318}"/>
              </a:ext>
            </a:extLst>
          </p:cNvPr>
          <p:cNvGrpSpPr/>
          <p:nvPr/>
        </p:nvGrpSpPr>
        <p:grpSpPr>
          <a:xfrm>
            <a:off x="560461" y="2017478"/>
            <a:ext cx="11105554" cy="4182626"/>
            <a:chOff x="560461" y="2029441"/>
            <a:chExt cx="11105554" cy="4182626"/>
          </a:xfrm>
        </p:grpSpPr>
        <p:sp>
          <p:nvSpPr>
            <p:cNvPr id="30" name="Rectangle 29">
              <a:extLst>
                <a:ext uri="{FF2B5EF4-FFF2-40B4-BE49-F238E27FC236}">
                  <a16:creationId xmlns:a16="http://schemas.microsoft.com/office/drawing/2014/main" id="{9772CD20-BDBE-C94F-B90D-39DC2BF8B909}"/>
                </a:ext>
              </a:extLst>
            </p:cNvPr>
            <p:cNvSpPr/>
            <p:nvPr/>
          </p:nvSpPr>
          <p:spPr>
            <a:xfrm>
              <a:off x="5697158" y="4897664"/>
              <a:ext cx="5968857" cy="535121"/>
            </a:xfrm>
            <a:prstGeom prst="rect">
              <a:avLst/>
            </a:prstGeom>
            <a:solidFill>
              <a:schemeClr val="accent2"/>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D155C862-8077-C85A-B896-524606D29B49}"/>
                </a:ext>
              </a:extLst>
            </p:cNvPr>
            <p:cNvSpPr txBox="1"/>
            <p:nvPr/>
          </p:nvSpPr>
          <p:spPr>
            <a:xfrm>
              <a:off x="7146535" y="4998592"/>
              <a:ext cx="308911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Bi-Directional Connectors</a:t>
              </a:r>
            </a:p>
          </p:txBody>
        </p:sp>
        <p:sp>
          <p:nvSpPr>
            <p:cNvPr id="13" name="TextBox 12">
              <a:extLst>
                <a:ext uri="{FF2B5EF4-FFF2-40B4-BE49-F238E27FC236}">
                  <a16:creationId xmlns:a16="http://schemas.microsoft.com/office/drawing/2014/main" id="{30B47100-4D60-CEB4-4DB0-D4CD9ACB819C}"/>
                </a:ext>
              </a:extLst>
            </p:cNvPr>
            <p:cNvSpPr txBox="1"/>
            <p:nvPr/>
          </p:nvSpPr>
          <p:spPr>
            <a:xfrm>
              <a:off x="6197483" y="5688847"/>
              <a:ext cx="10374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IT Security</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Sources</a:t>
              </a:r>
            </a:p>
          </p:txBody>
        </p:sp>
        <p:sp>
          <p:nvSpPr>
            <p:cNvPr id="21" name="TextBox 20">
              <a:extLst>
                <a:ext uri="{FF2B5EF4-FFF2-40B4-BE49-F238E27FC236}">
                  <a16:creationId xmlns:a16="http://schemas.microsoft.com/office/drawing/2014/main" id="{AD3D99DC-9115-A590-A427-7CF3B5ED2E2E}"/>
                </a:ext>
              </a:extLst>
            </p:cNvPr>
            <p:cNvSpPr txBox="1"/>
            <p:nvPr/>
          </p:nvSpPr>
          <p:spPr>
            <a:xfrm>
              <a:off x="8848406" y="5688847"/>
              <a:ext cx="10615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Application</a:t>
              </a:r>
            </a:p>
          </p:txBody>
        </p:sp>
        <p:sp>
          <p:nvSpPr>
            <p:cNvPr id="22" name="TextBox 21">
              <a:extLst>
                <a:ext uri="{FF2B5EF4-FFF2-40B4-BE49-F238E27FC236}">
                  <a16:creationId xmlns:a16="http://schemas.microsoft.com/office/drawing/2014/main" id="{156B8603-DB2D-79BC-B451-102176EA4AB1}"/>
                </a:ext>
              </a:extLst>
            </p:cNvPr>
            <p:cNvSpPr txBox="1"/>
            <p:nvPr/>
          </p:nvSpPr>
          <p:spPr>
            <a:xfrm>
              <a:off x="7451745" y="5688847"/>
              <a:ext cx="112716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OT Security</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Sources</a:t>
              </a:r>
            </a:p>
          </p:txBody>
        </p:sp>
        <p:sp>
          <p:nvSpPr>
            <p:cNvPr id="23" name="TextBox 22">
              <a:extLst>
                <a:ext uri="{FF2B5EF4-FFF2-40B4-BE49-F238E27FC236}">
                  <a16:creationId xmlns:a16="http://schemas.microsoft.com/office/drawing/2014/main" id="{22911034-5A8A-621C-8BEE-AA57BF721B45}"/>
                </a:ext>
              </a:extLst>
            </p:cNvPr>
            <p:cNvSpPr txBox="1"/>
            <p:nvPr/>
          </p:nvSpPr>
          <p:spPr>
            <a:xfrm>
              <a:off x="10109306" y="5688847"/>
              <a:ext cx="118013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Data Source</a:t>
              </a:r>
            </a:p>
          </p:txBody>
        </p:sp>
        <p:sp>
          <p:nvSpPr>
            <p:cNvPr id="39" name="Up-Down Arrow 38">
              <a:extLst>
                <a:ext uri="{FF2B5EF4-FFF2-40B4-BE49-F238E27FC236}">
                  <a16:creationId xmlns:a16="http://schemas.microsoft.com/office/drawing/2014/main" id="{4D9E02DA-33EB-5AC6-DC1B-C8B1D6A8B87E}"/>
                </a:ext>
              </a:extLst>
            </p:cNvPr>
            <p:cNvSpPr/>
            <p:nvPr/>
          </p:nvSpPr>
          <p:spPr>
            <a:xfrm>
              <a:off x="6845493" y="4958891"/>
              <a:ext cx="229310" cy="448735"/>
            </a:xfrm>
            <a:prstGeom prst="upDown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Up-Down Arrow 39">
              <a:extLst>
                <a:ext uri="{FF2B5EF4-FFF2-40B4-BE49-F238E27FC236}">
                  <a16:creationId xmlns:a16="http://schemas.microsoft.com/office/drawing/2014/main" id="{7B088C30-9B1E-3504-9E9E-56D4D4100B28}"/>
                </a:ext>
              </a:extLst>
            </p:cNvPr>
            <p:cNvSpPr/>
            <p:nvPr/>
          </p:nvSpPr>
          <p:spPr>
            <a:xfrm>
              <a:off x="10204862" y="4949980"/>
              <a:ext cx="229310" cy="448735"/>
            </a:xfrm>
            <a:prstGeom prst="upDown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2F4C15B2-5E29-E3F9-AE5A-CAAF8BF91DAA}"/>
                </a:ext>
              </a:extLst>
            </p:cNvPr>
            <p:cNvSpPr txBox="1"/>
            <p:nvPr/>
          </p:nvSpPr>
          <p:spPr>
            <a:xfrm>
              <a:off x="560461" y="2029441"/>
              <a:ext cx="4537094" cy="830997"/>
            </a:xfrm>
            <a:prstGeom prst="rect">
              <a:avLst/>
            </a:prstGeom>
            <a:noFill/>
          </p:spPr>
          <p:txBody>
            <a:bodyPr wrap="square">
              <a:spAutoFit/>
            </a:bodyPr>
            <a:lstStyle/>
            <a:p>
              <a:pPr marL="342900" marR="0" lvl="0" indent="-342900">
                <a:spcBef>
                  <a:spcPts val="0"/>
                </a:spcBef>
                <a:spcAft>
                  <a:spcPts val="600"/>
                </a:spcAft>
                <a:buFont typeface="Calibri" panose="020F0502020204030204" pitchFamily="34" charset="0"/>
                <a:buChar char="-"/>
              </a:pPr>
              <a:r>
                <a:rPr lang="en-US" sz="2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Connects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to virtually any app, system, or data source </a:t>
              </a:r>
            </a:p>
          </p:txBody>
        </p:sp>
      </p:grpSp>
    </p:spTree>
    <p:extLst>
      <p:ext uri="{BB962C8B-B14F-4D97-AF65-F5344CB8AC3E}">
        <p14:creationId xmlns:p14="http://schemas.microsoft.com/office/powerpoint/2010/main" val="37451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0F32F4-4F96-7BB8-636B-ED0C3A4B85AB}"/>
              </a:ext>
            </a:extLst>
          </p:cNvPr>
          <p:cNvSpPr>
            <a:spLocks noGrp="1"/>
          </p:cNvSpPr>
          <p:nvPr>
            <p:ph idx="1"/>
          </p:nvPr>
        </p:nvSpPr>
        <p:spPr/>
        <p:txBody>
          <a:bodyPr/>
          <a:lstStyle/>
          <a:p>
            <a:pPr marL="285750" lvl="0" indent="-285750" defTabSz="457189">
              <a:lnSpc>
                <a:spcPct val="95000"/>
              </a:lnSpc>
              <a:spcAft>
                <a:spcPts val="600"/>
              </a:spcAft>
              <a:buFont typeface="Arial" panose="020B0604020202020204" pitchFamily="34" charset="0"/>
              <a:buChar char="•"/>
            </a:pPr>
            <a:r>
              <a:rPr lang="en-US" sz="1800" dirty="0">
                <a:cs typeface="Arial"/>
              </a:rPr>
              <a:t>Supports analysts with </a:t>
            </a:r>
            <a:r>
              <a:rPr lang="en-US" sz="1800" b="1" dirty="0">
                <a:cs typeface="Arial"/>
              </a:rPr>
              <a:t>AI based machine assistance, </a:t>
            </a:r>
            <a:r>
              <a:rPr lang="en-US" sz="1800" dirty="0">
                <a:cs typeface="Arial"/>
              </a:rPr>
              <a:t>while retaining </a:t>
            </a:r>
            <a:r>
              <a:rPr lang="en-US" sz="1800" b="1" dirty="0">
                <a:cs typeface="Arial"/>
              </a:rPr>
              <a:t>human control</a:t>
            </a:r>
          </a:p>
          <a:p>
            <a:pPr marL="285750" lvl="0" indent="-285750" defTabSz="457189">
              <a:lnSpc>
                <a:spcPct val="95000"/>
              </a:lnSpc>
              <a:spcAft>
                <a:spcPts val="600"/>
              </a:spcAft>
              <a:buFont typeface="Arial" panose="020B0604020202020204" pitchFamily="34" charset="0"/>
              <a:buChar char="•"/>
            </a:pPr>
            <a:r>
              <a:rPr lang="en-US" sz="1800" dirty="0">
                <a:cs typeface="Arial"/>
              </a:rPr>
              <a:t>Provides advanced </a:t>
            </a:r>
            <a:r>
              <a:rPr lang="en-US" sz="1800" b="1" dirty="0">
                <a:cs typeface="Arial"/>
              </a:rPr>
              <a:t>orchestration &amp; automation </a:t>
            </a:r>
            <a:r>
              <a:rPr lang="en-US" sz="1800" dirty="0">
                <a:cs typeface="Arial"/>
              </a:rPr>
              <a:t>to </a:t>
            </a:r>
            <a:r>
              <a:rPr lang="en-US" sz="1800" b="1" dirty="0">
                <a:cs typeface="Arial"/>
              </a:rPr>
              <a:t>improve efficiency, </a:t>
            </a:r>
            <a:r>
              <a:rPr lang="en-US" sz="1800" dirty="0">
                <a:cs typeface="Arial"/>
              </a:rPr>
              <a:t>creating consistency, and </a:t>
            </a:r>
            <a:r>
              <a:rPr lang="en-US" sz="1800" b="1" dirty="0">
                <a:cs typeface="Arial"/>
              </a:rPr>
              <a:t>accelerated response times</a:t>
            </a:r>
            <a:endParaRPr lang="en-US" sz="1800" b="1" dirty="0">
              <a:cs typeface="Arial" panose="020B0604020202020204" pitchFamily="34" charset="0"/>
            </a:endParaRPr>
          </a:p>
        </p:txBody>
      </p:sp>
      <p:sp>
        <p:nvSpPr>
          <p:cNvPr id="10" name="Content Placeholder 9">
            <a:extLst>
              <a:ext uri="{FF2B5EF4-FFF2-40B4-BE49-F238E27FC236}">
                <a16:creationId xmlns:a16="http://schemas.microsoft.com/office/drawing/2014/main" id="{1298CDA2-0543-C9A3-815A-B9E071928D6E}"/>
              </a:ext>
            </a:extLst>
          </p:cNvPr>
          <p:cNvSpPr>
            <a:spLocks noGrp="1"/>
          </p:cNvSpPr>
          <p:nvPr>
            <p:ph sz="quarter" idx="11"/>
          </p:nvPr>
        </p:nvSpPr>
        <p:spPr/>
        <p:txBody>
          <a:bodyPr/>
          <a:lstStyle/>
          <a:p>
            <a:pPr marL="0" indent="0">
              <a:buNone/>
              <a:defRPr/>
            </a:pPr>
            <a:r>
              <a:rPr lang="en-US" sz="2000" b="1" dirty="0">
                <a:solidFill>
                  <a:schemeClr val="bg2">
                    <a:lumMod val="50000"/>
                  </a:schemeClr>
                </a:solidFill>
              </a:rPr>
              <a:t>Respond 98% Faster </a:t>
            </a:r>
            <a:r>
              <a:rPr lang="en-US" sz="2000" dirty="0">
                <a:solidFill>
                  <a:schemeClr val="bg2">
                    <a:lumMod val="50000"/>
                  </a:schemeClr>
                </a:solidFill>
              </a:rPr>
              <a:t>Than Manual Operations with Orchestration &amp; Automation</a:t>
            </a:r>
          </a:p>
        </p:txBody>
      </p:sp>
      <p:sp>
        <p:nvSpPr>
          <p:cNvPr id="6" name="Title 5">
            <a:extLst>
              <a:ext uri="{FF2B5EF4-FFF2-40B4-BE49-F238E27FC236}">
                <a16:creationId xmlns:a16="http://schemas.microsoft.com/office/drawing/2014/main" id="{E5CF2812-54E9-E892-8F9C-2CDDA6A0F48F}"/>
              </a:ext>
            </a:extLst>
          </p:cNvPr>
          <p:cNvSpPr>
            <a:spLocks noGrp="1"/>
          </p:cNvSpPr>
          <p:nvPr>
            <p:ph type="title"/>
          </p:nvPr>
        </p:nvSpPr>
        <p:spPr/>
        <p:txBody>
          <a:bodyPr/>
          <a:lstStyle/>
          <a:p>
            <a:r>
              <a:rPr lang="en-US" dirty="0">
                <a:solidFill>
                  <a:schemeClr val="tx1"/>
                </a:solidFill>
                <a:latin typeface="+mn-lt"/>
                <a:ea typeface="+mn-ea"/>
                <a:cs typeface="Arial" panose="020B0604020202020204" pitchFamily="34" charset="0"/>
                <a:sym typeface="Arial"/>
              </a:rPr>
              <a:t>FortiSOAR by the Numbers</a:t>
            </a:r>
            <a:endParaRPr lang="en-GB" dirty="0"/>
          </a:p>
        </p:txBody>
      </p:sp>
      <p:sp>
        <p:nvSpPr>
          <p:cNvPr id="7" name="Text Placeholder 1">
            <a:extLst>
              <a:ext uri="{FF2B5EF4-FFF2-40B4-BE49-F238E27FC236}">
                <a16:creationId xmlns:a16="http://schemas.microsoft.com/office/drawing/2014/main" id="{93555412-68B5-4B62-BDF4-D9F614C653F6}"/>
              </a:ext>
            </a:extLst>
          </p:cNvPr>
          <p:cNvSpPr txBox="1">
            <a:spLocks/>
          </p:cNvSpPr>
          <p:nvPr/>
        </p:nvSpPr>
        <p:spPr>
          <a:xfrm>
            <a:off x="-468146" y="1161954"/>
            <a:ext cx="10837164" cy="4133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dirty="0">
              <a:solidFill>
                <a:schemeClr val="bg2">
                  <a:lumMod val="50000"/>
                </a:schemeClr>
              </a:solidFill>
            </a:endParaRPr>
          </a:p>
        </p:txBody>
      </p:sp>
      <p:sp>
        <p:nvSpPr>
          <p:cNvPr id="55" name="TextBox 54">
            <a:extLst>
              <a:ext uri="{FF2B5EF4-FFF2-40B4-BE49-F238E27FC236}">
                <a16:creationId xmlns:a16="http://schemas.microsoft.com/office/drawing/2014/main" id="{3A661DFB-4E70-0444-8363-191BD67CE7D1}"/>
              </a:ext>
            </a:extLst>
          </p:cNvPr>
          <p:cNvSpPr txBox="1"/>
          <p:nvPr/>
        </p:nvSpPr>
        <p:spPr>
          <a:xfrm>
            <a:off x="353011" y="2711361"/>
            <a:ext cx="5894231" cy="3857466"/>
          </a:xfrm>
          <a:prstGeom prst="rect">
            <a:avLst/>
          </a:prstGeom>
          <a:noFill/>
        </p:spPr>
        <p:txBody>
          <a:bodyPr wrap="square" rtlCol="0" anchor="t">
            <a:spAutoFit/>
          </a:bodyPr>
          <a:lstStyle/>
          <a:p>
            <a:pPr defTabSz="457189">
              <a:lnSpc>
                <a:spcPct val="150000"/>
              </a:lnSpc>
              <a:spcAft>
                <a:spcPts val="600"/>
              </a:spcAft>
              <a:buClr>
                <a:srgbClr val="1C3D54"/>
              </a:buClr>
            </a:pPr>
            <a:r>
              <a:rPr lang="en-US" sz="1600" b="1" dirty="0">
                <a:solidFill>
                  <a:srgbClr val="000000"/>
                </a:solidFill>
                <a:cs typeface="Arial"/>
              </a:rPr>
              <a:t>FortiSOAR Out of the Box Highlights:</a:t>
            </a:r>
          </a:p>
          <a:p>
            <a:pPr marL="285750" indent="-285750" defTabSz="457189">
              <a:lnSpc>
                <a:spcPct val="150000"/>
              </a:lnSpc>
              <a:spcAft>
                <a:spcPts val="600"/>
              </a:spcAft>
              <a:buClr>
                <a:srgbClr val="1C3D54"/>
              </a:buClr>
              <a:buFont typeface="Wingdings" panose="05000000000000000000" pitchFamily="2" charset="2"/>
              <a:buChar char="ü"/>
            </a:pPr>
            <a:r>
              <a:rPr lang="en-US" b="1" dirty="0">
                <a:solidFill>
                  <a:schemeClr val="accent6"/>
                </a:solidFill>
                <a:cs typeface="Arial"/>
              </a:rPr>
              <a:t>550+</a:t>
            </a:r>
            <a:r>
              <a:rPr lang="en-US" dirty="0">
                <a:solidFill>
                  <a:srgbClr val="000000"/>
                </a:solidFill>
                <a:cs typeface="Arial"/>
              </a:rPr>
              <a:t> </a:t>
            </a:r>
            <a:r>
              <a:rPr lang="en-US" dirty="0">
                <a:solidFill>
                  <a:srgbClr val="000000"/>
                </a:solidFill>
                <a:latin typeface="Arial" panose="020B0604020202020204" pitchFamily="34" charset="0"/>
              </a:rPr>
              <a:t>Integrations with more being added regularly</a:t>
            </a:r>
          </a:p>
          <a:p>
            <a:pPr marL="285750" indent="-285750" defTabSz="457189">
              <a:lnSpc>
                <a:spcPct val="150000"/>
              </a:lnSpc>
              <a:spcAft>
                <a:spcPts val="600"/>
              </a:spcAft>
              <a:buClr>
                <a:srgbClr val="1C3D54"/>
              </a:buClr>
              <a:buFont typeface="Wingdings" panose="05000000000000000000" pitchFamily="2" charset="2"/>
              <a:buChar char="ü"/>
            </a:pPr>
            <a:r>
              <a:rPr lang="en-US" b="1" dirty="0">
                <a:solidFill>
                  <a:schemeClr val="accent6"/>
                </a:solidFill>
                <a:latin typeface="Arial" panose="020B0604020202020204" pitchFamily="34" charset="0"/>
              </a:rPr>
              <a:t>50+</a:t>
            </a:r>
            <a:r>
              <a:rPr lang="en-US" dirty="0">
                <a:solidFill>
                  <a:srgbClr val="000000"/>
                </a:solidFill>
                <a:latin typeface="Arial" panose="020B0604020202020204" pitchFamily="34" charset="0"/>
              </a:rPr>
              <a:t> Solution packs to handle various use cases </a:t>
            </a:r>
          </a:p>
          <a:p>
            <a:pPr marL="285750" indent="-285750" defTabSz="457189">
              <a:lnSpc>
                <a:spcPct val="150000"/>
              </a:lnSpc>
              <a:spcAft>
                <a:spcPts val="600"/>
              </a:spcAft>
              <a:buClr>
                <a:srgbClr val="1C3D54"/>
              </a:buClr>
              <a:buFont typeface="Wingdings" panose="05000000000000000000" pitchFamily="2" charset="2"/>
              <a:buChar char="ü"/>
            </a:pPr>
            <a:r>
              <a:rPr lang="en-US" b="1" dirty="0">
                <a:solidFill>
                  <a:schemeClr val="accent6"/>
                </a:solidFill>
                <a:latin typeface="Arial" panose="020B0604020202020204" pitchFamily="34" charset="0"/>
              </a:rPr>
              <a:t>850+</a:t>
            </a:r>
            <a:r>
              <a:rPr lang="en-US" b="1" dirty="0">
                <a:solidFill>
                  <a:srgbClr val="000000"/>
                </a:solidFill>
                <a:latin typeface="Arial" panose="020B0604020202020204" pitchFamily="34" charset="0"/>
              </a:rPr>
              <a:t>  </a:t>
            </a:r>
            <a:r>
              <a:rPr lang="en-US" dirty="0">
                <a:solidFill>
                  <a:srgbClr val="000000"/>
                </a:solidFill>
                <a:latin typeface="Arial" panose="020B0604020202020204" pitchFamily="34" charset="0"/>
              </a:rPr>
              <a:t>Use case playbooks</a:t>
            </a:r>
          </a:p>
          <a:p>
            <a:pPr marL="285750" indent="-285750" defTabSz="457189">
              <a:lnSpc>
                <a:spcPct val="150000"/>
              </a:lnSpc>
              <a:spcAft>
                <a:spcPts val="600"/>
              </a:spcAft>
              <a:buClr>
                <a:srgbClr val="1C3D54"/>
              </a:buClr>
              <a:buFont typeface="Wingdings" panose="05000000000000000000" pitchFamily="2" charset="2"/>
              <a:buChar char="ü"/>
            </a:pPr>
            <a:r>
              <a:rPr lang="en-US" b="1" dirty="0">
                <a:solidFill>
                  <a:srgbClr val="000000"/>
                </a:solidFill>
                <a:latin typeface="Arial" panose="020B0604020202020204" pitchFamily="34" charset="0"/>
              </a:rPr>
              <a:t>Several </a:t>
            </a:r>
            <a:r>
              <a:rPr lang="en-US" b="1" dirty="0">
                <a:solidFill>
                  <a:schemeClr val="accent6"/>
                </a:solidFill>
                <a:latin typeface="Arial" panose="020B0604020202020204" pitchFamily="34" charset="0"/>
              </a:rPr>
              <a:t>thousands</a:t>
            </a:r>
            <a:r>
              <a:rPr lang="en-US" b="1" dirty="0">
                <a:solidFill>
                  <a:srgbClr val="000000"/>
                </a:solidFill>
                <a:latin typeface="Arial" panose="020B0604020202020204" pitchFamily="34" charset="0"/>
              </a:rPr>
              <a:t> </a:t>
            </a:r>
            <a:r>
              <a:rPr lang="en-US" dirty="0">
                <a:solidFill>
                  <a:srgbClr val="000000"/>
                </a:solidFill>
                <a:latin typeface="Arial" panose="020B0604020202020204" pitchFamily="34" charset="0"/>
              </a:rPr>
              <a:t>of integration sample playbooks</a:t>
            </a:r>
          </a:p>
          <a:p>
            <a:pPr marL="285750" indent="-285750" defTabSz="457189">
              <a:lnSpc>
                <a:spcPct val="150000"/>
              </a:lnSpc>
              <a:spcAft>
                <a:spcPts val="600"/>
              </a:spcAft>
              <a:buClr>
                <a:srgbClr val="1C3D54"/>
              </a:buClr>
              <a:buFont typeface="Wingdings" panose="05000000000000000000" pitchFamily="2" charset="2"/>
              <a:buChar char="ü"/>
            </a:pPr>
            <a:r>
              <a:rPr lang="en-US" b="1" dirty="0">
                <a:solidFill>
                  <a:schemeClr val="accent6"/>
                </a:solidFill>
                <a:latin typeface="Arial" panose="020B0604020202020204" pitchFamily="34" charset="0"/>
              </a:rPr>
              <a:t>FortiGuard</a:t>
            </a:r>
            <a:r>
              <a:rPr lang="en-US" b="1" dirty="0">
                <a:solidFill>
                  <a:srgbClr val="000000"/>
                </a:solidFill>
                <a:latin typeface="Arial" panose="020B0604020202020204" pitchFamily="34" charset="0"/>
              </a:rPr>
              <a:t> </a:t>
            </a:r>
            <a:r>
              <a:rPr lang="en-US" dirty="0">
                <a:solidFill>
                  <a:srgbClr val="000000"/>
                </a:solidFill>
                <a:latin typeface="Arial" panose="020B0604020202020204" pitchFamily="34" charset="0"/>
              </a:rPr>
              <a:t>Threat Intelligence Included​</a:t>
            </a:r>
          </a:p>
          <a:p>
            <a:pPr marL="285750" indent="-285750" defTabSz="457189">
              <a:lnSpc>
                <a:spcPct val="150000"/>
              </a:lnSpc>
              <a:spcAft>
                <a:spcPts val="600"/>
              </a:spcAft>
              <a:buClr>
                <a:srgbClr val="1C3D54"/>
              </a:buClr>
              <a:buFont typeface="Wingdings" panose="05000000000000000000" pitchFamily="2" charset="2"/>
              <a:buChar char="ü"/>
            </a:pPr>
            <a:r>
              <a:rPr lang="en-US" dirty="0">
                <a:solidFill>
                  <a:srgbClr val="000000"/>
                </a:solidFill>
                <a:cs typeface="Arial"/>
              </a:rPr>
              <a:t>Advanced </a:t>
            </a:r>
            <a:r>
              <a:rPr lang="en-US" b="1" dirty="0">
                <a:solidFill>
                  <a:schemeClr val="accent6"/>
                </a:solidFill>
                <a:cs typeface="Arial"/>
              </a:rPr>
              <a:t>Case Management </a:t>
            </a:r>
          </a:p>
          <a:p>
            <a:pPr marL="285750" indent="-285750" defTabSz="457189">
              <a:lnSpc>
                <a:spcPct val="150000"/>
              </a:lnSpc>
              <a:spcAft>
                <a:spcPts val="600"/>
              </a:spcAft>
              <a:buClr>
                <a:srgbClr val="1C3D54"/>
              </a:buClr>
              <a:buFont typeface="Wingdings" panose="05000000000000000000" pitchFamily="2" charset="2"/>
              <a:buChar char="ü"/>
            </a:pPr>
            <a:r>
              <a:rPr lang="en-US" dirty="0">
                <a:solidFill>
                  <a:srgbClr val="000000"/>
                </a:solidFill>
                <a:cs typeface="Arial"/>
              </a:rPr>
              <a:t>Advanced </a:t>
            </a:r>
            <a:r>
              <a:rPr lang="en-US" b="1" dirty="0">
                <a:solidFill>
                  <a:schemeClr val="accent6"/>
                </a:solidFill>
                <a:cs typeface="Arial"/>
              </a:rPr>
              <a:t>product customization</a:t>
            </a:r>
            <a:endParaRPr lang="en-US" sz="1400" dirty="0">
              <a:cs typeface="Arial"/>
            </a:endParaRPr>
          </a:p>
        </p:txBody>
      </p:sp>
      <p:sp>
        <p:nvSpPr>
          <p:cNvPr id="13" name="TextBox 12">
            <a:extLst>
              <a:ext uri="{FF2B5EF4-FFF2-40B4-BE49-F238E27FC236}">
                <a16:creationId xmlns:a16="http://schemas.microsoft.com/office/drawing/2014/main" id="{15C33FF1-62E4-437A-9501-6DA8935EABF0}"/>
              </a:ext>
            </a:extLst>
          </p:cNvPr>
          <p:cNvSpPr txBox="1"/>
          <p:nvPr/>
        </p:nvSpPr>
        <p:spPr>
          <a:xfrm>
            <a:off x="9820330" y="410518"/>
            <a:ext cx="2001008" cy="1200329"/>
          </a:xfrm>
          <a:prstGeom prst="rect">
            <a:avLst/>
          </a:prstGeom>
          <a:noFill/>
        </p:spPr>
        <p:txBody>
          <a:bodyPr wrap="square">
            <a:spAutoFit/>
          </a:bodyPr>
          <a:lstStyle/>
          <a:p>
            <a:pPr marL="285750" indent="-285750">
              <a:buFont typeface="Wingdings" panose="05000000000000000000" pitchFamily="2" charset="2"/>
              <a:buChar char="ü"/>
            </a:pPr>
            <a:r>
              <a:rPr lang="en-US" dirty="0"/>
              <a:t>On Prem</a:t>
            </a:r>
          </a:p>
          <a:p>
            <a:pPr marL="285750" indent="-285750">
              <a:buFont typeface="Wingdings" panose="05000000000000000000" pitchFamily="2" charset="2"/>
              <a:buChar char="ü"/>
            </a:pPr>
            <a:r>
              <a:rPr lang="en-US" dirty="0"/>
              <a:t>FortiCloud</a:t>
            </a:r>
          </a:p>
          <a:p>
            <a:pPr marL="285750" indent="-285750">
              <a:buFont typeface="Wingdings" panose="05000000000000000000" pitchFamily="2" charset="2"/>
              <a:buChar char="ü"/>
            </a:pPr>
            <a:r>
              <a:rPr lang="en-US" dirty="0"/>
              <a:t>Public Clouds </a:t>
            </a:r>
          </a:p>
          <a:p>
            <a:pPr marL="285750" indent="-285750">
              <a:buFont typeface="Wingdings" panose="05000000000000000000" pitchFamily="2" charset="2"/>
              <a:buChar char="ü"/>
            </a:pPr>
            <a:r>
              <a:rPr lang="en-US" dirty="0"/>
              <a:t>Containers</a:t>
            </a:r>
          </a:p>
        </p:txBody>
      </p:sp>
      <p:pic>
        <p:nvPicPr>
          <p:cNvPr id="2" name="Picture 1">
            <a:extLst>
              <a:ext uri="{FF2B5EF4-FFF2-40B4-BE49-F238E27FC236}">
                <a16:creationId xmlns:a16="http://schemas.microsoft.com/office/drawing/2014/main" id="{CE9D90EA-949B-49EE-A7B4-BF400BC504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9791" y="2910936"/>
            <a:ext cx="5908023" cy="3185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756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2BD4-B468-834C-BC9B-843CAB1975D5}"/>
              </a:ext>
            </a:extLst>
          </p:cNvPr>
          <p:cNvSpPr>
            <a:spLocks noGrp="1"/>
          </p:cNvSpPr>
          <p:nvPr>
            <p:ph type="title"/>
          </p:nvPr>
        </p:nvSpPr>
        <p:spPr/>
        <p:txBody>
          <a:bodyPr/>
          <a:lstStyle/>
          <a:p>
            <a:r>
              <a:rPr lang="en-GB" dirty="0">
                <a:solidFill>
                  <a:schemeClr val="tx1"/>
                </a:solidFill>
              </a:rPr>
              <a:t>Key FortiSOAR Elements </a:t>
            </a:r>
            <a:r>
              <a:rPr lang="en-GB" sz="1600" dirty="0">
                <a:solidFill>
                  <a:schemeClr val="accent6"/>
                </a:solidFill>
              </a:rPr>
              <a:t>(and Focus Areas)</a:t>
            </a:r>
            <a:endParaRPr lang="en-US" sz="1600" dirty="0">
              <a:solidFill>
                <a:schemeClr val="accent6"/>
              </a:solidFill>
              <a:cs typeface="Arial"/>
            </a:endParaRPr>
          </a:p>
        </p:txBody>
      </p:sp>
      <p:grpSp>
        <p:nvGrpSpPr>
          <p:cNvPr id="3" name="Group 2">
            <a:extLst>
              <a:ext uri="{FF2B5EF4-FFF2-40B4-BE49-F238E27FC236}">
                <a16:creationId xmlns:a16="http://schemas.microsoft.com/office/drawing/2014/main" id="{8E9502FF-DBD4-7544-B673-58B0FABFCF51}"/>
              </a:ext>
            </a:extLst>
          </p:cNvPr>
          <p:cNvGrpSpPr/>
          <p:nvPr/>
        </p:nvGrpSpPr>
        <p:grpSpPr>
          <a:xfrm>
            <a:off x="4349447" y="1391306"/>
            <a:ext cx="3564357" cy="3629753"/>
            <a:chOff x="2402915" y="2368106"/>
            <a:chExt cx="3564357" cy="3629753"/>
          </a:xfrm>
        </p:grpSpPr>
        <p:sp>
          <p:nvSpPr>
            <p:cNvPr id="4" name="Oval 3">
              <a:extLst>
                <a:ext uri="{FF2B5EF4-FFF2-40B4-BE49-F238E27FC236}">
                  <a16:creationId xmlns:a16="http://schemas.microsoft.com/office/drawing/2014/main" id="{47D2BB12-233C-3442-A9BE-2B83A1EF86C0}"/>
                </a:ext>
              </a:extLst>
            </p:cNvPr>
            <p:cNvSpPr/>
            <p:nvPr/>
          </p:nvSpPr>
          <p:spPr>
            <a:xfrm>
              <a:off x="2402915" y="2368106"/>
              <a:ext cx="3564357" cy="3629753"/>
            </a:xfrm>
            <a:prstGeom prst="ellipse">
              <a:avLst/>
            </a:prstGeom>
            <a:solidFill>
              <a:schemeClr val="accent2">
                <a:lumMod val="60000"/>
                <a:lumOff val="40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sp>
          <p:nvSpPr>
            <p:cNvPr id="5" name="Oval 4">
              <a:extLst>
                <a:ext uri="{FF2B5EF4-FFF2-40B4-BE49-F238E27FC236}">
                  <a16:creationId xmlns:a16="http://schemas.microsoft.com/office/drawing/2014/main" id="{F86BFEB6-50DC-5E49-B5DA-49A466DF638E}"/>
                </a:ext>
              </a:extLst>
            </p:cNvPr>
            <p:cNvSpPr/>
            <p:nvPr/>
          </p:nvSpPr>
          <p:spPr>
            <a:xfrm>
              <a:off x="2710238" y="2684042"/>
              <a:ext cx="2949710" cy="3003828"/>
            </a:xfrm>
            <a:prstGeom prst="ellipse">
              <a:avLst/>
            </a:prstGeom>
            <a:solidFill>
              <a:schemeClr val="accent2">
                <a:lumMod val="60000"/>
                <a:lumOff val="4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sp>
          <p:nvSpPr>
            <p:cNvPr id="6" name="Oval 5">
              <a:extLst>
                <a:ext uri="{FF2B5EF4-FFF2-40B4-BE49-F238E27FC236}">
                  <a16:creationId xmlns:a16="http://schemas.microsoft.com/office/drawing/2014/main" id="{6419AD99-375A-2D49-B0D9-3F93B4E4C5D0}"/>
                </a:ext>
              </a:extLst>
            </p:cNvPr>
            <p:cNvSpPr/>
            <p:nvPr/>
          </p:nvSpPr>
          <p:spPr>
            <a:xfrm>
              <a:off x="3003519" y="2992409"/>
              <a:ext cx="2363149" cy="2406505"/>
            </a:xfrm>
            <a:prstGeom prst="ellipse">
              <a:avLst/>
            </a:prstGeom>
            <a:solidFill>
              <a:schemeClr val="accent2">
                <a:lumMod val="60000"/>
                <a:lumOff val="40000"/>
                <a:alpha val="40000"/>
              </a:schemeClr>
            </a:solidFill>
            <a:ln>
              <a:noFill/>
            </a:ln>
            <a:effectLst>
              <a:outerShdw blurRad="50800" dist="50800" dir="5400000" algn="ctr" rotWithShape="0">
                <a:schemeClr val="bg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7" name="Oval 6">
            <a:extLst>
              <a:ext uri="{FF2B5EF4-FFF2-40B4-BE49-F238E27FC236}">
                <a16:creationId xmlns:a16="http://schemas.microsoft.com/office/drawing/2014/main" id="{E24BB62A-18A4-ED46-BC73-27D8DEC235FB}"/>
              </a:ext>
            </a:extLst>
          </p:cNvPr>
          <p:cNvSpPr/>
          <p:nvPr/>
        </p:nvSpPr>
        <p:spPr>
          <a:xfrm>
            <a:off x="4336051" y="1409014"/>
            <a:ext cx="3589070" cy="3589070"/>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sp>
        <p:nvSpPr>
          <p:cNvPr id="203" name="Oval 202">
            <a:extLst>
              <a:ext uri="{FF2B5EF4-FFF2-40B4-BE49-F238E27FC236}">
                <a16:creationId xmlns:a16="http://schemas.microsoft.com/office/drawing/2014/main" id="{93418AEE-A5D3-574D-AA61-9753B86FC9A0}"/>
              </a:ext>
            </a:extLst>
          </p:cNvPr>
          <p:cNvSpPr/>
          <p:nvPr/>
        </p:nvSpPr>
        <p:spPr>
          <a:xfrm>
            <a:off x="7323478" y="3336563"/>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grpSp>
        <p:nvGrpSpPr>
          <p:cNvPr id="208" name="Group 207">
            <a:extLst>
              <a:ext uri="{FF2B5EF4-FFF2-40B4-BE49-F238E27FC236}">
                <a16:creationId xmlns:a16="http://schemas.microsoft.com/office/drawing/2014/main" id="{807915CC-4279-A846-BE44-A26989A15F50}"/>
              </a:ext>
            </a:extLst>
          </p:cNvPr>
          <p:cNvGrpSpPr/>
          <p:nvPr/>
        </p:nvGrpSpPr>
        <p:grpSpPr>
          <a:xfrm>
            <a:off x="5684656" y="1020844"/>
            <a:ext cx="880862" cy="880862"/>
            <a:chOff x="6513029" y="4288444"/>
            <a:chExt cx="880862" cy="880862"/>
          </a:xfrm>
        </p:grpSpPr>
        <p:sp>
          <p:nvSpPr>
            <p:cNvPr id="209" name="Oval 208">
              <a:extLst>
                <a:ext uri="{FF2B5EF4-FFF2-40B4-BE49-F238E27FC236}">
                  <a16:creationId xmlns:a16="http://schemas.microsoft.com/office/drawing/2014/main" id="{40CB0427-06A8-CD42-B57A-54DF043EE125}"/>
                </a:ext>
              </a:extLst>
            </p:cNvPr>
            <p:cNvSpPr/>
            <p:nvPr/>
          </p:nvSpPr>
          <p:spPr>
            <a:xfrm>
              <a:off x="6513029" y="4288444"/>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grpSp>
          <p:nvGrpSpPr>
            <p:cNvPr id="210" name="Group 209">
              <a:extLst>
                <a:ext uri="{FF2B5EF4-FFF2-40B4-BE49-F238E27FC236}">
                  <a16:creationId xmlns:a16="http://schemas.microsoft.com/office/drawing/2014/main" id="{B3B1717F-6622-F24F-AE93-7E8F166CF74D}"/>
                </a:ext>
              </a:extLst>
            </p:cNvPr>
            <p:cNvGrpSpPr/>
            <p:nvPr/>
          </p:nvGrpSpPr>
          <p:grpSpPr>
            <a:xfrm>
              <a:off x="6725118" y="4455735"/>
              <a:ext cx="491422" cy="528836"/>
              <a:chOff x="-3211813" y="383202"/>
              <a:chExt cx="761662" cy="819650"/>
            </a:xfrm>
            <a:solidFill>
              <a:schemeClr val="tx1"/>
            </a:solidFill>
          </p:grpSpPr>
          <p:sp>
            <p:nvSpPr>
              <p:cNvPr id="211" name="Freeform 1">
                <a:extLst>
                  <a:ext uri="{FF2B5EF4-FFF2-40B4-BE49-F238E27FC236}">
                    <a16:creationId xmlns:a16="http://schemas.microsoft.com/office/drawing/2014/main" id="{755E8A1F-98F0-6548-A2F8-5640F8E97557}"/>
                  </a:ext>
                </a:extLst>
              </p:cNvPr>
              <p:cNvSpPr>
                <a:spLocks noChangeArrowheads="1"/>
              </p:cNvSpPr>
              <p:nvPr/>
            </p:nvSpPr>
            <p:spPr bwMode="auto">
              <a:xfrm>
                <a:off x="-3211813" y="820684"/>
                <a:ext cx="355657" cy="382168"/>
              </a:xfrm>
              <a:custGeom>
                <a:avLst/>
                <a:gdLst>
                  <a:gd name="T0" fmla="*/ 9031 w 9720"/>
                  <a:gd name="T1" fmla="*/ 0 h 9720"/>
                  <a:gd name="T2" fmla="*/ 9031 w 9720"/>
                  <a:gd name="T3" fmla="*/ 0 h 9720"/>
                  <a:gd name="T4" fmla="*/ 687 w 9720"/>
                  <a:gd name="T5" fmla="*/ 0 h 9720"/>
                  <a:gd name="T6" fmla="*/ 0 w 9720"/>
                  <a:gd name="T7" fmla="*/ 688 h 9720"/>
                  <a:gd name="T8" fmla="*/ 0 w 9720"/>
                  <a:gd name="T9" fmla="*/ 9032 h 9720"/>
                  <a:gd name="T10" fmla="*/ 687 w 9720"/>
                  <a:gd name="T11" fmla="*/ 9719 h 9720"/>
                  <a:gd name="T12" fmla="*/ 9031 w 9720"/>
                  <a:gd name="T13" fmla="*/ 9719 h 9720"/>
                  <a:gd name="T14" fmla="*/ 9719 w 9720"/>
                  <a:gd name="T15" fmla="*/ 9032 h 9720"/>
                  <a:gd name="T16" fmla="*/ 9719 w 9720"/>
                  <a:gd name="T17" fmla="*/ 688 h 9720"/>
                  <a:gd name="T18" fmla="*/ 9031 w 9720"/>
                  <a:gd name="T19" fmla="*/ 0 h 9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20" h="9720">
                    <a:moveTo>
                      <a:pt x="9031" y="0"/>
                    </a:moveTo>
                    <a:lnTo>
                      <a:pt x="9031" y="0"/>
                    </a:lnTo>
                    <a:cubicBezTo>
                      <a:pt x="687" y="0"/>
                      <a:pt x="687" y="0"/>
                      <a:pt x="687" y="0"/>
                    </a:cubicBezTo>
                    <a:cubicBezTo>
                      <a:pt x="312" y="0"/>
                      <a:pt x="0" y="313"/>
                      <a:pt x="0" y="688"/>
                    </a:cubicBezTo>
                    <a:cubicBezTo>
                      <a:pt x="0" y="9032"/>
                      <a:pt x="0" y="9032"/>
                      <a:pt x="0" y="9032"/>
                    </a:cubicBezTo>
                    <a:cubicBezTo>
                      <a:pt x="0" y="9407"/>
                      <a:pt x="312" y="9719"/>
                      <a:pt x="687" y="9719"/>
                    </a:cubicBezTo>
                    <a:cubicBezTo>
                      <a:pt x="9031" y="9719"/>
                      <a:pt x="9031" y="9719"/>
                      <a:pt x="9031" y="9719"/>
                    </a:cubicBezTo>
                    <a:cubicBezTo>
                      <a:pt x="9406" y="9719"/>
                      <a:pt x="9719" y="9407"/>
                      <a:pt x="9719" y="9032"/>
                    </a:cubicBezTo>
                    <a:cubicBezTo>
                      <a:pt x="9719" y="688"/>
                      <a:pt x="9719" y="688"/>
                      <a:pt x="9719" y="688"/>
                    </a:cubicBezTo>
                    <a:cubicBezTo>
                      <a:pt x="9719" y="313"/>
                      <a:pt x="9406" y="0"/>
                      <a:pt x="9031"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2" name="Freeform 2">
                <a:extLst>
                  <a:ext uri="{FF2B5EF4-FFF2-40B4-BE49-F238E27FC236}">
                    <a16:creationId xmlns:a16="http://schemas.microsoft.com/office/drawing/2014/main" id="{72BFAAA5-113F-8347-84B3-AD29189F894C}"/>
                  </a:ext>
                </a:extLst>
              </p:cNvPr>
              <p:cNvSpPr>
                <a:spLocks noChangeArrowheads="1"/>
              </p:cNvSpPr>
              <p:nvPr/>
            </p:nvSpPr>
            <p:spPr bwMode="auto">
              <a:xfrm>
                <a:off x="-2821945" y="465566"/>
                <a:ext cx="296274" cy="315757"/>
              </a:xfrm>
              <a:custGeom>
                <a:avLst/>
                <a:gdLst>
                  <a:gd name="T0" fmla="*/ 8094 w 8095"/>
                  <a:gd name="T1" fmla="*/ 4656 h 8032"/>
                  <a:gd name="T2" fmla="*/ 8094 w 8095"/>
                  <a:gd name="T3" fmla="*/ 4656 h 8032"/>
                  <a:gd name="T4" fmla="*/ 8094 w 8095"/>
                  <a:gd name="T5" fmla="*/ 688 h 8032"/>
                  <a:gd name="T6" fmla="*/ 8062 w 8095"/>
                  <a:gd name="T7" fmla="*/ 563 h 8032"/>
                  <a:gd name="T8" fmla="*/ 8062 w 8095"/>
                  <a:gd name="T9" fmla="*/ 500 h 8032"/>
                  <a:gd name="T10" fmla="*/ 8031 w 8095"/>
                  <a:gd name="T11" fmla="*/ 438 h 8032"/>
                  <a:gd name="T12" fmla="*/ 8000 w 8095"/>
                  <a:gd name="T13" fmla="*/ 375 h 8032"/>
                  <a:gd name="T14" fmla="*/ 7969 w 8095"/>
                  <a:gd name="T15" fmla="*/ 313 h 8032"/>
                  <a:gd name="T16" fmla="*/ 7875 w 8095"/>
                  <a:gd name="T17" fmla="*/ 219 h 8032"/>
                  <a:gd name="T18" fmla="*/ 7875 w 8095"/>
                  <a:gd name="T19" fmla="*/ 188 h 8032"/>
                  <a:gd name="T20" fmla="*/ 7781 w 8095"/>
                  <a:gd name="T21" fmla="*/ 125 h 8032"/>
                  <a:gd name="T22" fmla="*/ 7719 w 8095"/>
                  <a:gd name="T23" fmla="*/ 94 h 8032"/>
                  <a:gd name="T24" fmla="*/ 7656 w 8095"/>
                  <a:gd name="T25" fmla="*/ 63 h 8032"/>
                  <a:gd name="T26" fmla="*/ 7594 w 8095"/>
                  <a:gd name="T27" fmla="*/ 31 h 8032"/>
                  <a:gd name="T28" fmla="*/ 7531 w 8095"/>
                  <a:gd name="T29" fmla="*/ 0 h 8032"/>
                  <a:gd name="T30" fmla="*/ 7406 w 8095"/>
                  <a:gd name="T31" fmla="*/ 0 h 8032"/>
                  <a:gd name="T32" fmla="*/ 7375 w 8095"/>
                  <a:gd name="T33" fmla="*/ 0 h 8032"/>
                  <a:gd name="T34" fmla="*/ 3438 w 8095"/>
                  <a:gd name="T35" fmla="*/ 0 h 8032"/>
                  <a:gd name="T36" fmla="*/ 2750 w 8095"/>
                  <a:gd name="T37" fmla="*/ 688 h 8032"/>
                  <a:gd name="T38" fmla="*/ 3438 w 8095"/>
                  <a:gd name="T39" fmla="*/ 1375 h 8032"/>
                  <a:gd name="T40" fmla="*/ 5719 w 8095"/>
                  <a:gd name="T41" fmla="*/ 1375 h 8032"/>
                  <a:gd name="T42" fmla="*/ 250 w 8095"/>
                  <a:gd name="T43" fmla="*/ 6844 h 8032"/>
                  <a:gd name="T44" fmla="*/ 250 w 8095"/>
                  <a:gd name="T45" fmla="*/ 7813 h 8032"/>
                  <a:gd name="T46" fmla="*/ 750 w 8095"/>
                  <a:gd name="T47" fmla="*/ 8031 h 8032"/>
                  <a:gd name="T48" fmla="*/ 1250 w 8095"/>
                  <a:gd name="T49" fmla="*/ 7813 h 8032"/>
                  <a:gd name="T50" fmla="*/ 6688 w 8095"/>
                  <a:gd name="T51" fmla="*/ 2375 h 8032"/>
                  <a:gd name="T52" fmla="*/ 6688 w 8095"/>
                  <a:gd name="T53" fmla="*/ 4656 h 8032"/>
                  <a:gd name="T54" fmla="*/ 7375 w 8095"/>
                  <a:gd name="T55" fmla="*/ 5344 h 8032"/>
                  <a:gd name="T56" fmla="*/ 8094 w 8095"/>
                  <a:gd name="T57" fmla="*/ 4656 h 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95" h="8032">
                    <a:moveTo>
                      <a:pt x="8094" y="4656"/>
                    </a:moveTo>
                    <a:lnTo>
                      <a:pt x="8094" y="4656"/>
                    </a:lnTo>
                    <a:cubicBezTo>
                      <a:pt x="8094" y="688"/>
                      <a:pt x="8094" y="688"/>
                      <a:pt x="8094" y="688"/>
                    </a:cubicBezTo>
                    <a:cubicBezTo>
                      <a:pt x="8094" y="656"/>
                      <a:pt x="8094" y="594"/>
                      <a:pt x="8062" y="563"/>
                    </a:cubicBezTo>
                    <a:cubicBezTo>
                      <a:pt x="8062" y="531"/>
                      <a:pt x="8062" y="531"/>
                      <a:pt x="8062" y="500"/>
                    </a:cubicBezTo>
                    <a:cubicBezTo>
                      <a:pt x="8031" y="469"/>
                      <a:pt x="8031" y="438"/>
                      <a:pt x="8031" y="438"/>
                    </a:cubicBezTo>
                    <a:cubicBezTo>
                      <a:pt x="8031" y="406"/>
                      <a:pt x="8000" y="375"/>
                      <a:pt x="8000" y="375"/>
                    </a:cubicBezTo>
                    <a:cubicBezTo>
                      <a:pt x="8000" y="344"/>
                      <a:pt x="7969" y="313"/>
                      <a:pt x="7969" y="313"/>
                    </a:cubicBezTo>
                    <a:cubicBezTo>
                      <a:pt x="7938" y="281"/>
                      <a:pt x="7906" y="250"/>
                      <a:pt x="7875" y="219"/>
                    </a:cubicBezTo>
                    <a:cubicBezTo>
                      <a:pt x="7875" y="188"/>
                      <a:pt x="7875" y="188"/>
                      <a:pt x="7875" y="188"/>
                    </a:cubicBezTo>
                    <a:cubicBezTo>
                      <a:pt x="7844" y="156"/>
                      <a:pt x="7813" y="156"/>
                      <a:pt x="7781" y="125"/>
                    </a:cubicBezTo>
                    <a:cubicBezTo>
                      <a:pt x="7750" y="94"/>
                      <a:pt x="7750" y="94"/>
                      <a:pt x="7719" y="94"/>
                    </a:cubicBezTo>
                    <a:cubicBezTo>
                      <a:pt x="7688" y="63"/>
                      <a:pt x="7688" y="63"/>
                      <a:pt x="7656" y="63"/>
                    </a:cubicBezTo>
                    <a:cubicBezTo>
                      <a:pt x="7625" y="31"/>
                      <a:pt x="7594" y="31"/>
                      <a:pt x="7594" y="31"/>
                    </a:cubicBezTo>
                    <a:cubicBezTo>
                      <a:pt x="7563" y="31"/>
                      <a:pt x="7531" y="31"/>
                      <a:pt x="7531" y="0"/>
                    </a:cubicBezTo>
                    <a:cubicBezTo>
                      <a:pt x="7469" y="0"/>
                      <a:pt x="7437" y="0"/>
                      <a:pt x="7406" y="0"/>
                    </a:cubicBezTo>
                    <a:cubicBezTo>
                      <a:pt x="7406" y="0"/>
                      <a:pt x="7406" y="0"/>
                      <a:pt x="7375" y="0"/>
                    </a:cubicBezTo>
                    <a:cubicBezTo>
                      <a:pt x="3438" y="0"/>
                      <a:pt x="3438" y="0"/>
                      <a:pt x="3438" y="0"/>
                    </a:cubicBezTo>
                    <a:cubicBezTo>
                      <a:pt x="3063" y="0"/>
                      <a:pt x="2750" y="313"/>
                      <a:pt x="2750" y="688"/>
                    </a:cubicBezTo>
                    <a:cubicBezTo>
                      <a:pt x="2750" y="1063"/>
                      <a:pt x="3063" y="1375"/>
                      <a:pt x="3438" y="1375"/>
                    </a:cubicBezTo>
                    <a:cubicBezTo>
                      <a:pt x="5719" y="1375"/>
                      <a:pt x="5719" y="1375"/>
                      <a:pt x="5719" y="1375"/>
                    </a:cubicBezTo>
                    <a:cubicBezTo>
                      <a:pt x="250" y="6844"/>
                      <a:pt x="250" y="6844"/>
                      <a:pt x="250" y="6844"/>
                    </a:cubicBezTo>
                    <a:cubicBezTo>
                      <a:pt x="0" y="7094"/>
                      <a:pt x="0" y="7563"/>
                      <a:pt x="250" y="7813"/>
                    </a:cubicBezTo>
                    <a:cubicBezTo>
                      <a:pt x="406" y="7969"/>
                      <a:pt x="563" y="8031"/>
                      <a:pt x="750" y="8031"/>
                    </a:cubicBezTo>
                    <a:cubicBezTo>
                      <a:pt x="938" y="8031"/>
                      <a:pt x="1125" y="7969"/>
                      <a:pt x="1250" y="7813"/>
                    </a:cubicBezTo>
                    <a:cubicBezTo>
                      <a:pt x="6688" y="2375"/>
                      <a:pt x="6688" y="2375"/>
                      <a:pt x="6688" y="2375"/>
                    </a:cubicBezTo>
                    <a:cubicBezTo>
                      <a:pt x="6688" y="4656"/>
                      <a:pt x="6688" y="4656"/>
                      <a:pt x="6688" y="4656"/>
                    </a:cubicBezTo>
                    <a:cubicBezTo>
                      <a:pt x="6688" y="5031"/>
                      <a:pt x="7000" y="5344"/>
                      <a:pt x="7375" y="5344"/>
                    </a:cubicBezTo>
                    <a:cubicBezTo>
                      <a:pt x="7781" y="5344"/>
                      <a:pt x="8094" y="5031"/>
                      <a:pt x="8094" y="4656"/>
                    </a:cubicBezTo>
                  </a:path>
                </a:pathLst>
              </a:custGeom>
              <a:solidFill>
                <a:schemeClr val="accent2"/>
              </a:solidFill>
              <a:ln>
                <a:solidFill>
                  <a:schemeClr val="accent2"/>
                </a:solid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3" name="Freeform 3">
                <a:extLst>
                  <a:ext uri="{FF2B5EF4-FFF2-40B4-BE49-F238E27FC236}">
                    <a16:creationId xmlns:a16="http://schemas.microsoft.com/office/drawing/2014/main" id="{8B43866A-B272-D447-AF1D-2B32562E6716}"/>
                  </a:ext>
                </a:extLst>
              </p:cNvPr>
              <p:cNvSpPr>
                <a:spLocks noChangeArrowheads="1"/>
              </p:cNvSpPr>
              <p:nvPr/>
            </p:nvSpPr>
            <p:spPr bwMode="auto">
              <a:xfrm>
                <a:off x="-3084816" y="383202"/>
                <a:ext cx="101824" cy="109414"/>
              </a:xfrm>
              <a:custGeom>
                <a:avLst/>
                <a:gdLst>
                  <a:gd name="T0" fmla="*/ 687 w 2782"/>
                  <a:gd name="T1" fmla="*/ 2782 h 2783"/>
                  <a:gd name="T2" fmla="*/ 687 w 2782"/>
                  <a:gd name="T3" fmla="*/ 2782 h 2783"/>
                  <a:gd name="T4" fmla="*/ 1375 w 2782"/>
                  <a:gd name="T5" fmla="*/ 2094 h 2783"/>
                  <a:gd name="T6" fmla="*/ 1375 w 2782"/>
                  <a:gd name="T7" fmla="*/ 1407 h 2783"/>
                  <a:gd name="T8" fmla="*/ 2062 w 2782"/>
                  <a:gd name="T9" fmla="*/ 1407 h 2783"/>
                  <a:gd name="T10" fmla="*/ 2781 w 2782"/>
                  <a:gd name="T11" fmla="*/ 719 h 2783"/>
                  <a:gd name="T12" fmla="*/ 2062 w 2782"/>
                  <a:gd name="T13" fmla="*/ 0 h 2783"/>
                  <a:gd name="T14" fmla="*/ 687 w 2782"/>
                  <a:gd name="T15" fmla="*/ 0 h 2783"/>
                  <a:gd name="T16" fmla="*/ 0 w 2782"/>
                  <a:gd name="T17" fmla="*/ 719 h 2783"/>
                  <a:gd name="T18" fmla="*/ 0 w 2782"/>
                  <a:gd name="T19" fmla="*/ 2094 h 2783"/>
                  <a:gd name="T20" fmla="*/ 687 w 2782"/>
                  <a:gd name="T21" fmla="*/ 2782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2" h="2783">
                    <a:moveTo>
                      <a:pt x="687" y="2782"/>
                    </a:moveTo>
                    <a:lnTo>
                      <a:pt x="687" y="2782"/>
                    </a:lnTo>
                    <a:cubicBezTo>
                      <a:pt x="1062" y="2782"/>
                      <a:pt x="1375" y="2469"/>
                      <a:pt x="1375" y="2094"/>
                    </a:cubicBezTo>
                    <a:cubicBezTo>
                      <a:pt x="1375" y="1407"/>
                      <a:pt x="1375" y="1407"/>
                      <a:pt x="1375" y="1407"/>
                    </a:cubicBezTo>
                    <a:cubicBezTo>
                      <a:pt x="2062" y="1407"/>
                      <a:pt x="2062" y="1407"/>
                      <a:pt x="2062" y="1407"/>
                    </a:cubicBezTo>
                    <a:cubicBezTo>
                      <a:pt x="2468" y="1407"/>
                      <a:pt x="2781" y="1094"/>
                      <a:pt x="2781" y="719"/>
                    </a:cubicBezTo>
                    <a:cubicBezTo>
                      <a:pt x="2781" y="313"/>
                      <a:pt x="2468" y="0"/>
                      <a:pt x="2062" y="0"/>
                    </a:cubicBezTo>
                    <a:cubicBezTo>
                      <a:pt x="687" y="0"/>
                      <a:pt x="687" y="0"/>
                      <a:pt x="687" y="0"/>
                    </a:cubicBezTo>
                    <a:cubicBezTo>
                      <a:pt x="312" y="0"/>
                      <a:pt x="0" y="313"/>
                      <a:pt x="0" y="719"/>
                    </a:cubicBezTo>
                    <a:cubicBezTo>
                      <a:pt x="0" y="2094"/>
                      <a:pt x="0" y="2094"/>
                      <a:pt x="0" y="2094"/>
                    </a:cubicBezTo>
                    <a:cubicBezTo>
                      <a:pt x="0" y="2469"/>
                      <a:pt x="312" y="2782"/>
                      <a:pt x="687" y="278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4" name="Freeform 4">
                <a:extLst>
                  <a:ext uri="{FF2B5EF4-FFF2-40B4-BE49-F238E27FC236}">
                    <a16:creationId xmlns:a16="http://schemas.microsoft.com/office/drawing/2014/main" id="{92601CA9-6BA5-1446-9896-E4E19C892CCC}"/>
                  </a:ext>
                </a:extLst>
              </p:cNvPr>
              <p:cNvSpPr>
                <a:spLocks noChangeArrowheads="1"/>
              </p:cNvSpPr>
              <p:nvPr/>
            </p:nvSpPr>
            <p:spPr bwMode="auto">
              <a:xfrm>
                <a:off x="-2551975" y="383202"/>
                <a:ext cx="101824" cy="109414"/>
              </a:xfrm>
              <a:custGeom>
                <a:avLst/>
                <a:gdLst>
                  <a:gd name="T0" fmla="*/ 2094 w 2782"/>
                  <a:gd name="T1" fmla="*/ 0 h 2783"/>
                  <a:gd name="T2" fmla="*/ 2094 w 2782"/>
                  <a:gd name="T3" fmla="*/ 0 h 2783"/>
                  <a:gd name="T4" fmla="*/ 719 w 2782"/>
                  <a:gd name="T5" fmla="*/ 0 h 2783"/>
                  <a:gd name="T6" fmla="*/ 0 w 2782"/>
                  <a:gd name="T7" fmla="*/ 719 h 2783"/>
                  <a:gd name="T8" fmla="*/ 719 w 2782"/>
                  <a:gd name="T9" fmla="*/ 1407 h 2783"/>
                  <a:gd name="T10" fmla="*/ 1406 w 2782"/>
                  <a:gd name="T11" fmla="*/ 1407 h 2783"/>
                  <a:gd name="T12" fmla="*/ 1406 w 2782"/>
                  <a:gd name="T13" fmla="*/ 2094 h 2783"/>
                  <a:gd name="T14" fmla="*/ 2094 w 2782"/>
                  <a:gd name="T15" fmla="*/ 2782 h 2783"/>
                  <a:gd name="T16" fmla="*/ 2781 w 2782"/>
                  <a:gd name="T17" fmla="*/ 2094 h 2783"/>
                  <a:gd name="T18" fmla="*/ 2781 w 2782"/>
                  <a:gd name="T19" fmla="*/ 719 h 2783"/>
                  <a:gd name="T20" fmla="*/ 2094 w 2782"/>
                  <a:gd name="T21" fmla="*/ 0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2" h="2783">
                    <a:moveTo>
                      <a:pt x="2094" y="0"/>
                    </a:moveTo>
                    <a:lnTo>
                      <a:pt x="2094" y="0"/>
                    </a:lnTo>
                    <a:cubicBezTo>
                      <a:pt x="719" y="0"/>
                      <a:pt x="719" y="0"/>
                      <a:pt x="719" y="0"/>
                    </a:cubicBezTo>
                    <a:cubicBezTo>
                      <a:pt x="313" y="0"/>
                      <a:pt x="0" y="313"/>
                      <a:pt x="0" y="719"/>
                    </a:cubicBezTo>
                    <a:cubicBezTo>
                      <a:pt x="0" y="1094"/>
                      <a:pt x="313" y="1407"/>
                      <a:pt x="719" y="1407"/>
                    </a:cubicBezTo>
                    <a:cubicBezTo>
                      <a:pt x="1406" y="1407"/>
                      <a:pt x="1406" y="1407"/>
                      <a:pt x="1406" y="1407"/>
                    </a:cubicBezTo>
                    <a:cubicBezTo>
                      <a:pt x="1406" y="2094"/>
                      <a:pt x="1406" y="2094"/>
                      <a:pt x="1406" y="2094"/>
                    </a:cubicBezTo>
                    <a:cubicBezTo>
                      <a:pt x="1406" y="2469"/>
                      <a:pt x="1719" y="2782"/>
                      <a:pt x="2094" y="2782"/>
                    </a:cubicBezTo>
                    <a:cubicBezTo>
                      <a:pt x="2469" y="2782"/>
                      <a:pt x="2781" y="2469"/>
                      <a:pt x="2781" y="2094"/>
                    </a:cubicBezTo>
                    <a:cubicBezTo>
                      <a:pt x="2781" y="719"/>
                      <a:pt x="2781" y="719"/>
                      <a:pt x="2781" y="719"/>
                    </a:cubicBezTo>
                    <a:cubicBezTo>
                      <a:pt x="2781" y="313"/>
                      <a:pt x="2469" y="0"/>
                      <a:pt x="2094"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 name="Freeform 5">
                <a:extLst>
                  <a:ext uri="{FF2B5EF4-FFF2-40B4-BE49-F238E27FC236}">
                    <a16:creationId xmlns:a16="http://schemas.microsoft.com/office/drawing/2014/main" id="{9508A76D-1A09-8C45-84C8-9F6E79BF4C1C}"/>
                  </a:ext>
                </a:extLst>
              </p:cNvPr>
              <p:cNvSpPr>
                <a:spLocks noChangeArrowheads="1"/>
              </p:cNvSpPr>
              <p:nvPr/>
            </p:nvSpPr>
            <p:spPr bwMode="auto">
              <a:xfrm>
                <a:off x="-2500659" y="534405"/>
                <a:ext cx="50347" cy="94675"/>
              </a:xfrm>
              <a:custGeom>
                <a:avLst/>
                <a:gdLst>
                  <a:gd name="T0" fmla="*/ 688 w 1376"/>
                  <a:gd name="T1" fmla="*/ 0 h 2407"/>
                  <a:gd name="T2" fmla="*/ 688 w 1376"/>
                  <a:gd name="T3" fmla="*/ 0 h 2407"/>
                  <a:gd name="T4" fmla="*/ 0 w 1376"/>
                  <a:gd name="T5" fmla="*/ 688 h 2407"/>
                  <a:gd name="T6" fmla="*/ 0 w 1376"/>
                  <a:gd name="T7" fmla="*/ 1719 h 2407"/>
                  <a:gd name="T8" fmla="*/ 688 w 1376"/>
                  <a:gd name="T9" fmla="*/ 2406 h 2407"/>
                  <a:gd name="T10" fmla="*/ 1375 w 1376"/>
                  <a:gd name="T11" fmla="*/ 1719 h 2407"/>
                  <a:gd name="T12" fmla="*/ 1375 w 1376"/>
                  <a:gd name="T13" fmla="*/ 688 h 2407"/>
                  <a:gd name="T14" fmla="*/ 688 w 1376"/>
                  <a:gd name="T15" fmla="*/ 0 h 2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2407">
                    <a:moveTo>
                      <a:pt x="688" y="0"/>
                    </a:moveTo>
                    <a:lnTo>
                      <a:pt x="688" y="0"/>
                    </a:lnTo>
                    <a:cubicBezTo>
                      <a:pt x="313" y="0"/>
                      <a:pt x="0" y="281"/>
                      <a:pt x="0" y="688"/>
                    </a:cubicBezTo>
                    <a:cubicBezTo>
                      <a:pt x="0" y="1719"/>
                      <a:pt x="0" y="1719"/>
                      <a:pt x="0" y="1719"/>
                    </a:cubicBezTo>
                    <a:cubicBezTo>
                      <a:pt x="0" y="2094"/>
                      <a:pt x="313" y="2406"/>
                      <a:pt x="688" y="2406"/>
                    </a:cubicBezTo>
                    <a:cubicBezTo>
                      <a:pt x="1063" y="2406"/>
                      <a:pt x="1375" y="2094"/>
                      <a:pt x="1375" y="1719"/>
                    </a:cubicBezTo>
                    <a:cubicBezTo>
                      <a:pt x="1375" y="688"/>
                      <a:pt x="1375" y="688"/>
                      <a:pt x="1375" y="688"/>
                    </a:cubicBezTo>
                    <a:cubicBezTo>
                      <a:pt x="1375" y="281"/>
                      <a:pt x="1063" y="0"/>
                      <a:pt x="688"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6" name="Freeform 6">
                <a:extLst>
                  <a:ext uri="{FF2B5EF4-FFF2-40B4-BE49-F238E27FC236}">
                    <a16:creationId xmlns:a16="http://schemas.microsoft.com/office/drawing/2014/main" id="{B1C00F53-8612-AD40-8FC7-05FA330839FA}"/>
                  </a:ext>
                </a:extLst>
              </p:cNvPr>
              <p:cNvSpPr>
                <a:spLocks noChangeArrowheads="1"/>
              </p:cNvSpPr>
              <p:nvPr/>
            </p:nvSpPr>
            <p:spPr bwMode="auto">
              <a:xfrm>
                <a:off x="-2500659" y="670695"/>
                <a:ext cx="50347" cy="94675"/>
              </a:xfrm>
              <a:custGeom>
                <a:avLst/>
                <a:gdLst>
                  <a:gd name="T0" fmla="*/ 688 w 1376"/>
                  <a:gd name="T1" fmla="*/ 0 h 2407"/>
                  <a:gd name="T2" fmla="*/ 688 w 1376"/>
                  <a:gd name="T3" fmla="*/ 0 h 2407"/>
                  <a:gd name="T4" fmla="*/ 0 w 1376"/>
                  <a:gd name="T5" fmla="*/ 687 h 2407"/>
                  <a:gd name="T6" fmla="*/ 0 w 1376"/>
                  <a:gd name="T7" fmla="*/ 1719 h 2407"/>
                  <a:gd name="T8" fmla="*/ 688 w 1376"/>
                  <a:gd name="T9" fmla="*/ 2406 h 2407"/>
                  <a:gd name="T10" fmla="*/ 1375 w 1376"/>
                  <a:gd name="T11" fmla="*/ 1719 h 2407"/>
                  <a:gd name="T12" fmla="*/ 1375 w 1376"/>
                  <a:gd name="T13" fmla="*/ 687 h 2407"/>
                  <a:gd name="T14" fmla="*/ 688 w 1376"/>
                  <a:gd name="T15" fmla="*/ 0 h 2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2407">
                    <a:moveTo>
                      <a:pt x="688" y="0"/>
                    </a:moveTo>
                    <a:lnTo>
                      <a:pt x="688" y="0"/>
                    </a:lnTo>
                    <a:cubicBezTo>
                      <a:pt x="313" y="0"/>
                      <a:pt x="0" y="312"/>
                      <a:pt x="0" y="687"/>
                    </a:cubicBezTo>
                    <a:cubicBezTo>
                      <a:pt x="0" y="1719"/>
                      <a:pt x="0" y="1719"/>
                      <a:pt x="0" y="1719"/>
                    </a:cubicBezTo>
                    <a:cubicBezTo>
                      <a:pt x="0" y="2094"/>
                      <a:pt x="313" y="2406"/>
                      <a:pt x="688" y="2406"/>
                    </a:cubicBezTo>
                    <a:cubicBezTo>
                      <a:pt x="1063" y="2406"/>
                      <a:pt x="1375" y="2094"/>
                      <a:pt x="1375" y="1719"/>
                    </a:cubicBezTo>
                    <a:cubicBezTo>
                      <a:pt x="1375" y="687"/>
                      <a:pt x="1375" y="687"/>
                      <a:pt x="1375" y="687"/>
                    </a:cubicBezTo>
                    <a:cubicBezTo>
                      <a:pt x="1375" y="312"/>
                      <a:pt x="1063" y="0"/>
                      <a:pt x="688"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7" name="Freeform 7">
                <a:extLst>
                  <a:ext uri="{FF2B5EF4-FFF2-40B4-BE49-F238E27FC236}">
                    <a16:creationId xmlns:a16="http://schemas.microsoft.com/office/drawing/2014/main" id="{8E7C67C7-7B56-A244-A853-F09DC11BF8AC}"/>
                  </a:ext>
                </a:extLst>
              </p:cNvPr>
              <p:cNvSpPr>
                <a:spLocks noChangeArrowheads="1"/>
              </p:cNvSpPr>
              <p:nvPr/>
            </p:nvSpPr>
            <p:spPr bwMode="auto">
              <a:xfrm>
                <a:off x="-3084816" y="534405"/>
                <a:ext cx="50347" cy="94675"/>
              </a:xfrm>
              <a:custGeom>
                <a:avLst/>
                <a:gdLst>
                  <a:gd name="T0" fmla="*/ 687 w 1376"/>
                  <a:gd name="T1" fmla="*/ 2406 h 2407"/>
                  <a:gd name="T2" fmla="*/ 687 w 1376"/>
                  <a:gd name="T3" fmla="*/ 2406 h 2407"/>
                  <a:gd name="T4" fmla="*/ 1375 w 1376"/>
                  <a:gd name="T5" fmla="*/ 1719 h 2407"/>
                  <a:gd name="T6" fmla="*/ 1375 w 1376"/>
                  <a:gd name="T7" fmla="*/ 688 h 2407"/>
                  <a:gd name="T8" fmla="*/ 687 w 1376"/>
                  <a:gd name="T9" fmla="*/ 0 h 2407"/>
                  <a:gd name="T10" fmla="*/ 0 w 1376"/>
                  <a:gd name="T11" fmla="*/ 688 h 2407"/>
                  <a:gd name="T12" fmla="*/ 0 w 1376"/>
                  <a:gd name="T13" fmla="*/ 1719 h 2407"/>
                  <a:gd name="T14" fmla="*/ 687 w 1376"/>
                  <a:gd name="T15" fmla="*/ 2406 h 2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2407">
                    <a:moveTo>
                      <a:pt x="687" y="2406"/>
                    </a:moveTo>
                    <a:lnTo>
                      <a:pt x="687" y="2406"/>
                    </a:lnTo>
                    <a:cubicBezTo>
                      <a:pt x="1062" y="2406"/>
                      <a:pt x="1375" y="2094"/>
                      <a:pt x="1375" y="1719"/>
                    </a:cubicBezTo>
                    <a:cubicBezTo>
                      <a:pt x="1375" y="688"/>
                      <a:pt x="1375" y="688"/>
                      <a:pt x="1375" y="688"/>
                    </a:cubicBezTo>
                    <a:cubicBezTo>
                      <a:pt x="1375" y="281"/>
                      <a:pt x="1062" y="0"/>
                      <a:pt x="687" y="0"/>
                    </a:cubicBezTo>
                    <a:cubicBezTo>
                      <a:pt x="312" y="0"/>
                      <a:pt x="0" y="281"/>
                      <a:pt x="0" y="688"/>
                    </a:cubicBezTo>
                    <a:cubicBezTo>
                      <a:pt x="0" y="1719"/>
                      <a:pt x="0" y="1719"/>
                      <a:pt x="0" y="1719"/>
                    </a:cubicBezTo>
                    <a:cubicBezTo>
                      <a:pt x="0" y="2094"/>
                      <a:pt x="312" y="2406"/>
                      <a:pt x="687" y="240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8" name="Freeform 8">
                <a:extLst>
                  <a:ext uri="{FF2B5EF4-FFF2-40B4-BE49-F238E27FC236}">
                    <a16:creationId xmlns:a16="http://schemas.microsoft.com/office/drawing/2014/main" id="{12351A9D-CD2F-434D-AF0E-56EDA6A5A88B}"/>
                  </a:ext>
                </a:extLst>
              </p:cNvPr>
              <p:cNvSpPr>
                <a:spLocks noChangeArrowheads="1"/>
              </p:cNvSpPr>
              <p:nvPr/>
            </p:nvSpPr>
            <p:spPr bwMode="auto">
              <a:xfrm>
                <a:off x="-3084816" y="670695"/>
                <a:ext cx="50347" cy="94675"/>
              </a:xfrm>
              <a:custGeom>
                <a:avLst/>
                <a:gdLst>
                  <a:gd name="T0" fmla="*/ 687 w 1376"/>
                  <a:gd name="T1" fmla="*/ 2406 h 2407"/>
                  <a:gd name="T2" fmla="*/ 687 w 1376"/>
                  <a:gd name="T3" fmla="*/ 2406 h 2407"/>
                  <a:gd name="T4" fmla="*/ 1375 w 1376"/>
                  <a:gd name="T5" fmla="*/ 1719 h 2407"/>
                  <a:gd name="T6" fmla="*/ 1375 w 1376"/>
                  <a:gd name="T7" fmla="*/ 687 h 2407"/>
                  <a:gd name="T8" fmla="*/ 687 w 1376"/>
                  <a:gd name="T9" fmla="*/ 0 h 2407"/>
                  <a:gd name="T10" fmla="*/ 0 w 1376"/>
                  <a:gd name="T11" fmla="*/ 687 h 2407"/>
                  <a:gd name="T12" fmla="*/ 0 w 1376"/>
                  <a:gd name="T13" fmla="*/ 1719 h 2407"/>
                  <a:gd name="T14" fmla="*/ 687 w 1376"/>
                  <a:gd name="T15" fmla="*/ 2406 h 2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2407">
                    <a:moveTo>
                      <a:pt x="687" y="2406"/>
                    </a:moveTo>
                    <a:lnTo>
                      <a:pt x="687" y="2406"/>
                    </a:lnTo>
                    <a:cubicBezTo>
                      <a:pt x="1062" y="2406"/>
                      <a:pt x="1375" y="2094"/>
                      <a:pt x="1375" y="1719"/>
                    </a:cubicBezTo>
                    <a:cubicBezTo>
                      <a:pt x="1375" y="687"/>
                      <a:pt x="1375" y="687"/>
                      <a:pt x="1375" y="687"/>
                    </a:cubicBezTo>
                    <a:cubicBezTo>
                      <a:pt x="1375" y="312"/>
                      <a:pt x="1062" y="0"/>
                      <a:pt x="687" y="0"/>
                    </a:cubicBezTo>
                    <a:cubicBezTo>
                      <a:pt x="312" y="0"/>
                      <a:pt x="0" y="312"/>
                      <a:pt x="0" y="687"/>
                    </a:cubicBezTo>
                    <a:cubicBezTo>
                      <a:pt x="0" y="1719"/>
                      <a:pt x="0" y="1719"/>
                      <a:pt x="0" y="1719"/>
                    </a:cubicBezTo>
                    <a:cubicBezTo>
                      <a:pt x="0" y="2094"/>
                      <a:pt x="312" y="2406"/>
                      <a:pt x="687" y="240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9" name="Freeform 9">
                <a:extLst>
                  <a:ext uri="{FF2B5EF4-FFF2-40B4-BE49-F238E27FC236}">
                    <a16:creationId xmlns:a16="http://schemas.microsoft.com/office/drawing/2014/main" id="{6C56D3EA-16AF-954A-86A5-8D70FEBE7A5D}"/>
                  </a:ext>
                </a:extLst>
              </p:cNvPr>
              <p:cNvSpPr>
                <a:spLocks noChangeArrowheads="1"/>
              </p:cNvSpPr>
              <p:nvPr/>
            </p:nvSpPr>
            <p:spPr bwMode="auto">
              <a:xfrm>
                <a:off x="-2500659" y="807159"/>
                <a:ext cx="50347" cy="95889"/>
              </a:xfrm>
              <a:custGeom>
                <a:avLst/>
                <a:gdLst>
                  <a:gd name="T0" fmla="*/ 688 w 1376"/>
                  <a:gd name="T1" fmla="*/ 0 h 2438"/>
                  <a:gd name="T2" fmla="*/ 688 w 1376"/>
                  <a:gd name="T3" fmla="*/ 0 h 2438"/>
                  <a:gd name="T4" fmla="*/ 0 w 1376"/>
                  <a:gd name="T5" fmla="*/ 687 h 2438"/>
                  <a:gd name="T6" fmla="*/ 0 w 1376"/>
                  <a:gd name="T7" fmla="*/ 1718 h 2438"/>
                  <a:gd name="T8" fmla="*/ 688 w 1376"/>
                  <a:gd name="T9" fmla="*/ 2437 h 2438"/>
                  <a:gd name="T10" fmla="*/ 1375 w 1376"/>
                  <a:gd name="T11" fmla="*/ 1718 h 2438"/>
                  <a:gd name="T12" fmla="*/ 1375 w 1376"/>
                  <a:gd name="T13" fmla="*/ 687 h 2438"/>
                  <a:gd name="T14" fmla="*/ 688 w 1376"/>
                  <a:gd name="T15" fmla="*/ 0 h 2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2438">
                    <a:moveTo>
                      <a:pt x="688" y="0"/>
                    </a:moveTo>
                    <a:lnTo>
                      <a:pt x="688" y="0"/>
                    </a:lnTo>
                    <a:cubicBezTo>
                      <a:pt x="313" y="0"/>
                      <a:pt x="0" y="312"/>
                      <a:pt x="0" y="687"/>
                    </a:cubicBezTo>
                    <a:cubicBezTo>
                      <a:pt x="0" y="1718"/>
                      <a:pt x="0" y="1718"/>
                      <a:pt x="0" y="1718"/>
                    </a:cubicBezTo>
                    <a:cubicBezTo>
                      <a:pt x="0" y="2125"/>
                      <a:pt x="313" y="2437"/>
                      <a:pt x="688" y="2437"/>
                    </a:cubicBezTo>
                    <a:cubicBezTo>
                      <a:pt x="1063" y="2437"/>
                      <a:pt x="1375" y="2125"/>
                      <a:pt x="1375" y="1718"/>
                    </a:cubicBezTo>
                    <a:cubicBezTo>
                      <a:pt x="1375" y="687"/>
                      <a:pt x="1375" y="687"/>
                      <a:pt x="1375" y="687"/>
                    </a:cubicBezTo>
                    <a:cubicBezTo>
                      <a:pt x="1375" y="312"/>
                      <a:pt x="1063" y="0"/>
                      <a:pt x="688"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0" name="Freeform 10">
                <a:extLst>
                  <a:ext uri="{FF2B5EF4-FFF2-40B4-BE49-F238E27FC236}">
                    <a16:creationId xmlns:a16="http://schemas.microsoft.com/office/drawing/2014/main" id="{EEFB7A4B-FBBA-354F-B344-799DE5EA79A0}"/>
                  </a:ext>
                </a:extLst>
              </p:cNvPr>
              <p:cNvSpPr>
                <a:spLocks noChangeArrowheads="1"/>
              </p:cNvSpPr>
              <p:nvPr/>
            </p:nvSpPr>
            <p:spPr bwMode="auto">
              <a:xfrm>
                <a:off x="-2945393" y="383202"/>
                <a:ext cx="89237" cy="55314"/>
              </a:xfrm>
              <a:custGeom>
                <a:avLst/>
                <a:gdLst>
                  <a:gd name="T0" fmla="*/ 1750 w 2439"/>
                  <a:gd name="T1" fmla="*/ 0 h 1408"/>
                  <a:gd name="T2" fmla="*/ 1750 w 2439"/>
                  <a:gd name="T3" fmla="*/ 0 h 1408"/>
                  <a:gd name="T4" fmla="*/ 688 w 2439"/>
                  <a:gd name="T5" fmla="*/ 0 h 1408"/>
                  <a:gd name="T6" fmla="*/ 0 w 2439"/>
                  <a:gd name="T7" fmla="*/ 719 h 1408"/>
                  <a:gd name="T8" fmla="*/ 688 w 2439"/>
                  <a:gd name="T9" fmla="*/ 1407 h 1408"/>
                  <a:gd name="T10" fmla="*/ 1750 w 2439"/>
                  <a:gd name="T11" fmla="*/ 1407 h 1408"/>
                  <a:gd name="T12" fmla="*/ 2438 w 2439"/>
                  <a:gd name="T13" fmla="*/ 719 h 1408"/>
                  <a:gd name="T14" fmla="*/ 1750 w 2439"/>
                  <a:gd name="T15" fmla="*/ 0 h 1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9" h="1408">
                    <a:moveTo>
                      <a:pt x="1750" y="0"/>
                    </a:moveTo>
                    <a:lnTo>
                      <a:pt x="1750" y="0"/>
                    </a:lnTo>
                    <a:cubicBezTo>
                      <a:pt x="688" y="0"/>
                      <a:pt x="688" y="0"/>
                      <a:pt x="688" y="0"/>
                    </a:cubicBezTo>
                    <a:cubicBezTo>
                      <a:pt x="312" y="0"/>
                      <a:pt x="0" y="313"/>
                      <a:pt x="0" y="719"/>
                    </a:cubicBezTo>
                    <a:cubicBezTo>
                      <a:pt x="0" y="1094"/>
                      <a:pt x="312" y="1407"/>
                      <a:pt x="688" y="1407"/>
                    </a:cubicBezTo>
                    <a:cubicBezTo>
                      <a:pt x="1750" y="1407"/>
                      <a:pt x="1750" y="1407"/>
                      <a:pt x="1750" y="1407"/>
                    </a:cubicBezTo>
                    <a:cubicBezTo>
                      <a:pt x="2125" y="1407"/>
                      <a:pt x="2438" y="1094"/>
                      <a:pt x="2438" y="719"/>
                    </a:cubicBezTo>
                    <a:cubicBezTo>
                      <a:pt x="2438" y="313"/>
                      <a:pt x="2125" y="0"/>
                      <a:pt x="175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1" name="Freeform 11">
                <a:extLst>
                  <a:ext uri="{FF2B5EF4-FFF2-40B4-BE49-F238E27FC236}">
                    <a16:creationId xmlns:a16="http://schemas.microsoft.com/office/drawing/2014/main" id="{2ECF9BEA-EBA0-834F-8EA9-B59950DA4E7F}"/>
                  </a:ext>
                </a:extLst>
              </p:cNvPr>
              <p:cNvSpPr>
                <a:spLocks noChangeArrowheads="1"/>
              </p:cNvSpPr>
              <p:nvPr/>
            </p:nvSpPr>
            <p:spPr bwMode="auto">
              <a:xfrm>
                <a:off x="-2818557" y="383202"/>
                <a:ext cx="89237" cy="55314"/>
              </a:xfrm>
              <a:custGeom>
                <a:avLst/>
                <a:gdLst>
                  <a:gd name="T0" fmla="*/ 687 w 2438"/>
                  <a:gd name="T1" fmla="*/ 1407 h 1408"/>
                  <a:gd name="T2" fmla="*/ 687 w 2438"/>
                  <a:gd name="T3" fmla="*/ 1407 h 1408"/>
                  <a:gd name="T4" fmla="*/ 1750 w 2438"/>
                  <a:gd name="T5" fmla="*/ 1407 h 1408"/>
                  <a:gd name="T6" fmla="*/ 2437 w 2438"/>
                  <a:gd name="T7" fmla="*/ 719 h 1408"/>
                  <a:gd name="T8" fmla="*/ 1750 w 2438"/>
                  <a:gd name="T9" fmla="*/ 0 h 1408"/>
                  <a:gd name="T10" fmla="*/ 687 w 2438"/>
                  <a:gd name="T11" fmla="*/ 0 h 1408"/>
                  <a:gd name="T12" fmla="*/ 0 w 2438"/>
                  <a:gd name="T13" fmla="*/ 719 h 1408"/>
                  <a:gd name="T14" fmla="*/ 687 w 2438"/>
                  <a:gd name="T15" fmla="*/ 1407 h 1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8" h="1408">
                    <a:moveTo>
                      <a:pt x="687" y="1407"/>
                    </a:moveTo>
                    <a:lnTo>
                      <a:pt x="687" y="1407"/>
                    </a:lnTo>
                    <a:cubicBezTo>
                      <a:pt x="1750" y="1407"/>
                      <a:pt x="1750" y="1407"/>
                      <a:pt x="1750" y="1407"/>
                    </a:cubicBezTo>
                    <a:cubicBezTo>
                      <a:pt x="2125" y="1407"/>
                      <a:pt x="2437" y="1094"/>
                      <a:pt x="2437" y="719"/>
                    </a:cubicBezTo>
                    <a:cubicBezTo>
                      <a:pt x="2437" y="313"/>
                      <a:pt x="2125" y="0"/>
                      <a:pt x="1750" y="0"/>
                    </a:cubicBezTo>
                    <a:cubicBezTo>
                      <a:pt x="687" y="0"/>
                      <a:pt x="687" y="0"/>
                      <a:pt x="687" y="0"/>
                    </a:cubicBezTo>
                    <a:cubicBezTo>
                      <a:pt x="312" y="0"/>
                      <a:pt x="0" y="313"/>
                      <a:pt x="0" y="719"/>
                    </a:cubicBezTo>
                    <a:cubicBezTo>
                      <a:pt x="0" y="1094"/>
                      <a:pt x="312" y="1407"/>
                      <a:pt x="687" y="14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2" name="Freeform 12">
                <a:extLst>
                  <a:ext uri="{FF2B5EF4-FFF2-40B4-BE49-F238E27FC236}">
                    <a16:creationId xmlns:a16="http://schemas.microsoft.com/office/drawing/2014/main" id="{E5578318-AE44-454C-AF44-0345050BABFF}"/>
                  </a:ext>
                </a:extLst>
              </p:cNvPr>
              <p:cNvSpPr>
                <a:spLocks noChangeArrowheads="1"/>
              </p:cNvSpPr>
              <p:nvPr/>
            </p:nvSpPr>
            <p:spPr bwMode="auto">
              <a:xfrm>
                <a:off x="-2690429" y="383202"/>
                <a:ext cx="100694" cy="55314"/>
              </a:xfrm>
              <a:custGeom>
                <a:avLst/>
                <a:gdLst>
                  <a:gd name="T0" fmla="*/ 687 w 2751"/>
                  <a:gd name="T1" fmla="*/ 1407 h 1408"/>
                  <a:gd name="T2" fmla="*/ 687 w 2751"/>
                  <a:gd name="T3" fmla="*/ 1407 h 1408"/>
                  <a:gd name="T4" fmla="*/ 2062 w 2751"/>
                  <a:gd name="T5" fmla="*/ 1407 h 1408"/>
                  <a:gd name="T6" fmla="*/ 2750 w 2751"/>
                  <a:gd name="T7" fmla="*/ 719 h 1408"/>
                  <a:gd name="T8" fmla="*/ 2062 w 2751"/>
                  <a:gd name="T9" fmla="*/ 0 h 1408"/>
                  <a:gd name="T10" fmla="*/ 687 w 2751"/>
                  <a:gd name="T11" fmla="*/ 0 h 1408"/>
                  <a:gd name="T12" fmla="*/ 0 w 2751"/>
                  <a:gd name="T13" fmla="*/ 719 h 1408"/>
                  <a:gd name="T14" fmla="*/ 687 w 2751"/>
                  <a:gd name="T15" fmla="*/ 1407 h 1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1" h="1408">
                    <a:moveTo>
                      <a:pt x="687" y="1407"/>
                    </a:moveTo>
                    <a:lnTo>
                      <a:pt x="687" y="1407"/>
                    </a:lnTo>
                    <a:cubicBezTo>
                      <a:pt x="2062" y="1407"/>
                      <a:pt x="2062" y="1407"/>
                      <a:pt x="2062" y="1407"/>
                    </a:cubicBezTo>
                    <a:cubicBezTo>
                      <a:pt x="2437" y="1407"/>
                      <a:pt x="2750" y="1094"/>
                      <a:pt x="2750" y="719"/>
                    </a:cubicBezTo>
                    <a:cubicBezTo>
                      <a:pt x="2750" y="313"/>
                      <a:pt x="2437" y="0"/>
                      <a:pt x="2062" y="0"/>
                    </a:cubicBezTo>
                    <a:cubicBezTo>
                      <a:pt x="687" y="0"/>
                      <a:pt x="687" y="0"/>
                      <a:pt x="687" y="0"/>
                    </a:cubicBezTo>
                    <a:cubicBezTo>
                      <a:pt x="312" y="0"/>
                      <a:pt x="0" y="313"/>
                      <a:pt x="0" y="719"/>
                    </a:cubicBezTo>
                    <a:cubicBezTo>
                      <a:pt x="0" y="1094"/>
                      <a:pt x="312" y="1407"/>
                      <a:pt x="687" y="14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3" name="Freeform 13">
                <a:extLst>
                  <a:ext uri="{FF2B5EF4-FFF2-40B4-BE49-F238E27FC236}">
                    <a16:creationId xmlns:a16="http://schemas.microsoft.com/office/drawing/2014/main" id="{9F29D3F6-A773-3E47-9EAB-FA7B6BF1185C}"/>
                  </a:ext>
                </a:extLst>
              </p:cNvPr>
              <p:cNvSpPr>
                <a:spLocks noChangeArrowheads="1"/>
              </p:cNvSpPr>
              <p:nvPr/>
            </p:nvSpPr>
            <p:spPr bwMode="auto">
              <a:xfrm>
                <a:off x="-2818557" y="997550"/>
                <a:ext cx="89237" cy="55314"/>
              </a:xfrm>
              <a:custGeom>
                <a:avLst/>
                <a:gdLst>
                  <a:gd name="T0" fmla="*/ 1750 w 2438"/>
                  <a:gd name="T1" fmla="*/ 0 h 1408"/>
                  <a:gd name="T2" fmla="*/ 1750 w 2438"/>
                  <a:gd name="T3" fmla="*/ 0 h 1408"/>
                  <a:gd name="T4" fmla="*/ 687 w 2438"/>
                  <a:gd name="T5" fmla="*/ 0 h 1408"/>
                  <a:gd name="T6" fmla="*/ 0 w 2438"/>
                  <a:gd name="T7" fmla="*/ 719 h 1408"/>
                  <a:gd name="T8" fmla="*/ 687 w 2438"/>
                  <a:gd name="T9" fmla="*/ 1407 h 1408"/>
                  <a:gd name="T10" fmla="*/ 1750 w 2438"/>
                  <a:gd name="T11" fmla="*/ 1407 h 1408"/>
                  <a:gd name="T12" fmla="*/ 2437 w 2438"/>
                  <a:gd name="T13" fmla="*/ 719 h 1408"/>
                  <a:gd name="T14" fmla="*/ 1750 w 2438"/>
                  <a:gd name="T15" fmla="*/ 0 h 1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8" h="1408">
                    <a:moveTo>
                      <a:pt x="1750" y="0"/>
                    </a:moveTo>
                    <a:lnTo>
                      <a:pt x="1750" y="0"/>
                    </a:lnTo>
                    <a:cubicBezTo>
                      <a:pt x="687" y="0"/>
                      <a:pt x="687" y="0"/>
                      <a:pt x="687" y="0"/>
                    </a:cubicBezTo>
                    <a:cubicBezTo>
                      <a:pt x="312" y="0"/>
                      <a:pt x="0" y="313"/>
                      <a:pt x="0" y="719"/>
                    </a:cubicBezTo>
                    <a:cubicBezTo>
                      <a:pt x="0" y="1094"/>
                      <a:pt x="312" y="1407"/>
                      <a:pt x="687" y="1407"/>
                    </a:cubicBezTo>
                    <a:cubicBezTo>
                      <a:pt x="1750" y="1407"/>
                      <a:pt x="1750" y="1407"/>
                      <a:pt x="1750" y="1407"/>
                    </a:cubicBezTo>
                    <a:cubicBezTo>
                      <a:pt x="2125" y="1407"/>
                      <a:pt x="2437" y="1094"/>
                      <a:pt x="2437" y="719"/>
                    </a:cubicBezTo>
                    <a:cubicBezTo>
                      <a:pt x="2437" y="313"/>
                      <a:pt x="2125" y="0"/>
                      <a:pt x="1750"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4" name="Freeform 14">
                <a:extLst>
                  <a:ext uri="{FF2B5EF4-FFF2-40B4-BE49-F238E27FC236}">
                    <a16:creationId xmlns:a16="http://schemas.microsoft.com/office/drawing/2014/main" id="{BBA12F28-0107-C647-9CC5-25154D3292A3}"/>
                  </a:ext>
                </a:extLst>
              </p:cNvPr>
              <p:cNvSpPr>
                <a:spLocks noChangeArrowheads="1"/>
              </p:cNvSpPr>
              <p:nvPr/>
            </p:nvSpPr>
            <p:spPr bwMode="auto">
              <a:xfrm>
                <a:off x="-2690429" y="997550"/>
                <a:ext cx="100694" cy="55314"/>
              </a:xfrm>
              <a:custGeom>
                <a:avLst/>
                <a:gdLst>
                  <a:gd name="T0" fmla="*/ 2062 w 2751"/>
                  <a:gd name="T1" fmla="*/ 0 h 1408"/>
                  <a:gd name="T2" fmla="*/ 2062 w 2751"/>
                  <a:gd name="T3" fmla="*/ 0 h 1408"/>
                  <a:gd name="T4" fmla="*/ 687 w 2751"/>
                  <a:gd name="T5" fmla="*/ 0 h 1408"/>
                  <a:gd name="T6" fmla="*/ 0 w 2751"/>
                  <a:gd name="T7" fmla="*/ 719 h 1408"/>
                  <a:gd name="T8" fmla="*/ 687 w 2751"/>
                  <a:gd name="T9" fmla="*/ 1407 h 1408"/>
                  <a:gd name="T10" fmla="*/ 2062 w 2751"/>
                  <a:gd name="T11" fmla="*/ 1407 h 1408"/>
                  <a:gd name="T12" fmla="*/ 2750 w 2751"/>
                  <a:gd name="T13" fmla="*/ 719 h 1408"/>
                  <a:gd name="T14" fmla="*/ 2062 w 2751"/>
                  <a:gd name="T15" fmla="*/ 0 h 1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1" h="1408">
                    <a:moveTo>
                      <a:pt x="2062" y="0"/>
                    </a:moveTo>
                    <a:lnTo>
                      <a:pt x="2062" y="0"/>
                    </a:lnTo>
                    <a:cubicBezTo>
                      <a:pt x="687" y="0"/>
                      <a:pt x="687" y="0"/>
                      <a:pt x="687" y="0"/>
                    </a:cubicBezTo>
                    <a:cubicBezTo>
                      <a:pt x="312" y="0"/>
                      <a:pt x="0" y="313"/>
                      <a:pt x="0" y="719"/>
                    </a:cubicBezTo>
                    <a:cubicBezTo>
                      <a:pt x="0" y="1094"/>
                      <a:pt x="312" y="1407"/>
                      <a:pt x="687" y="1407"/>
                    </a:cubicBezTo>
                    <a:cubicBezTo>
                      <a:pt x="2062" y="1407"/>
                      <a:pt x="2062" y="1407"/>
                      <a:pt x="2062" y="1407"/>
                    </a:cubicBezTo>
                    <a:cubicBezTo>
                      <a:pt x="2437" y="1407"/>
                      <a:pt x="2750" y="1094"/>
                      <a:pt x="2750" y="719"/>
                    </a:cubicBezTo>
                    <a:cubicBezTo>
                      <a:pt x="2750" y="313"/>
                      <a:pt x="2437" y="0"/>
                      <a:pt x="2062"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5" name="Freeform 15">
                <a:extLst>
                  <a:ext uri="{FF2B5EF4-FFF2-40B4-BE49-F238E27FC236}">
                    <a16:creationId xmlns:a16="http://schemas.microsoft.com/office/drawing/2014/main" id="{9ED11394-A9CF-2C41-A00C-529066863139}"/>
                  </a:ext>
                </a:extLst>
              </p:cNvPr>
              <p:cNvSpPr>
                <a:spLocks noChangeArrowheads="1"/>
              </p:cNvSpPr>
              <p:nvPr/>
            </p:nvSpPr>
            <p:spPr bwMode="auto">
              <a:xfrm>
                <a:off x="-2551975" y="943449"/>
                <a:ext cx="101824" cy="109414"/>
              </a:xfrm>
              <a:custGeom>
                <a:avLst/>
                <a:gdLst>
                  <a:gd name="T0" fmla="*/ 2094 w 2782"/>
                  <a:gd name="T1" fmla="*/ 0 h 2783"/>
                  <a:gd name="T2" fmla="*/ 2094 w 2782"/>
                  <a:gd name="T3" fmla="*/ 0 h 2783"/>
                  <a:gd name="T4" fmla="*/ 1406 w 2782"/>
                  <a:gd name="T5" fmla="*/ 688 h 2783"/>
                  <a:gd name="T6" fmla="*/ 1406 w 2782"/>
                  <a:gd name="T7" fmla="*/ 1375 h 2783"/>
                  <a:gd name="T8" fmla="*/ 719 w 2782"/>
                  <a:gd name="T9" fmla="*/ 1375 h 2783"/>
                  <a:gd name="T10" fmla="*/ 0 w 2782"/>
                  <a:gd name="T11" fmla="*/ 2094 h 2783"/>
                  <a:gd name="T12" fmla="*/ 719 w 2782"/>
                  <a:gd name="T13" fmla="*/ 2782 h 2783"/>
                  <a:gd name="T14" fmla="*/ 2094 w 2782"/>
                  <a:gd name="T15" fmla="*/ 2782 h 2783"/>
                  <a:gd name="T16" fmla="*/ 2781 w 2782"/>
                  <a:gd name="T17" fmla="*/ 2094 h 2783"/>
                  <a:gd name="T18" fmla="*/ 2781 w 2782"/>
                  <a:gd name="T19" fmla="*/ 688 h 2783"/>
                  <a:gd name="T20" fmla="*/ 2094 w 2782"/>
                  <a:gd name="T21" fmla="*/ 0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2" h="2783">
                    <a:moveTo>
                      <a:pt x="2094" y="0"/>
                    </a:moveTo>
                    <a:lnTo>
                      <a:pt x="2094" y="0"/>
                    </a:lnTo>
                    <a:cubicBezTo>
                      <a:pt x="1719" y="0"/>
                      <a:pt x="1406" y="313"/>
                      <a:pt x="1406" y="688"/>
                    </a:cubicBezTo>
                    <a:cubicBezTo>
                      <a:pt x="1406" y="1375"/>
                      <a:pt x="1406" y="1375"/>
                      <a:pt x="1406" y="1375"/>
                    </a:cubicBezTo>
                    <a:cubicBezTo>
                      <a:pt x="719" y="1375"/>
                      <a:pt x="719" y="1375"/>
                      <a:pt x="719" y="1375"/>
                    </a:cubicBezTo>
                    <a:cubicBezTo>
                      <a:pt x="313" y="1375"/>
                      <a:pt x="0" y="1688"/>
                      <a:pt x="0" y="2094"/>
                    </a:cubicBezTo>
                    <a:cubicBezTo>
                      <a:pt x="0" y="2469"/>
                      <a:pt x="313" y="2782"/>
                      <a:pt x="719" y="2782"/>
                    </a:cubicBezTo>
                    <a:cubicBezTo>
                      <a:pt x="2094" y="2782"/>
                      <a:pt x="2094" y="2782"/>
                      <a:pt x="2094" y="2782"/>
                    </a:cubicBezTo>
                    <a:cubicBezTo>
                      <a:pt x="2469" y="2782"/>
                      <a:pt x="2781" y="2469"/>
                      <a:pt x="2781" y="2094"/>
                    </a:cubicBezTo>
                    <a:cubicBezTo>
                      <a:pt x="2781" y="688"/>
                      <a:pt x="2781" y="688"/>
                      <a:pt x="2781" y="688"/>
                    </a:cubicBezTo>
                    <a:cubicBezTo>
                      <a:pt x="2781" y="313"/>
                      <a:pt x="2469" y="0"/>
                      <a:pt x="2094"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
        <p:nvSpPr>
          <p:cNvPr id="260" name="Rectangle 259">
            <a:extLst>
              <a:ext uri="{FF2B5EF4-FFF2-40B4-BE49-F238E27FC236}">
                <a16:creationId xmlns:a16="http://schemas.microsoft.com/office/drawing/2014/main" id="{A930DC4F-EEC2-C543-BB95-1BE2F4B3C9D5}"/>
              </a:ext>
            </a:extLst>
          </p:cNvPr>
          <p:cNvSpPr/>
          <p:nvPr/>
        </p:nvSpPr>
        <p:spPr>
          <a:xfrm>
            <a:off x="5142037" y="3722082"/>
            <a:ext cx="3269064" cy="369332"/>
          </a:xfrm>
          <a:prstGeom prst="rect">
            <a:avLst/>
          </a:prstGeom>
        </p:spPr>
        <p:txBody>
          <a:bodyPr wrap="square">
            <a:spAutoFit/>
          </a:bodyPr>
          <a:lstStyle/>
          <a:p>
            <a:endParaRPr lang="en-US" b="1"/>
          </a:p>
        </p:txBody>
      </p:sp>
      <p:sp>
        <p:nvSpPr>
          <p:cNvPr id="263" name="Oval 262">
            <a:extLst>
              <a:ext uri="{FF2B5EF4-FFF2-40B4-BE49-F238E27FC236}">
                <a16:creationId xmlns:a16="http://schemas.microsoft.com/office/drawing/2014/main" id="{AA250DC7-A217-704B-8710-2A87329C3BD7}"/>
              </a:ext>
            </a:extLst>
          </p:cNvPr>
          <p:cNvSpPr/>
          <p:nvPr/>
        </p:nvSpPr>
        <p:spPr>
          <a:xfrm>
            <a:off x="4963348" y="4330891"/>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sp>
        <p:nvSpPr>
          <p:cNvPr id="264" name="Rectangle 263">
            <a:extLst>
              <a:ext uri="{FF2B5EF4-FFF2-40B4-BE49-F238E27FC236}">
                <a16:creationId xmlns:a16="http://schemas.microsoft.com/office/drawing/2014/main" id="{DEE73CF9-6559-F04B-A083-BA886F07FD13}"/>
              </a:ext>
            </a:extLst>
          </p:cNvPr>
          <p:cNvSpPr/>
          <p:nvPr/>
        </p:nvSpPr>
        <p:spPr>
          <a:xfrm>
            <a:off x="8119360" y="4350387"/>
            <a:ext cx="184731" cy="341632"/>
          </a:xfrm>
          <a:prstGeom prst="rect">
            <a:avLst/>
          </a:prstGeom>
        </p:spPr>
        <p:txBody>
          <a:bodyPr wrap="none">
            <a:spAutoFit/>
          </a:bodyPr>
          <a:lstStyle/>
          <a:p>
            <a:pPr algn="ctr">
              <a:lnSpc>
                <a:spcPct val="90000"/>
              </a:lnSpc>
              <a:spcBef>
                <a:spcPts val="300"/>
              </a:spcBef>
            </a:pPr>
            <a:endParaRPr lang="en-GB" b="1" kern="0" spc="-30"/>
          </a:p>
        </p:txBody>
      </p:sp>
      <p:grpSp>
        <p:nvGrpSpPr>
          <p:cNvPr id="274" name="Group 273">
            <a:extLst>
              <a:ext uri="{FF2B5EF4-FFF2-40B4-BE49-F238E27FC236}">
                <a16:creationId xmlns:a16="http://schemas.microsoft.com/office/drawing/2014/main" id="{F80973B2-C001-5248-AA88-FB88CAA8DDF1}"/>
              </a:ext>
            </a:extLst>
          </p:cNvPr>
          <p:cNvGrpSpPr/>
          <p:nvPr/>
        </p:nvGrpSpPr>
        <p:grpSpPr>
          <a:xfrm>
            <a:off x="4290248" y="1027917"/>
            <a:ext cx="3612553" cy="1655666"/>
            <a:chOff x="5681279" y="176071"/>
            <a:chExt cx="3612553" cy="1655666"/>
          </a:xfrm>
        </p:grpSpPr>
        <p:sp>
          <p:nvSpPr>
            <p:cNvPr id="277" name="Oval 276">
              <a:extLst>
                <a:ext uri="{FF2B5EF4-FFF2-40B4-BE49-F238E27FC236}">
                  <a16:creationId xmlns:a16="http://schemas.microsoft.com/office/drawing/2014/main" id="{1245E417-3BE4-A046-96AA-BEF4037264CF}"/>
                </a:ext>
              </a:extLst>
            </p:cNvPr>
            <p:cNvSpPr/>
            <p:nvPr/>
          </p:nvSpPr>
          <p:spPr>
            <a:xfrm>
              <a:off x="5681279" y="950875"/>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sp>
          <p:nvSpPr>
            <p:cNvPr id="276" name="Rectangle 275">
              <a:extLst>
                <a:ext uri="{FF2B5EF4-FFF2-40B4-BE49-F238E27FC236}">
                  <a16:creationId xmlns:a16="http://schemas.microsoft.com/office/drawing/2014/main" id="{72C2C463-A1F2-1A45-970F-736ED1423217}"/>
                </a:ext>
              </a:extLst>
            </p:cNvPr>
            <p:cNvSpPr/>
            <p:nvPr/>
          </p:nvSpPr>
          <p:spPr>
            <a:xfrm>
              <a:off x="9109101" y="176071"/>
              <a:ext cx="184731" cy="341632"/>
            </a:xfrm>
            <a:prstGeom prst="rect">
              <a:avLst/>
            </a:prstGeom>
          </p:spPr>
          <p:txBody>
            <a:bodyPr wrap="none">
              <a:spAutoFit/>
            </a:bodyPr>
            <a:lstStyle/>
            <a:p>
              <a:pPr algn="ctr">
                <a:lnSpc>
                  <a:spcPct val="90000"/>
                </a:lnSpc>
                <a:spcBef>
                  <a:spcPts val="300"/>
                </a:spcBef>
              </a:pPr>
              <a:endParaRPr lang="en-US" b="1" dirty="0"/>
            </a:p>
          </p:txBody>
        </p:sp>
      </p:grpSp>
      <p:grpSp>
        <p:nvGrpSpPr>
          <p:cNvPr id="27" name="Group 26">
            <a:extLst>
              <a:ext uri="{FF2B5EF4-FFF2-40B4-BE49-F238E27FC236}">
                <a16:creationId xmlns:a16="http://schemas.microsoft.com/office/drawing/2014/main" id="{927DFB5C-5076-3F47-8732-8D578B820555}"/>
              </a:ext>
            </a:extLst>
          </p:cNvPr>
          <p:cNvGrpSpPr/>
          <p:nvPr/>
        </p:nvGrpSpPr>
        <p:grpSpPr>
          <a:xfrm>
            <a:off x="6536780" y="427362"/>
            <a:ext cx="5319116" cy="1218182"/>
            <a:chOff x="6536780" y="427362"/>
            <a:chExt cx="5319116" cy="1218182"/>
          </a:xfrm>
        </p:grpSpPr>
        <p:grpSp>
          <p:nvGrpSpPr>
            <p:cNvPr id="64" name="Group 63">
              <a:extLst>
                <a:ext uri="{FF2B5EF4-FFF2-40B4-BE49-F238E27FC236}">
                  <a16:creationId xmlns:a16="http://schemas.microsoft.com/office/drawing/2014/main" id="{F3C1C3EC-7365-7449-A430-3D3A6A3212E2}"/>
                </a:ext>
              </a:extLst>
            </p:cNvPr>
            <p:cNvGrpSpPr/>
            <p:nvPr/>
          </p:nvGrpSpPr>
          <p:grpSpPr>
            <a:xfrm>
              <a:off x="6536780" y="427362"/>
              <a:ext cx="4835013" cy="1218182"/>
              <a:chOff x="6579705" y="1171467"/>
              <a:chExt cx="4835013" cy="1218182"/>
            </a:xfrm>
            <a:solidFill>
              <a:schemeClr val="tx2">
                <a:lumMod val="20000"/>
                <a:lumOff val="80000"/>
              </a:schemeClr>
            </a:solidFill>
            <a:effectLst/>
          </p:grpSpPr>
          <p:cxnSp>
            <p:nvCxnSpPr>
              <p:cNvPr id="69" name="Straight Connector 68">
                <a:extLst>
                  <a:ext uri="{FF2B5EF4-FFF2-40B4-BE49-F238E27FC236}">
                    <a16:creationId xmlns:a16="http://schemas.microsoft.com/office/drawing/2014/main" id="{9A909520-86DF-5A4C-AEA2-EBB7355674D8}"/>
                  </a:ext>
                </a:extLst>
              </p:cNvPr>
              <p:cNvCxnSpPr>
                <a:cxnSpLocks/>
                <a:stCxn id="70" idx="1"/>
              </p:cNvCxnSpPr>
              <p:nvPr/>
            </p:nvCxnSpPr>
            <p:spPr>
              <a:xfrm flipH="1">
                <a:off x="6579705" y="1780558"/>
                <a:ext cx="1498558" cy="255390"/>
              </a:xfrm>
              <a:prstGeom prst="line">
                <a:avLst/>
              </a:prstGeom>
              <a:grp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sp>
            <p:nvSpPr>
              <p:cNvPr id="70" name="Rounded Rectangle 69">
                <a:extLst>
                  <a:ext uri="{FF2B5EF4-FFF2-40B4-BE49-F238E27FC236}">
                    <a16:creationId xmlns:a16="http://schemas.microsoft.com/office/drawing/2014/main" id="{3CB647BC-27B0-9E4F-A432-DAB0E69E9247}"/>
                  </a:ext>
                </a:extLst>
              </p:cNvPr>
              <p:cNvSpPr/>
              <p:nvPr/>
            </p:nvSpPr>
            <p:spPr>
              <a:xfrm>
                <a:off x="8078263" y="1171467"/>
                <a:ext cx="3336455" cy="1218182"/>
              </a:xfrm>
              <a:prstGeom prst="roundRect">
                <a:avLst>
                  <a:gd name="adj" fmla="val 0"/>
                </a:avLst>
              </a:prstGeom>
              <a:solidFill>
                <a:schemeClr val="accent5">
                  <a:lumMod val="20000"/>
                  <a:lumOff val="80000"/>
                </a:schemeClr>
              </a:solid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279" name="TextBox 278">
              <a:extLst>
                <a:ext uri="{FF2B5EF4-FFF2-40B4-BE49-F238E27FC236}">
                  <a16:creationId xmlns:a16="http://schemas.microsoft.com/office/drawing/2014/main" id="{80770351-FF5E-BD4D-8C2F-C4C246FFB3C1}"/>
                </a:ext>
              </a:extLst>
            </p:cNvPr>
            <p:cNvSpPr txBox="1"/>
            <p:nvPr/>
          </p:nvSpPr>
          <p:spPr>
            <a:xfrm>
              <a:off x="8254778" y="503513"/>
              <a:ext cx="3601118"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lang="en-GB" sz="1600" b="1" kern="0" spc="-30" dirty="0">
                  <a:solidFill>
                    <a:schemeClr val="accent2"/>
                  </a:solidFill>
                </a:rPr>
                <a:t>Form Factors / Licensing</a:t>
              </a:r>
            </a:p>
            <a:p>
              <a:pPr marL="285750" indent="-285750" hangingPunct="0">
                <a:buFont typeface="Arial" panose="020B0604020202020204" pitchFamily="34" charset="0"/>
                <a:buChar char="•"/>
              </a:pPr>
              <a:r>
                <a:rPr lang="en-GB" sz="1200" kern="0" spc="-30" dirty="0"/>
                <a:t>VM and Cloud (Enterprise / SP Ready) </a:t>
              </a:r>
            </a:p>
            <a:p>
              <a:pPr marL="285750" indent="-285750" hangingPunct="0">
                <a:buFont typeface="Arial" panose="020B0604020202020204" pitchFamily="34" charset="0"/>
                <a:buChar char="•"/>
              </a:pPr>
              <a:r>
                <a:rPr lang="en-GB" sz="1200" kern="0" spc="-30" dirty="0">
                  <a:cs typeface="Arial"/>
                </a:rPr>
                <a:t>Agnostic (Multi-Vendor )</a:t>
              </a:r>
            </a:p>
            <a:p>
              <a:pPr marL="285750" indent="-285750" hangingPunct="0">
                <a:buFont typeface="Arial" panose="020B0604020202020204" pitchFamily="34" charset="0"/>
                <a:buChar char="•"/>
              </a:pPr>
              <a:r>
                <a:rPr lang="en-GB" sz="1200" kern="0" spc="-30" dirty="0"/>
                <a:t>Multi-Tenant </a:t>
              </a:r>
              <a:endParaRPr lang="en-GB" dirty="0"/>
            </a:p>
            <a:p>
              <a:pPr marL="285750" indent="-285750">
                <a:buFont typeface="Arial" panose="020B0604020202020204" pitchFamily="34" charset="0"/>
                <a:buChar char="•"/>
              </a:pPr>
              <a:r>
                <a:rPr lang="en-GB" sz="1200" kern="0" spc="-30" dirty="0">
                  <a:solidFill>
                    <a:schemeClr val="accent6"/>
                  </a:solidFill>
                  <a:ea typeface="+mn-lt"/>
                  <a:cs typeface="+mn-lt"/>
                </a:rPr>
                <a:t>Best Practice Services</a:t>
              </a:r>
              <a:endParaRPr lang="en-GB" dirty="0">
                <a:solidFill>
                  <a:schemeClr val="accent6"/>
                </a:solidFill>
              </a:endParaRPr>
            </a:p>
          </p:txBody>
        </p:sp>
      </p:grpSp>
      <p:grpSp>
        <p:nvGrpSpPr>
          <p:cNvPr id="23" name="Group 22">
            <a:extLst>
              <a:ext uri="{FF2B5EF4-FFF2-40B4-BE49-F238E27FC236}">
                <a16:creationId xmlns:a16="http://schemas.microsoft.com/office/drawing/2014/main" id="{F4F33B4B-E4CB-624B-8D31-F433F80F6659}"/>
              </a:ext>
            </a:extLst>
          </p:cNvPr>
          <p:cNvGrpSpPr/>
          <p:nvPr/>
        </p:nvGrpSpPr>
        <p:grpSpPr>
          <a:xfrm>
            <a:off x="8175159" y="3743184"/>
            <a:ext cx="3641253" cy="1264282"/>
            <a:chOff x="8161641" y="3742506"/>
            <a:chExt cx="3641253" cy="1264282"/>
          </a:xfrm>
        </p:grpSpPr>
        <p:grpSp>
          <p:nvGrpSpPr>
            <p:cNvPr id="47" name="Group 46">
              <a:extLst>
                <a:ext uri="{FF2B5EF4-FFF2-40B4-BE49-F238E27FC236}">
                  <a16:creationId xmlns:a16="http://schemas.microsoft.com/office/drawing/2014/main" id="{745E7F59-0CBD-C34C-9ECF-B08EF6D330E9}"/>
                </a:ext>
              </a:extLst>
            </p:cNvPr>
            <p:cNvGrpSpPr/>
            <p:nvPr/>
          </p:nvGrpSpPr>
          <p:grpSpPr>
            <a:xfrm>
              <a:off x="8161641" y="3742506"/>
              <a:ext cx="3641253" cy="1264282"/>
              <a:chOff x="8649811" y="3970699"/>
              <a:chExt cx="3641253" cy="1430174"/>
            </a:xfrm>
          </p:grpSpPr>
          <p:sp>
            <p:nvSpPr>
              <p:cNvPr id="50" name="Rounded Rectangle 49">
                <a:extLst>
                  <a:ext uri="{FF2B5EF4-FFF2-40B4-BE49-F238E27FC236}">
                    <a16:creationId xmlns:a16="http://schemas.microsoft.com/office/drawing/2014/main" id="{DCFFA3B7-A475-E047-A458-541F2592E13A}"/>
                  </a:ext>
                </a:extLst>
              </p:cNvPr>
              <p:cNvSpPr/>
              <p:nvPr/>
            </p:nvSpPr>
            <p:spPr>
              <a:xfrm>
                <a:off x="9215067" y="3970699"/>
                <a:ext cx="3075997" cy="1430174"/>
              </a:xfrm>
              <a:prstGeom prst="roundRect">
                <a:avLst>
                  <a:gd name="adj" fmla="val 0"/>
                </a:avLst>
              </a:prstGeom>
              <a:solidFill>
                <a:schemeClr val="accent5">
                  <a:lumMod val="20000"/>
                  <a:lumOff val="80000"/>
                </a:schemeClr>
              </a:solid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cxnSp>
            <p:nvCxnSpPr>
              <p:cNvPr id="48" name="Straight Connector 47">
                <a:extLst>
                  <a:ext uri="{FF2B5EF4-FFF2-40B4-BE49-F238E27FC236}">
                    <a16:creationId xmlns:a16="http://schemas.microsoft.com/office/drawing/2014/main" id="{554DB315-EAA1-E541-AE43-6EF7D62CCDEC}"/>
                  </a:ext>
                </a:extLst>
              </p:cNvPr>
              <p:cNvCxnSpPr>
                <a:cxnSpLocks/>
              </p:cNvCxnSpPr>
              <p:nvPr/>
            </p:nvCxnSpPr>
            <p:spPr>
              <a:xfrm flipH="1" flipV="1">
                <a:off x="8649811" y="4199230"/>
                <a:ext cx="580494" cy="195830"/>
              </a:xfrm>
              <a:prstGeom prst="line">
                <a:avLst/>
              </a:prstGeom>
              <a:no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grpSp>
        <p:sp>
          <p:nvSpPr>
            <p:cNvPr id="281" name="TextBox 280">
              <a:extLst>
                <a:ext uri="{FF2B5EF4-FFF2-40B4-BE49-F238E27FC236}">
                  <a16:creationId xmlns:a16="http://schemas.microsoft.com/office/drawing/2014/main" id="{8452B872-5F09-0340-B138-071A87738ADB}"/>
                </a:ext>
              </a:extLst>
            </p:cNvPr>
            <p:cNvSpPr txBox="1"/>
            <p:nvPr/>
          </p:nvSpPr>
          <p:spPr>
            <a:xfrm>
              <a:off x="8787431" y="3827168"/>
              <a:ext cx="2954928" cy="1046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spcBef>
                  <a:spcPts val="600"/>
                </a:spcBef>
              </a:pPr>
              <a:r>
                <a:rPr lang="en-US" sz="1600" b="1">
                  <a:solidFill>
                    <a:schemeClr val="accent2"/>
                  </a:solidFill>
                </a:rPr>
                <a:t>KPI Measuring &amp; Reporting</a:t>
              </a:r>
            </a:p>
            <a:p>
              <a:pPr marL="171450" indent="-171450">
                <a:spcBef>
                  <a:spcPts val="600"/>
                </a:spcBef>
                <a:buFont typeface="Arial" panose="020B0604020202020204" pitchFamily="34" charset="0"/>
                <a:buChar char="•"/>
              </a:pPr>
              <a:r>
                <a:rPr lang="en-CA" sz="1200"/>
                <a:t>Quickly identify </a:t>
              </a:r>
              <a:r>
                <a:rPr lang="en-CA" sz="1200">
                  <a:solidFill>
                    <a:schemeClr val="accent6"/>
                  </a:solidFill>
                </a:rPr>
                <a:t>SOC KPI’s (MTTR, analyst time savings)</a:t>
              </a:r>
              <a:r>
                <a:rPr lang="en-CA" sz="1200"/>
                <a:t> and reporting for audits, leadership etc</a:t>
              </a:r>
            </a:p>
          </p:txBody>
        </p:sp>
      </p:grpSp>
      <p:grpSp>
        <p:nvGrpSpPr>
          <p:cNvPr id="21" name="Group 20">
            <a:extLst>
              <a:ext uri="{FF2B5EF4-FFF2-40B4-BE49-F238E27FC236}">
                <a16:creationId xmlns:a16="http://schemas.microsoft.com/office/drawing/2014/main" id="{041BF20D-0CE5-1943-903E-C97A75CEDAB8}"/>
              </a:ext>
            </a:extLst>
          </p:cNvPr>
          <p:cNvGrpSpPr/>
          <p:nvPr/>
        </p:nvGrpSpPr>
        <p:grpSpPr>
          <a:xfrm>
            <a:off x="1335450" y="5082754"/>
            <a:ext cx="3756897" cy="1627119"/>
            <a:chOff x="1335450" y="5082754"/>
            <a:chExt cx="3756897" cy="1627119"/>
          </a:xfrm>
        </p:grpSpPr>
        <p:grpSp>
          <p:nvGrpSpPr>
            <p:cNvPr id="55" name="Group 54">
              <a:extLst>
                <a:ext uri="{FF2B5EF4-FFF2-40B4-BE49-F238E27FC236}">
                  <a16:creationId xmlns:a16="http://schemas.microsoft.com/office/drawing/2014/main" id="{7ADD76BF-FEE3-994D-A2E3-5B3A73F0D25C}"/>
                </a:ext>
              </a:extLst>
            </p:cNvPr>
            <p:cNvGrpSpPr/>
            <p:nvPr/>
          </p:nvGrpSpPr>
          <p:grpSpPr>
            <a:xfrm>
              <a:off x="1335450" y="5082754"/>
              <a:ext cx="3756897" cy="1627119"/>
              <a:chOff x="-183614" y="3144485"/>
              <a:chExt cx="3756897" cy="1627119"/>
            </a:xfrm>
          </p:grpSpPr>
          <p:cxnSp>
            <p:nvCxnSpPr>
              <p:cNvPr id="56" name="Straight Connector 55">
                <a:extLst>
                  <a:ext uri="{FF2B5EF4-FFF2-40B4-BE49-F238E27FC236}">
                    <a16:creationId xmlns:a16="http://schemas.microsoft.com/office/drawing/2014/main" id="{252797B4-5926-1E40-947F-22813A7FEE8F}"/>
                  </a:ext>
                </a:extLst>
              </p:cNvPr>
              <p:cNvCxnSpPr>
                <a:cxnSpLocks/>
                <a:endCxn id="263" idx="3"/>
              </p:cNvCxnSpPr>
              <p:nvPr/>
            </p:nvCxnSpPr>
            <p:spPr>
              <a:xfrm flipV="1">
                <a:off x="3074738" y="3144485"/>
                <a:ext cx="498545" cy="494012"/>
              </a:xfrm>
              <a:prstGeom prst="line">
                <a:avLst/>
              </a:prstGeom>
              <a:no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sp>
            <p:nvSpPr>
              <p:cNvPr id="57" name="Rounded Rectangle 56">
                <a:extLst>
                  <a:ext uri="{FF2B5EF4-FFF2-40B4-BE49-F238E27FC236}">
                    <a16:creationId xmlns:a16="http://schemas.microsoft.com/office/drawing/2014/main" id="{AA6D9979-79D6-F045-AF9C-AB31AEFABFE2}"/>
                  </a:ext>
                </a:extLst>
              </p:cNvPr>
              <p:cNvSpPr/>
              <p:nvPr/>
            </p:nvSpPr>
            <p:spPr>
              <a:xfrm rot="10800000">
                <a:off x="-183614" y="3506696"/>
                <a:ext cx="3368442" cy="1264908"/>
              </a:xfrm>
              <a:prstGeom prst="roundRect">
                <a:avLst>
                  <a:gd name="adj" fmla="val 0"/>
                </a:avLst>
              </a:prstGeom>
              <a:solidFill>
                <a:schemeClr val="accent5">
                  <a:lumMod val="20000"/>
                  <a:lumOff val="80000"/>
                </a:schemeClr>
              </a:solid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284" name="TextBox 283">
              <a:extLst>
                <a:ext uri="{FF2B5EF4-FFF2-40B4-BE49-F238E27FC236}">
                  <a16:creationId xmlns:a16="http://schemas.microsoft.com/office/drawing/2014/main" id="{FAC56C96-A301-0F47-8BEE-F82DDDC0515A}"/>
                </a:ext>
              </a:extLst>
            </p:cNvPr>
            <p:cNvSpPr txBox="1"/>
            <p:nvPr/>
          </p:nvSpPr>
          <p:spPr>
            <a:xfrm>
              <a:off x="1408705" y="5539828"/>
              <a:ext cx="328849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hangingPunct="0"/>
              <a:r>
                <a:rPr lang="en-GB" sz="1600" b="1" kern="0" spc="-30" dirty="0">
                  <a:solidFill>
                    <a:schemeClr val="accent2"/>
                  </a:solidFill>
                </a:rPr>
                <a:t>Threat Intelligence Management </a:t>
              </a:r>
            </a:p>
            <a:p>
              <a:pPr marL="285750" indent="-285750" hangingPunct="0">
                <a:buFont typeface="Arial" panose="020B0604020202020204" pitchFamily="34" charset="0"/>
                <a:buChar char="•"/>
              </a:pPr>
              <a:r>
                <a:rPr lang="en-US" sz="1200" dirty="0"/>
                <a:t>Deep FortiGuard integration, provides </a:t>
              </a:r>
              <a:r>
                <a:rPr lang="en-US" sz="1200" dirty="0">
                  <a:solidFill>
                    <a:schemeClr val="accent6"/>
                  </a:solidFill>
                </a:rPr>
                <a:t>unrestricted lookup and Threat Encyclopedia access </a:t>
              </a:r>
              <a:r>
                <a:rPr lang="en-US" sz="1200" dirty="0"/>
                <a:t>within the Indicator module</a:t>
              </a:r>
              <a:endParaRPr lang="en-GB" sz="1200" kern="0" spc="-30" dirty="0"/>
            </a:p>
          </p:txBody>
        </p:sp>
      </p:grpSp>
      <p:grpSp>
        <p:nvGrpSpPr>
          <p:cNvPr id="20" name="Group 19">
            <a:extLst>
              <a:ext uri="{FF2B5EF4-FFF2-40B4-BE49-F238E27FC236}">
                <a16:creationId xmlns:a16="http://schemas.microsoft.com/office/drawing/2014/main" id="{37711C7A-B732-6A4F-8340-C9497CB15794}"/>
              </a:ext>
            </a:extLst>
          </p:cNvPr>
          <p:cNvGrpSpPr/>
          <p:nvPr/>
        </p:nvGrpSpPr>
        <p:grpSpPr>
          <a:xfrm>
            <a:off x="236389" y="1125784"/>
            <a:ext cx="4158444" cy="1685324"/>
            <a:chOff x="243162" y="1139330"/>
            <a:chExt cx="4158444" cy="1685324"/>
          </a:xfrm>
        </p:grpSpPr>
        <p:grpSp>
          <p:nvGrpSpPr>
            <p:cNvPr id="88" name="Group 87">
              <a:extLst>
                <a:ext uri="{FF2B5EF4-FFF2-40B4-BE49-F238E27FC236}">
                  <a16:creationId xmlns:a16="http://schemas.microsoft.com/office/drawing/2014/main" id="{F23B1CD4-ADD9-A544-8FA3-9B07D4CCC034}"/>
                </a:ext>
              </a:extLst>
            </p:cNvPr>
            <p:cNvGrpSpPr/>
            <p:nvPr/>
          </p:nvGrpSpPr>
          <p:grpSpPr>
            <a:xfrm>
              <a:off x="243162" y="1139330"/>
              <a:ext cx="4158444" cy="1685324"/>
              <a:chOff x="22559" y="2505234"/>
              <a:chExt cx="4158444" cy="1435932"/>
            </a:xfrm>
          </p:grpSpPr>
          <p:cxnSp>
            <p:nvCxnSpPr>
              <p:cNvPr id="89" name="Straight Connector 88">
                <a:extLst>
                  <a:ext uri="{FF2B5EF4-FFF2-40B4-BE49-F238E27FC236}">
                    <a16:creationId xmlns:a16="http://schemas.microsoft.com/office/drawing/2014/main" id="{239523DC-2EA1-7E43-A933-45B2BBC59ED2}"/>
                  </a:ext>
                </a:extLst>
              </p:cNvPr>
              <p:cNvCxnSpPr>
                <a:cxnSpLocks/>
                <a:stCxn id="90" idx="1"/>
              </p:cNvCxnSpPr>
              <p:nvPr/>
            </p:nvCxnSpPr>
            <p:spPr>
              <a:xfrm flipV="1">
                <a:off x="3118927" y="3216216"/>
                <a:ext cx="1062076" cy="6984"/>
              </a:xfrm>
              <a:prstGeom prst="line">
                <a:avLst/>
              </a:prstGeom>
              <a:no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sp>
            <p:nvSpPr>
              <p:cNvPr id="90" name="Rounded Rectangle 89">
                <a:extLst>
                  <a:ext uri="{FF2B5EF4-FFF2-40B4-BE49-F238E27FC236}">
                    <a16:creationId xmlns:a16="http://schemas.microsoft.com/office/drawing/2014/main" id="{10D4AC37-6B01-4F40-88DB-50C6BE1017BA}"/>
                  </a:ext>
                </a:extLst>
              </p:cNvPr>
              <p:cNvSpPr/>
              <p:nvPr/>
            </p:nvSpPr>
            <p:spPr>
              <a:xfrm rot="10800000">
                <a:off x="22559" y="2505234"/>
                <a:ext cx="3096368" cy="1435932"/>
              </a:xfrm>
              <a:prstGeom prst="roundRect">
                <a:avLst>
                  <a:gd name="adj" fmla="val 0"/>
                </a:avLst>
              </a:prstGeom>
              <a:solidFill>
                <a:schemeClr val="accent5">
                  <a:lumMod val="20000"/>
                  <a:lumOff val="80000"/>
                </a:schemeClr>
              </a:solid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285" name="TextBox 284">
              <a:extLst>
                <a:ext uri="{FF2B5EF4-FFF2-40B4-BE49-F238E27FC236}">
                  <a16:creationId xmlns:a16="http://schemas.microsoft.com/office/drawing/2014/main" id="{EFFA7FF8-43C1-A245-A4E9-8B4DC767265C}"/>
                </a:ext>
              </a:extLst>
            </p:cNvPr>
            <p:cNvSpPr txBox="1"/>
            <p:nvPr/>
          </p:nvSpPr>
          <p:spPr>
            <a:xfrm>
              <a:off x="325694" y="1264510"/>
              <a:ext cx="2976218" cy="1523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0"/>
              <a:r>
                <a:rPr lang="en-US" sz="1600" b="1" dirty="0">
                  <a:solidFill>
                    <a:schemeClr val="accent2"/>
                  </a:solidFill>
                </a:rPr>
                <a:t>Investigation &amp; Response</a:t>
              </a:r>
              <a:endParaRPr lang="en-GB" sz="1600" kern="0" spc="-30" dirty="0">
                <a:solidFill>
                  <a:schemeClr val="accent2"/>
                </a:solidFill>
              </a:endParaRPr>
            </a:p>
            <a:p>
              <a:pPr algn="ctr">
                <a:spcBef>
                  <a:spcPts val="600"/>
                </a:spcBef>
              </a:pPr>
              <a:r>
                <a:rPr lang="en-CA" sz="1200" dirty="0"/>
                <a:t>Efficiently investigate alerts/incidents Understand, review and manage incidents</a:t>
              </a:r>
            </a:p>
            <a:p>
              <a:pPr marL="540000" lvl="1" indent="-285750" hangingPunct="0">
                <a:buFont typeface="Arial" panose="020B0604020202020204" pitchFamily="34" charset="0"/>
                <a:buChar char="•"/>
              </a:pPr>
              <a:r>
                <a:rPr lang="en-GB" sz="1200" kern="0" spc="-30" dirty="0">
                  <a:solidFill>
                    <a:schemeClr val="accent6"/>
                  </a:solidFill>
                </a:rPr>
                <a:t>Crisis Response (War Room)</a:t>
              </a:r>
            </a:p>
            <a:p>
              <a:pPr marL="540000" lvl="1" indent="-285750" hangingPunct="0">
                <a:buFont typeface="Arial" panose="020B0604020202020204" pitchFamily="34" charset="0"/>
                <a:buChar char="•"/>
              </a:pPr>
              <a:r>
                <a:rPr lang="en-GB" sz="1200" kern="0" spc="-30" dirty="0">
                  <a:solidFill>
                    <a:schemeClr val="accent6"/>
                  </a:solidFill>
                </a:rPr>
                <a:t>Mobile Application</a:t>
              </a:r>
            </a:p>
            <a:p>
              <a:pPr marL="285750" indent="-285750" hangingPunct="0">
                <a:buFont typeface="Arial" panose="020B0604020202020204" pitchFamily="34" charset="0"/>
                <a:buChar char="•"/>
              </a:pPr>
              <a:r>
                <a:rPr lang="en-CA" sz="1200" dirty="0"/>
                <a:t>Automatic tasking across multiple queues and teams</a:t>
              </a:r>
              <a:r>
                <a:rPr lang="en-US" sz="1200" dirty="0"/>
                <a:t> </a:t>
              </a:r>
            </a:p>
          </p:txBody>
        </p:sp>
      </p:grpSp>
      <p:pic>
        <p:nvPicPr>
          <p:cNvPr id="135" name="Picture 134">
            <a:extLst>
              <a:ext uri="{FF2B5EF4-FFF2-40B4-BE49-F238E27FC236}">
                <a16:creationId xmlns:a16="http://schemas.microsoft.com/office/drawing/2014/main" id="{CBC779B6-21E0-9845-BDC2-7F18D95F7C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56791" y="2230206"/>
            <a:ext cx="2130323" cy="2010897"/>
          </a:xfrm>
          <a:prstGeom prst="rect">
            <a:avLst/>
          </a:prstGeom>
        </p:spPr>
      </p:pic>
      <p:sp>
        <p:nvSpPr>
          <p:cNvPr id="143" name="Oval 142">
            <a:extLst>
              <a:ext uri="{FF2B5EF4-FFF2-40B4-BE49-F238E27FC236}">
                <a16:creationId xmlns:a16="http://schemas.microsoft.com/office/drawing/2014/main" id="{8439972A-987B-C24F-B265-92F21E9CDFB1}"/>
              </a:ext>
            </a:extLst>
          </p:cNvPr>
          <p:cNvSpPr/>
          <p:nvPr/>
        </p:nvSpPr>
        <p:spPr>
          <a:xfrm>
            <a:off x="3910526" y="3340234"/>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sp>
        <p:nvSpPr>
          <p:cNvPr id="139" name="Oval 138">
            <a:extLst>
              <a:ext uri="{FF2B5EF4-FFF2-40B4-BE49-F238E27FC236}">
                <a16:creationId xmlns:a16="http://schemas.microsoft.com/office/drawing/2014/main" id="{F5A4BA25-836D-9E40-95CA-CD73901591E9}"/>
              </a:ext>
            </a:extLst>
          </p:cNvPr>
          <p:cNvSpPr/>
          <p:nvPr/>
        </p:nvSpPr>
        <p:spPr>
          <a:xfrm>
            <a:off x="6530242" y="4294448"/>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grpSp>
        <p:nvGrpSpPr>
          <p:cNvPr id="140" name="Group 139">
            <a:extLst>
              <a:ext uri="{FF2B5EF4-FFF2-40B4-BE49-F238E27FC236}">
                <a16:creationId xmlns:a16="http://schemas.microsoft.com/office/drawing/2014/main" id="{DEAA8CB7-5340-3545-91BF-3C41DF8FFB24}"/>
              </a:ext>
            </a:extLst>
          </p:cNvPr>
          <p:cNvGrpSpPr/>
          <p:nvPr/>
        </p:nvGrpSpPr>
        <p:grpSpPr>
          <a:xfrm>
            <a:off x="6654782" y="4366222"/>
            <a:ext cx="662315" cy="699648"/>
            <a:chOff x="6907705" y="369921"/>
            <a:chExt cx="802592" cy="788048"/>
          </a:xfrm>
        </p:grpSpPr>
        <p:sp>
          <p:nvSpPr>
            <p:cNvPr id="141" name="Arc 140">
              <a:extLst>
                <a:ext uri="{FF2B5EF4-FFF2-40B4-BE49-F238E27FC236}">
                  <a16:creationId xmlns:a16="http://schemas.microsoft.com/office/drawing/2014/main" id="{579E6C8B-505B-6E42-836D-718C2AF249F0}"/>
                </a:ext>
              </a:extLst>
            </p:cNvPr>
            <p:cNvSpPr/>
            <p:nvPr/>
          </p:nvSpPr>
          <p:spPr>
            <a:xfrm rot="10173662">
              <a:off x="7219995" y="813403"/>
              <a:ext cx="111853" cy="120082"/>
            </a:xfrm>
            <a:prstGeom prst="arc">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8" name="Group 147">
              <a:extLst>
                <a:ext uri="{FF2B5EF4-FFF2-40B4-BE49-F238E27FC236}">
                  <a16:creationId xmlns:a16="http://schemas.microsoft.com/office/drawing/2014/main" id="{9F02E43F-3927-0441-8DC0-74C313DC8331}"/>
                </a:ext>
              </a:extLst>
            </p:cNvPr>
            <p:cNvGrpSpPr/>
            <p:nvPr/>
          </p:nvGrpSpPr>
          <p:grpSpPr>
            <a:xfrm>
              <a:off x="6907705" y="369921"/>
              <a:ext cx="802592" cy="788048"/>
              <a:chOff x="7336072" y="967549"/>
              <a:chExt cx="802592" cy="788048"/>
            </a:xfrm>
          </p:grpSpPr>
          <p:pic>
            <p:nvPicPr>
              <p:cNvPr id="149" name="Graphic 8">
                <a:extLst>
                  <a:ext uri="{FF2B5EF4-FFF2-40B4-BE49-F238E27FC236}">
                    <a16:creationId xmlns:a16="http://schemas.microsoft.com/office/drawing/2014/main" id="{CBA72E66-87F0-BC4D-81C0-84A863EDE81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47" b="14213"/>
              <a:stretch/>
            </p:blipFill>
            <p:spPr>
              <a:xfrm>
                <a:off x="7336072" y="967549"/>
                <a:ext cx="802592" cy="712175"/>
              </a:xfrm>
              <a:prstGeom prst="rect">
                <a:avLst/>
              </a:prstGeom>
            </p:spPr>
          </p:pic>
          <p:pic>
            <p:nvPicPr>
              <p:cNvPr id="150" name="Graphic 8">
                <a:extLst>
                  <a:ext uri="{FF2B5EF4-FFF2-40B4-BE49-F238E27FC236}">
                    <a16:creationId xmlns:a16="http://schemas.microsoft.com/office/drawing/2014/main" id="{83CC0C3E-CBDC-6044-91DB-0366B0950F8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9858" t="32625" r="29452" b="6166"/>
              <a:stretch/>
            </p:blipFill>
            <p:spPr>
              <a:xfrm>
                <a:off x="7586988" y="1266913"/>
                <a:ext cx="300759" cy="452421"/>
              </a:xfrm>
              <a:prstGeom prst="rect">
                <a:avLst/>
              </a:prstGeom>
            </p:spPr>
          </p:pic>
          <p:pic>
            <p:nvPicPr>
              <p:cNvPr id="151" name="Graphic 10">
                <a:extLst>
                  <a:ext uri="{FF2B5EF4-FFF2-40B4-BE49-F238E27FC236}">
                    <a16:creationId xmlns:a16="http://schemas.microsoft.com/office/drawing/2014/main" id="{72715A6E-9E3B-0649-A779-90A7CC9BEDF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925" t="57004" r="-925" b="9202"/>
              <a:stretch/>
            </p:blipFill>
            <p:spPr>
              <a:xfrm>
                <a:off x="7441590" y="1541393"/>
                <a:ext cx="602982" cy="214204"/>
              </a:xfrm>
              <a:prstGeom prst="rect">
                <a:avLst/>
              </a:prstGeom>
            </p:spPr>
          </p:pic>
        </p:grpSp>
      </p:grpSp>
      <p:grpSp>
        <p:nvGrpSpPr>
          <p:cNvPr id="152" name="Group 151">
            <a:extLst>
              <a:ext uri="{FF2B5EF4-FFF2-40B4-BE49-F238E27FC236}">
                <a16:creationId xmlns:a16="http://schemas.microsoft.com/office/drawing/2014/main" id="{7BE39F80-A103-0944-9404-CB0556658EC0}"/>
              </a:ext>
            </a:extLst>
          </p:cNvPr>
          <p:cNvGrpSpPr/>
          <p:nvPr/>
        </p:nvGrpSpPr>
        <p:grpSpPr>
          <a:xfrm>
            <a:off x="4390583" y="1868224"/>
            <a:ext cx="656733" cy="772738"/>
            <a:chOff x="7704316" y="2560770"/>
            <a:chExt cx="1040472" cy="1040471"/>
          </a:xfrm>
        </p:grpSpPr>
        <p:pic>
          <p:nvPicPr>
            <p:cNvPr id="153" name="Graphic 5">
              <a:extLst>
                <a:ext uri="{FF2B5EF4-FFF2-40B4-BE49-F238E27FC236}">
                  <a16:creationId xmlns:a16="http://schemas.microsoft.com/office/drawing/2014/main" id="{E060B098-4EF2-3D46-A672-D8EFEC30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04317" y="2560770"/>
              <a:ext cx="1040471" cy="1040471"/>
            </a:xfrm>
            <a:prstGeom prst="rect">
              <a:avLst/>
            </a:prstGeom>
          </p:spPr>
        </p:pic>
        <p:pic>
          <p:nvPicPr>
            <p:cNvPr id="154" name="Graphic 5">
              <a:extLst>
                <a:ext uri="{FF2B5EF4-FFF2-40B4-BE49-F238E27FC236}">
                  <a16:creationId xmlns:a16="http://schemas.microsoft.com/office/drawing/2014/main" id="{35ED279F-90AC-134F-9B61-9B0E7BA1A458}"/>
                </a:ext>
              </a:extLst>
            </p:cNvPr>
            <p:cNvPicPr>
              <a:picLocks noChangeAspect="1"/>
            </p:cNvPicPr>
            <p:nvPr/>
          </p:nvPicPr>
          <p:blipFill rotWithShape="1">
            <a:blip r:embed="rId9">
              <a:extLst>
                <a:ext uri="{96DAC541-7B7A-43D3-8B79-37D633B846F1}">
                  <asvg:svgBlip xmlns:asvg="http://schemas.microsoft.com/office/drawing/2016/SVG/main" r:embed="rId11"/>
                </a:ext>
              </a:extLst>
            </a:blip>
            <a:srcRect t="42329"/>
            <a:stretch/>
          </p:blipFill>
          <p:spPr>
            <a:xfrm>
              <a:off x="7704316" y="3001186"/>
              <a:ext cx="1040471" cy="600055"/>
            </a:xfrm>
            <a:prstGeom prst="rect">
              <a:avLst/>
            </a:prstGeom>
          </p:spPr>
        </p:pic>
        <p:pic>
          <p:nvPicPr>
            <p:cNvPr id="155" name="Graphic 10">
              <a:extLst>
                <a:ext uri="{FF2B5EF4-FFF2-40B4-BE49-F238E27FC236}">
                  <a16:creationId xmlns:a16="http://schemas.microsoft.com/office/drawing/2014/main" id="{79025C3A-C366-AD44-8654-6867F731DC1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77698" y="2854360"/>
              <a:ext cx="893705" cy="746881"/>
            </a:xfrm>
            <a:prstGeom prst="rect">
              <a:avLst/>
            </a:prstGeom>
          </p:spPr>
        </p:pic>
      </p:grpSp>
      <p:grpSp>
        <p:nvGrpSpPr>
          <p:cNvPr id="156" name="Group 155">
            <a:extLst>
              <a:ext uri="{FF2B5EF4-FFF2-40B4-BE49-F238E27FC236}">
                <a16:creationId xmlns:a16="http://schemas.microsoft.com/office/drawing/2014/main" id="{4F45B64D-5958-6343-8B44-0C776D345F47}"/>
              </a:ext>
            </a:extLst>
          </p:cNvPr>
          <p:cNvGrpSpPr/>
          <p:nvPr/>
        </p:nvGrpSpPr>
        <p:grpSpPr>
          <a:xfrm>
            <a:off x="3986651" y="3399204"/>
            <a:ext cx="728315" cy="806924"/>
            <a:chOff x="6485504" y="650050"/>
            <a:chExt cx="795215" cy="795215"/>
          </a:xfrm>
        </p:grpSpPr>
        <p:grpSp>
          <p:nvGrpSpPr>
            <p:cNvPr id="157" name="Group 156">
              <a:extLst>
                <a:ext uri="{FF2B5EF4-FFF2-40B4-BE49-F238E27FC236}">
                  <a16:creationId xmlns:a16="http://schemas.microsoft.com/office/drawing/2014/main" id="{4DD305C6-9291-BF42-BE68-2EA7FD7B899F}"/>
                </a:ext>
              </a:extLst>
            </p:cNvPr>
            <p:cNvGrpSpPr/>
            <p:nvPr/>
          </p:nvGrpSpPr>
          <p:grpSpPr>
            <a:xfrm>
              <a:off x="6485504" y="650050"/>
              <a:ext cx="795215" cy="795215"/>
              <a:chOff x="6753487" y="1141101"/>
              <a:chExt cx="795215" cy="795215"/>
            </a:xfrm>
          </p:grpSpPr>
          <p:pic>
            <p:nvPicPr>
              <p:cNvPr id="159" name="Picture 74">
                <a:extLst>
                  <a:ext uri="{FF2B5EF4-FFF2-40B4-BE49-F238E27FC236}">
                    <a16:creationId xmlns:a16="http://schemas.microsoft.com/office/drawing/2014/main" id="{3B15914A-E368-B34B-9B80-BC3C5551A3A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753487" y="1141101"/>
                <a:ext cx="795215" cy="795215"/>
              </a:xfrm>
              <a:prstGeom prst="rect">
                <a:avLst/>
              </a:prstGeom>
            </p:spPr>
          </p:pic>
          <p:sp>
            <p:nvSpPr>
              <p:cNvPr id="160" name="Oval 159">
                <a:extLst>
                  <a:ext uri="{FF2B5EF4-FFF2-40B4-BE49-F238E27FC236}">
                    <a16:creationId xmlns:a16="http://schemas.microsoft.com/office/drawing/2014/main" id="{B9716657-34E7-D142-8B39-76ADF85CB0E2}"/>
                  </a:ext>
                </a:extLst>
              </p:cNvPr>
              <p:cNvSpPr/>
              <p:nvPr/>
            </p:nvSpPr>
            <p:spPr>
              <a:xfrm>
                <a:off x="6982691" y="1375117"/>
                <a:ext cx="356260" cy="3325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pic>
          <p:nvPicPr>
            <p:cNvPr id="158" name="Picture 74">
              <a:extLst>
                <a:ext uri="{FF2B5EF4-FFF2-40B4-BE49-F238E27FC236}">
                  <a16:creationId xmlns:a16="http://schemas.microsoft.com/office/drawing/2014/main" id="{E239E527-6E29-764F-AA1A-C1D1F9BC6496}"/>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22040" t="23006" r="22003" b="22235"/>
            <a:stretch/>
          </p:blipFill>
          <p:spPr>
            <a:xfrm>
              <a:off x="6687378" y="846593"/>
              <a:ext cx="410919" cy="402127"/>
            </a:xfrm>
            <a:prstGeom prst="roundRect">
              <a:avLst>
                <a:gd name="adj" fmla="val 50000"/>
              </a:avLst>
            </a:prstGeom>
          </p:spPr>
        </p:pic>
      </p:grpSp>
      <p:pic>
        <p:nvPicPr>
          <p:cNvPr id="167" name="Picture 36">
            <a:extLst>
              <a:ext uri="{FF2B5EF4-FFF2-40B4-BE49-F238E27FC236}">
                <a16:creationId xmlns:a16="http://schemas.microsoft.com/office/drawing/2014/main" id="{75315531-9E7E-2940-9091-A97A3BC1B5D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046253" y="4424959"/>
            <a:ext cx="705343" cy="705343"/>
          </a:xfrm>
          <a:prstGeom prst="rect">
            <a:avLst/>
          </a:prstGeom>
        </p:spPr>
      </p:pic>
      <p:grpSp>
        <p:nvGrpSpPr>
          <p:cNvPr id="168" name="Group 167">
            <a:extLst>
              <a:ext uri="{FF2B5EF4-FFF2-40B4-BE49-F238E27FC236}">
                <a16:creationId xmlns:a16="http://schemas.microsoft.com/office/drawing/2014/main" id="{F84C01A9-4B59-FE4B-BCFE-A85B2E9C6BA1}"/>
              </a:ext>
            </a:extLst>
          </p:cNvPr>
          <p:cNvGrpSpPr/>
          <p:nvPr/>
        </p:nvGrpSpPr>
        <p:grpSpPr>
          <a:xfrm>
            <a:off x="7432437" y="3432464"/>
            <a:ext cx="668670" cy="670451"/>
            <a:chOff x="7537818" y="2578247"/>
            <a:chExt cx="1161202" cy="1161202"/>
          </a:xfrm>
        </p:grpSpPr>
        <p:pic>
          <p:nvPicPr>
            <p:cNvPr id="169" name="Picture 5">
              <a:extLst>
                <a:ext uri="{FF2B5EF4-FFF2-40B4-BE49-F238E27FC236}">
                  <a16:creationId xmlns:a16="http://schemas.microsoft.com/office/drawing/2014/main" id="{C31EF61F-3A45-7A44-94CD-549E36BC9D0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bwMode="auto">
            <a:xfrm>
              <a:off x="7537818" y="2578247"/>
              <a:ext cx="1161202" cy="1161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0" name="Oval 169">
              <a:extLst>
                <a:ext uri="{FF2B5EF4-FFF2-40B4-BE49-F238E27FC236}">
                  <a16:creationId xmlns:a16="http://schemas.microsoft.com/office/drawing/2014/main" id="{8B52D549-EBA2-AF4C-B2D6-39FCF0045CFB}"/>
                </a:ext>
              </a:extLst>
            </p:cNvPr>
            <p:cNvSpPr/>
            <p:nvPr/>
          </p:nvSpPr>
          <p:spPr>
            <a:xfrm>
              <a:off x="7703234" y="2744164"/>
              <a:ext cx="622728" cy="62835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71" name="Picture 5">
              <a:extLst>
                <a:ext uri="{FF2B5EF4-FFF2-40B4-BE49-F238E27FC236}">
                  <a16:creationId xmlns:a16="http://schemas.microsoft.com/office/drawing/2014/main" id="{EBC78A6F-B9F3-D445-9AB6-032312292569}"/>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l="19205" t="16795" r="35841" b="35303"/>
            <a:stretch/>
          </p:blipFill>
          <p:spPr bwMode="auto">
            <a:xfrm>
              <a:off x="7753598" y="2780228"/>
              <a:ext cx="521999" cy="55622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6" name="Oval 195">
            <a:extLst>
              <a:ext uri="{FF2B5EF4-FFF2-40B4-BE49-F238E27FC236}">
                <a16:creationId xmlns:a16="http://schemas.microsoft.com/office/drawing/2014/main" id="{754BAE3B-71D3-0443-8EB9-F053A7975F43}"/>
              </a:ext>
            </a:extLst>
          </p:cNvPr>
          <p:cNvSpPr/>
          <p:nvPr/>
        </p:nvSpPr>
        <p:spPr>
          <a:xfrm>
            <a:off x="7152973" y="1761661"/>
            <a:ext cx="880862" cy="880862"/>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chemeClr val="tx1"/>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7EC29527-4879-1A47-A060-81C9CBB028A0}"/>
              </a:ext>
            </a:extLst>
          </p:cNvPr>
          <p:cNvGrpSpPr/>
          <p:nvPr/>
        </p:nvGrpSpPr>
        <p:grpSpPr>
          <a:xfrm>
            <a:off x="7208325" y="1775930"/>
            <a:ext cx="706458" cy="750186"/>
            <a:chOff x="7208325" y="1775930"/>
            <a:chExt cx="706458" cy="750186"/>
          </a:xfrm>
        </p:grpSpPr>
        <p:grpSp>
          <p:nvGrpSpPr>
            <p:cNvPr id="197" name="Group 196">
              <a:extLst>
                <a:ext uri="{FF2B5EF4-FFF2-40B4-BE49-F238E27FC236}">
                  <a16:creationId xmlns:a16="http://schemas.microsoft.com/office/drawing/2014/main" id="{19AEE6CA-27BA-2441-BCEC-1DD80C85C4E4}"/>
                </a:ext>
              </a:extLst>
            </p:cNvPr>
            <p:cNvGrpSpPr/>
            <p:nvPr/>
          </p:nvGrpSpPr>
          <p:grpSpPr>
            <a:xfrm>
              <a:off x="7208325" y="1775930"/>
              <a:ext cx="706458" cy="750186"/>
              <a:chOff x="9244904" y="-2593"/>
              <a:chExt cx="1495155" cy="1475167"/>
            </a:xfrm>
          </p:grpSpPr>
          <p:pic>
            <p:nvPicPr>
              <p:cNvPr id="198" name="Graphic 4">
                <a:extLst>
                  <a:ext uri="{FF2B5EF4-FFF2-40B4-BE49-F238E27FC236}">
                    <a16:creationId xmlns:a16="http://schemas.microsoft.com/office/drawing/2014/main" id="{DBE25ABA-97BA-4946-8896-6E9D9B21B16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244904" y="-2593"/>
                <a:ext cx="1495155" cy="1475167"/>
              </a:xfrm>
              <a:prstGeom prst="rect">
                <a:avLst/>
              </a:prstGeom>
            </p:spPr>
          </p:pic>
          <p:sp>
            <p:nvSpPr>
              <p:cNvPr id="202" name="Rectangle 201">
                <a:extLst>
                  <a:ext uri="{FF2B5EF4-FFF2-40B4-BE49-F238E27FC236}">
                    <a16:creationId xmlns:a16="http://schemas.microsoft.com/office/drawing/2014/main" id="{07AE8465-D615-DA4C-BDD8-6A6281676929}"/>
                  </a:ext>
                </a:extLst>
              </p:cNvPr>
              <p:cNvSpPr/>
              <p:nvPr/>
            </p:nvSpPr>
            <p:spPr>
              <a:xfrm>
                <a:off x="9810750" y="742950"/>
                <a:ext cx="646677" cy="584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pic>
          <p:nvPicPr>
            <p:cNvPr id="91" name="Picture 90">
              <a:extLst>
                <a:ext uri="{FF2B5EF4-FFF2-40B4-BE49-F238E27FC236}">
                  <a16:creationId xmlns:a16="http://schemas.microsoft.com/office/drawing/2014/main" id="{50379ED7-666D-6B4F-AAF7-A76ABA0226FB}"/>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459373" y="2136478"/>
              <a:ext cx="345924" cy="369856"/>
            </a:xfrm>
            <a:prstGeom prst="rect">
              <a:avLst/>
            </a:prstGeom>
          </p:spPr>
        </p:pic>
      </p:grpSp>
      <p:pic>
        <p:nvPicPr>
          <p:cNvPr id="103" name="Picture 36">
            <a:extLst>
              <a:ext uri="{FF2B5EF4-FFF2-40B4-BE49-F238E27FC236}">
                <a16:creationId xmlns:a16="http://schemas.microsoft.com/office/drawing/2014/main" id="{8B80E044-A03E-1347-865D-3C68E6A62655}"/>
              </a:ext>
            </a:extLst>
          </p:cNvPr>
          <p:cNvPicPr>
            <a:picLocks noChangeAspect="1"/>
          </p:cNvPicPr>
          <p:nvPr/>
        </p:nvPicPr>
        <p:blipFill rotWithShape="1">
          <a:blip r:embed="rId27">
            <a:extLst>
              <a:ext uri="{96DAC541-7B7A-43D3-8B79-37D633B846F1}">
                <asvg:svgBlip xmlns:asvg="http://schemas.microsoft.com/office/drawing/2016/SVG/main" r:embed="rId28"/>
              </a:ext>
            </a:extLst>
          </a:blip>
          <a:srcRect l="15288" t="12952" r="21688" b="22648"/>
          <a:stretch/>
        </p:blipFill>
        <p:spPr>
          <a:xfrm>
            <a:off x="5160836" y="4508246"/>
            <a:ext cx="419722" cy="471879"/>
          </a:xfrm>
          <a:prstGeom prst="ellipse">
            <a:avLst/>
          </a:prstGeom>
        </p:spPr>
      </p:pic>
      <p:grpSp>
        <p:nvGrpSpPr>
          <p:cNvPr id="22" name="Group 21">
            <a:extLst>
              <a:ext uri="{FF2B5EF4-FFF2-40B4-BE49-F238E27FC236}">
                <a16:creationId xmlns:a16="http://schemas.microsoft.com/office/drawing/2014/main" id="{7EA480F0-41F8-E845-9CC0-9EA88F929236}"/>
              </a:ext>
            </a:extLst>
          </p:cNvPr>
          <p:cNvGrpSpPr/>
          <p:nvPr/>
        </p:nvGrpSpPr>
        <p:grpSpPr>
          <a:xfrm>
            <a:off x="7292608" y="5031064"/>
            <a:ext cx="4625874" cy="1788881"/>
            <a:chOff x="7230021" y="5029682"/>
            <a:chExt cx="4625874" cy="1788881"/>
          </a:xfrm>
        </p:grpSpPr>
        <p:grpSp>
          <p:nvGrpSpPr>
            <p:cNvPr id="51" name="Group 50">
              <a:extLst>
                <a:ext uri="{FF2B5EF4-FFF2-40B4-BE49-F238E27FC236}">
                  <a16:creationId xmlns:a16="http://schemas.microsoft.com/office/drawing/2014/main" id="{62B04E98-9B81-A14E-9AFD-CFB41437A269}"/>
                </a:ext>
              </a:extLst>
            </p:cNvPr>
            <p:cNvGrpSpPr/>
            <p:nvPr/>
          </p:nvGrpSpPr>
          <p:grpSpPr>
            <a:xfrm>
              <a:off x="7230021" y="5029682"/>
              <a:ext cx="4625874" cy="1676411"/>
              <a:chOff x="763769" y="3953004"/>
              <a:chExt cx="3776438" cy="1561644"/>
            </a:xfrm>
          </p:grpSpPr>
          <p:cxnSp>
            <p:nvCxnSpPr>
              <p:cNvPr id="52" name="Straight Connector 51">
                <a:extLst>
                  <a:ext uri="{FF2B5EF4-FFF2-40B4-BE49-F238E27FC236}">
                    <a16:creationId xmlns:a16="http://schemas.microsoft.com/office/drawing/2014/main" id="{2BA4476F-2EE1-D141-98DF-AC511468F549}"/>
                  </a:ext>
                </a:extLst>
              </p:cNvPr>
              <p:cNvCxnSpPr>
                <a:cxnSpLocks/>
              </p:cNvCxnSpPr>
              <p:nvPr/>
            </p:nvCxnSpPr>
            <p:spPr>
              <a:xfrm flipH="1" flipV="1">
                <a:off x="763769" y="3953004"/>
                <a:ext cx="554190" cy="318596"/>
              </a:xfrm>
              <a:prstGeom prst="line">
                <a:avLst/>
              </a:prstGeom>
              <a:no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sp>
            <p:nvSpPr>
              <p:cNvPr id="53" name="Rounded Rectangle 52">
                <a:extLst>
                  <a:ext uri="{FF2B5EF4-FFF2-40B4-BE49-F238E27FC236}">
                    <a16:creationId xmlns:a16="http://schemas.microsoft.com/office/drawing/2014/main" id="{187E0503-31E3-F944-A670-44119F004B56}"/>
                  </a:ext>
                </a:extLst>
              </p:cNvPr>
              <p:cNvSpPr/>
              <p:nvPr/>
            </p:nvSpPr>
            <p:spPr>
              <a:xfrm rot="10800000">
                <a:off x="927014" y="4188067"/>
                <a:ext cx="3613193" cy="1326581"/>
              </a:xfrm>
              <a:prstGeom prst="roundRect">
                <a:avLst>
                  <a:gd name="adj" fmla="val 0"/>
                </a:avLst>
              </a:prstGeom>
              <a:solidFill>
                <a:schemeClr val="accent5">
                  <a:lumMod val="20000"/>
                  <a:lumOff val="80000"/>
                </a:schemeClr>
              </a:solid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282" name="TextBox 281">
              <a:extLst>
                <a:ext uri="{FF2B5EF4-FFF2-40B4-BE49-F238E27FC236}">
                  <a16:creationId xmlns:a16="http://schemas.microsoft.com/office/drawing/2014/main" id="{08416DF2-D798-8949-B626-FB3A744B7BFF}"/>
                </a:ext>
              </a:extLst>
            </p:cNvPr>
            <p:cNvSpPr txBox="1"/>
            <p:nvPr/>
          </p:nvSpPr>
          <p:spPr>
            <a:xfrm>
              <a:off x="7488473" y="5372015"/>
              <a:ext cx="4367421"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GB" sz="1600" b="1" kern="0" spc="-30" dirty="0">
                  <a:solidFill>
                    <a:schemeClr val="accent2"/>
                  </a:solidFill>
                </a:rPr>
                <a:t>Role-Based Access Control</a:t>
              </a:r>
            </a:p>
            <a:p>
              <a:pPr algn="ctr"/>
              <a:r>
                <a:rPr lang="en-CA" sz="1200" dirty="0"/>
                <a:t>Built-in visual dashboard enabling easy creation of dashboards specific to a role in and outside the SOC</a:t>
              </a:r>
              <a:endParaRPr lang="en-US" sz="1200" kern="0" spc="-30" dirty="0"/>
            </a:p>
            <a:p>
              <a:pPr marL="285750" indent="-285750">
                <a:buFont typeface="Arial" panose="020B0604020202020204" pitchFamily="34" charset="0"/>
                <a:buChar char="•"/>
              </a:pPr>
              <a:r>
                <a:rPr lang="en-US" sz="1200" kern="0" spc="-30" dirty="0">
                  <a:solidFill>
                    <a:schemeClr val="accent6"/>
                  </a:solidFill>
                </a:rPr>
                <a:t>Control </a:t>
              </a:r>
              <a:r>
                <a:rPr lang="en-CA" sz="1200" dirty="0">
                  <a:solidFill>
                    <a:schemeClr val="accent6"/>
                  </a:solidFill>
                </a:rPr>
                <a:t>access to connector actions, configurations and </a:t>
              </a:r>
              <a:r>
                <a:rPr lang="en-GB" sz="1200" kern="0" spc="-30" dirty="0">
                  <a:solidFill>
                    <a:schemeClr val="accent6"/>
                  </a:solidFill>
                </a:rPr>
                <a:t>Playbook </a:t>
              </a:r>
            </a:p>
            <a:p>
              <a:pPr marL="285750" indent="-285750">
                <a:buFont typeface="Arial" panose="020B0604020202020204" pitchFamily="34" charset="0"/>
                <a:buChar char="•"/>
              </a:pPr>
              <a:r>
                <a:rPr lang="en-GB" sz="1200" kern="0" spc="-30" dirty="0">
                  <a:solidFill>
                    <a:schemeClr val="accent6"/>
                  </a:solidFill>
                </a:rPr>
                <a:t>Concurrent Model</a:t>
              </a:r>
            </a:p>
            <a:p>
              <a:pPr marL="285750" indent="-285750">
                <a:buFont typeface="Arial" panose="020B0604020202020204" pitchFamily="34" charset="0"/>
                <a:buChar char="•"/>
              </a:pPr>
              <a:endParaRPr lang="en-GB" sz="1200" kern="0" spc="-30" dirty="0">
                <a:solidFill>
                  <a:srgbClr val="C00000"/>
                </a:solidFill>
                <a:cs typeface="Arial"/>
              </a:endParaRPr>
            </a:p>
          </p:txBody>
        </p:sp>
      </p:grpSp>
      <p:grpSp>
        <p:nvGrpSpPr>
          <p:cNvPr id="26" name="Group 25">
            <a:extLst>
              <a:ext uri="{FF2B5EF4-FFF2-40B4-BE49-F238E27FC236}">
                <a16:creationId xmlns:a16="http://schemas.microsoft.com/office/drawing/2014/main" id="{7FE6B65A-1077-1344-A945-1833E6AC8233}"/>
              </a:ext>
            </a:extLst>
          </p:cNvPr>
          <p:cNvGrpSpPr/>
          <p:nvPr/>
        </p:nvGrpSpPr>
        <p:grpSpPr>
          <a:xfrm>
            <a:off x="8040608" y="1869579"/>
            <a:ext cx="4660325" cy="1529625"/>
            <a:chOff x="8033835" y="1869579"/>
            <a:chExt cx="4660325" cy="1529625"/>
          </a:xfrm>
        </p:grpSpPr>
        <p:grpSp>
          <p:nvGrpSpPr>
            <p:cNvPr id="59" name="Group 58">
              <a:extLst>
                <a:ext uri="{FF2B5EF4-FFF2-40B4-BE49-F238E27FC236}">
                  <a16:creationId xmlns:a16="http://schemas.microsoft.com/office/drawing/2014/main" id="{53FD7FE9-D465-5A41-BE91-AD60345D42E3}"/>
                </a:ext>
              </a:extLst>
            </p:cNvPr>
            <p:cNvGrpSpPr/>
            <p:nvPr/>
          </p:nvGrpSpPr>
          <p:grpSpPr>
            <a:xfrm>
              <a:off x="8033835" y="1869579"/>
              <a:ext cx="3809022" cy="1529625"/>
              <a:chOff x="7993873" y="2654312"/>
              <a:chExt cx="3809022" cy="1386941"/>
            </a:xfrm>
          </p:grpSpPr>
          <p:cxnSp>
            <p:nvCxnSpPr>
              <p:cNvPr id="60" name="Straight Connector 59">
                <a:extLst>
                  <a:ext uri="{FF2B5EF4-FFF2-40B4-BE49-F238E27FC236}">
                    <a16:creationId xmlns:a16="http://schemas.microsoft.com/office/drawing/2014/main" id="{C1A1ADAF-CCA0-784C-A9F4-DB7D374C292B}"/>
                  </a:ext>
                </a:extLst>
              </p:cNvPr>
              <p:cNvCxnSpPr>
                <a:cxnSpLocks/>
                <a:endCxn id="196" idx="6"/>
              </p:cNvCxnSpPr>
              <p:nvPr/>
            </p:nvCxnSpPr>
            <p:spPr>
              <a:xfrm flipH="1">
                <a:off x="7993873" y="2806524"/>
                <a:ext cx="708300" cy="149284"/>
              </a:xfrm>
              <a:prstGeom prst="line">
                <a:avLst/>
              </a:prstGeom>
              <a:no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sp>
            <p:nvSpPr>
              <p:cNvPr id="61" name="Rounded Rectangle 60">
                <a:extLst>
                  <a:ext uri="{FF2B5EF4-FFF2-40B4-BE49-F238E27FC236}">
                    <a16:creationId xmlns:a16="http://schemas.microsoft.com/office/drawing/2014/main" id="{FF84D1E0-603B-B94F-AC43-A0F71F41E755}"/>
                  </a:ext>
                </a:extLst>
              </p:cNvPr>
              <p:cNvSpPr/>
              <p:nvPr/>
            </p:nvSpPr>
            <p:spPr>
              <a:xfrm>
                <a:off x="8666545" y="2654312"/>
                <a:ext cx="3136350" cy="1386941"/>
              </a:xfrm>
              <a:prstGeom prst="roundRect">
                <a:avLst>
                  <a:gd name="adj" fmla="val 0"/>
                </a:avLst>
              </a:prstGeom>
              <a:solidFill>
                <a:schemeClr val="accent5">
                  <a:lumMod val="20000"/>
                  <a:lumOff val="80000"/>
                </a:schemeClr>
              </a:solid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280" name="TextBox 279">
              <a:extLst>
                <a:ext uri="{FF2B5EF4-FFF2-40B4-BE49-F238E27FC236}">
                  <a16:creationId xmlns:a16="http://schemas.microsoft.com/office/drawing/2014/main" id="{E893DD36-BE26-9542-928E-A08C4E328A67}"/>
                </a:ext>
              </a:extLst>
            </p:cNvPr>
            <p:cNvSpPr txBox="1"/>
            <p:nvPr/>
          </p:nvSpPr>
          <p:spPr>
            <a:xfrm>
              <a:off x="8837557" y="1911117"/>
              <a:ext cx="3856603"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GB" sz="1600" b="1" kern="0" spc="-30" dirty="0" err="1">
                  <a:solidFill>
                    <a:schemeClr val="accent2"/>
                  </a:solidFill>
                </a:rPr>
                <a:t>FortiSOAR</a:t>
              </a:r>
              <a:r>
                <a:rPr lang="en-GB" sz="1600" b="1" kern="0" spc="-30" dirty="0">
                  <a:solidFill>
                    <a:schemeClr val="accent2"/>
                  </a:solidFill>
                </a:rPr>
                <a:t> in The Cloud</a:t>
              </a:r>
            </a:p>
            <a:p>
              <a:pPr marL="285750" indent="-285750">
                <a:buFont typeface="Arial" panose="020B0604020202020204" pitchFamily="34" charset="0"/>
                <a:buChar char="•"/>
              </a:pPr>
              <a:r>
                <a:rPr lang="en-GB" sz="1200" kern="0" spc="-30" dirty="0"/>
                <a:t>Multi-tenancy support</a:t>
              </a:r>
            </a:p>
            <a:p>
              <a:pPr marL="285750" indent="-285750">
                <a:buFont typeface="Arial" panose="020B0604020202020204" pitchFamily="34" charset="0"/>
                <a:buChar char="•"/>
              </a:pPr>
              <a:r>
                <a:rPr lang="en-GB" sz="1200" kern="0" spc="-30" dirty="0"/>
                <a:t>Flexible deployments</a:t>
              </a:r>
            </a:p>
            <a:p>
              <a:pPr marL="540000" lvl="1" indent="-285750">
                <a:buFont typeface="Arial" panose="020B0604020202020204" pitchFamily="34" charset="0"/>
                <a:buChar char="•"/>
              </a:pPr>
              <a:r>
                <a:rPr lang="en-GB" sz="1200" kern="0" spc="-30" dirty="0"/>
                <a:t>Enterprise</a:t>
              </a:r>
            </a:p>
            <a:p>
              <a:pPr marL="540000" lvl="1" indent="-285750">
                <a:buFont typeface="Arial" panose="020B0604020202020204" pitchFamily="34" charset="0"/>
                <a:buChar char="•"/>
              </a:pPr>
              <a:r>
                <a:rPr lang="en-GB" sz="1200" kern="0" spc="-30" dirty="0"/>
                <a:t>Shared tenancy</a:t>
              </a:r>
            </a:p>
            <a:p>
              <a:pPr marL="285750" indent="-285750">
                <a:buFont typeface="Arial" panose="020B0604020202020204" pitchFamily="34" charset="0"/>
                <a:buChar char="•"/>
              </a:pPr>
              <a:r>
                <a:rPr lang="en-GB" sz="1200" kern="0" spc="-30" dirty="0"/>
                <a:t>Auto-firmware upgrade/health monitoring</a:t>
              </a:r>
            </a:p>
            <a:p>
              <a:pPr marL="285750" indent="-285750">
                <a:buFont typeface="Arial" panose="020B0604020202020204" pitchFamily="34" charset="0"/>
                <a:buChar char="•"/>
              </a:pPr>
              <a:r>
                <a:rPr lang="en-GB" sz="1200" kern="0" spc="-30" dirty="0"/>
                <a:t>Simple licensing model</a:t>
              </a:r>
            </a:p>
          </p:txBody>
        </p:sp>
      </p:grpSp>
      <p:grpSp>
        <p:nvGrpSpPr>
          <p:cNvPr id="24" name="Group 23">
            <a:extLst>
              <a:ext uri="{FF2B5EF4-FFF2-40B4-BE49-F238E27FC236}">
                <a16:creationId xmlns:a16="http://schemas.microsoft.com/office/drawing/2014/main" id="{229F38D9-2C10-A344-A352-9781E0B1839A}"/>
              </a:ext>
            </a:extLst>
          </p:cNvPr>
          <p:cNvGrpSpPr/>
          <p:nvPr/>
        </p:nvGrpSpPr>
        <p:grpSpPr>
          <a:xfrm>
            <a:off x="222842" y="3168556"/>
            <a:ext cx="3696281" cy="2371272"/>
            <a:chOff x="243161" y="3168556"/>
            <a:chExt cx="3696281" cy="2371272"/>
          </a:xfrm>
        </p:grpSpPr>
        <p:grpSp>
          <p:nvGrpSpPr>
            <p:cNvPr id="80" name="Group 79">
              <a:extLst>
                <a:ext uri="{FF2B5EF4-FFF2-40B4-BE49-F238E27FC236}">
                  <a16:creationId xmlns:a16="http://schemas.microsoft.com/office/drawing/2014/main" id="{00318DB6-170F-CE4B-9099-BD312746CB79}"/>
                </a:ext>
              </a:extLst>
            </p:cNvPr>
            <p:cNvGrpSpPr/>
            <p:nvPr/>
          </p:nvGrpSpPr>
          <p:grpSpPr>
            <a:xfrm>
              <a:off x="243161" y="3168556"/>
              <a:ext cx="3696281" cy="1924471"/>
              <a:chOff x="347444" y="3026142"/>
              <a:chExt cx="3696281" cy="1644974"/>
            </a:xfrm>
            <a:solidFill>
              <a:schemeClr val="accent5">
                <a:lumMod val="20000"/>
                <a:lumOff val="80000"/>
              </a:schemeClr>
            </a:solidFill>
            <a:effectLst/>
          </p:grpSpPr>
          <p:cxnSp>
            <p:nvCxnSpPr>
              <p:cNvPr id="81" name="Straight Connector 80">
                <a:extLst>
                  <a:ext uri="{FF2B5EF4-FFF2-40B4-BE49-F238E27FC236}">
                    <a16:creationId xmlns:a16="http://schemas.microsoft.com/office/drawing/2014/main" id="{13DB0AF1-7A7F-0C49-ADFD-572268505474}"/>
                  </a:ext>
                </a:extLst>
              </p:cNvPr>
              <p:cNvCxnSpPr>
                <a:cxnSpLocks/>
              </p:cNvCxnSpPr>
              <p:nvPr/>
            </p:nvCxnSpPr>
            <p:spPr>
              <a:xfrm flipV="1">
                <a:off x="3468247" y="3643712"/>
                <a:ext cx="575478" cy="118405"/>
              </a:xfrm>
              <a:prstGeom prst="line">
                <a:avLst/>
              </a:prstGeom>
              <a:grpFill/>
              <a:ln w="12700" cap="flat">
                <a:solidFill>
                  <a:schemeClr val="accent2"/>
                </a:solidFill>
                <a:prstDash val="sysDash"/>
                <a:miter lim="800000"/>
                <a:tailEnd type="oval"/>
              </a:ln>
              <a:effectLst/>
              <a:sp3d/>
            </p:spPr>
            <p:style>
              <a:lnRef idx="0">
                <a:scrgbClr r="0" g="0" b="0"/>
              </a:lnRef>
              <a:fillRef idx="0">
                <a:scrgbClr r="0" g="0" b="0"/>
              </a:fillRef>
              <a:effectRef idx="0">
                <a:scrgbClr r="0" g="0" b="0"/>
              </a:effectRef>
              <a:fontRef idx="none"/>
            </p:style>
          </p:cxnSp>
          <p:sp>
            <p:nvSpPr>
              <p:cNvPr id="82" name="Rounded Rectangle 81">
                <a:extLst>
                  <a:ext uri="{FF2B5EF4-FFF2-40B4-BE49-F238E27FC236}">
                    <a16:creationId xmlns:a16="http://schemas.microsoft.com/office/drawing/2014/main" id="{9CC312AC-EEC9-5749-9FD0-F46EC4485B2A}"/>
                  </a:ext>
                </a:extLst>
              </p:cNvPr>
              <p:cNvSpPr/>
              <p:nvPr/>
            </p:nvSpPr>
            <p:spPr>
              <a:xfrm rot="10800000">
                <a:off x="347444" y="3026142"/>
                <a:ext cx="3129650" cy="1644974"/>
              </a:xfrm>
              <a:prstGeom prst="roundRect">
                <a:avLst>
                  <a:gd name="adj" fmla="val 0"/>
                </a:avLst>
              </a:prstGeom>
              <a:grpFill/>
              <a:ln>
                <a:solidFill>
                  <a:schemeClr val="accent2"/>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grpSp>
        <p:sp>
          <p:nvSpPr>
            <p:cNvPr id="283" name="TextBox 282">
              <a:extLst>
                <a:ext uri="{FF2B5EF4-FFF2-40B4-BE49-F238E27FC236}">
                  <a16:creationId xmlns:a16="http://schemas.microsoft.com/office/drawing/2014/main" id="{4C9D0247-4710-8C44-8959-3CFE0DEAC084}"/>
                </a:ext>
              </a:extLst>
            </p:cNvPr>
            <p:cNvSpPr txBox="1"/>
            <p:nvPr/>
          </p:nvSpPr>
          <p:spPr>
            <a:xfrm>
              <a:off x="325695" y="3262283"/>
              <a:ext cx="3020408" cy="2277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0"/>
              <a:r>
                <a:rPr lang="en-US" sz="1600" b="1" dirty="0">
                  <a:solidFill>
                    <a:schemeClr val="accent2"/>
                  </a:solidFill>
                </a:rPr>
                <a:t>Advanced Orchestration &amp; Automation</a:t>
              </a:r>
            </a:p>
            <a:p>
              <a:pPr algn="ctr" hangingPunct="0"/>
              <a:r>
                <a:rPr lang="en-US" sz="1200" dirty="0"/>
                <a:t>Easily build advanced automation to create workflows and integrate into existing tools</a:t>
              </a:r>
            </a:p>
            <a:p>
              <a:pPr marL="285750" indent="-285750" hangingPunct="0">
                <a:buFont typeface="Arial" panose="020B0604020202020204" pitchFamily="34" charset="0"/>
                <a:buChar char="•"/>
              </a:pPr>
              <a:r>
                <a:rPr lang="en-US" sz="1200" dirty="0">
                  <a:solidFill>
                    <a:schemeClr val="accent6"/>
                  </a:solidFill>
                </a:rPr>
                <a:t>AI-Based Recommendation Engine</a:t>
              </a:r>
            </a:p>
            <a:p>
              <a:pPr marL="285750" indent="-285750" hangingPunct="0">
                <a:buFont typeface="Arial" panose="020B0604020202020204" pitchFamily="34" charset="0"/>
                <a:buChar char="•"/>
              </a:pPr>
              <a:r>
                <a:rPr lang="en-US" sz="1200" dirty="0">
                  <a:solidFill>
                    <a:schemeClr val="accent6"/>
                  </a:solidFill>
                </a:rPr>
                <a:t>Playbook and Connector Builder</a:t>
              </a:r>
            </a:p>
            <a:p>
              <a:pPr marL="285750" indent="-285750" hangingPunct="0">
                <a:buFont typeface="Arial" panose="020B0604020202020204" pitchFamily="34" charset="0"/>
                <a:buChar char="•"/>
              </a:pPr>
              <a:r>
                <a:rPr lang="en-US" sz="1200" dirty="0">
                  <a:solidFill>
                    <a:schemeClr val="accent6"/>
                  </a:solidFill>
                </a:rPr>
                <a:t>Content packs</a:t>
              </a:r>
            </a:p>
            <a:p>
              <a:pPr marL="285750" indent="-285750" hangingPunct="0">
                <a:buFont typeface="Arial" panose="020B0604020202020204" pitchFamily="34" charset="0"/>
                <a:buChar char="•"/>
              </a:pPr>
              <a:r>
                <a:rPr lang="en-US" sz="1200" dirty="0">
                  <a:solidFill>
                    <a:schemeClr val="accent6"/>
                  </a:solidFill>
                </a:rPr>
                <a:t>Container in FMG/FAZ</a:t>
              </a:r>
            </a:p>
            <a:p>
              <a:pPr marL="285750" indent="-285750" hangingPunct="0">
                <a:buFont typeface="Arial" panose="020B0604020202020204" pitchFamily="34" charset="0"/>
                <a:buChar char="•"/>
              </a:pPr>
              <a:endParaRPr lang="en-US" sz="1200" dirty="0"/>
            </a:p>
            <a:p>
              <a:pPr hangingPunct="0"/>
              <a:endParaRPr lang="en-US" sz="1200" dirty="0"/>
            </a:p>
            <a:p>
              <a:pPr hangingPunct="0"/>
              <a:endParaRPr lang="en-US" sz="1400" b="1" dirty="0"/>
            </a:p>
          </p:txBody>
        </p:sp>
      </p:grpSp>
    </p:spTree>
    <p:extLst>
      <p:ext uri="{BB962C8B-B14F-4D97-AF65-F5344CB8AC3E}">
        <p14:creationId xmlns:p14="http://schemas.microsoft.com/office/powerpoint/2010/main" val="1351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2E38785-48EE-1525-F98A-F759AD534CC2}"/>
              </a:ext>
            </a:extLst>
          </p:cNvPr>
          <p:cNvSpPr>
            <a:spLocks noGrp="1"/>
          </p:cNvSpPr>
          <p:nvPr>
            <p:ph idx="1"/>
          </p:nvPr>
        </p:nvSpPr>
        <p:spPr/>
        <p:txBody>
          <a:bodyPr/>
          <a:lstStyle/>
          <a:p>
            <a:pPr marL="0" indent="0">
              <a:lnSpc>
                <a:spcPct val="150000"/>
              </a:lnSpc>
              <a:buNone/>
            </a:pPr>
            <a:r>
              <a:rPr lang="en-US" dirty="0"/>
              <a:t>Each automated workflow increases the ROI</a:t>
            </a:r>
          </a:p>
          <a:p>
            <a:pPr lvl="1">
              <a:lnSpc>
                <a:spcPct val="150000"/>
              </a:lnSpc>
            </a:pPr>
            <a:r>
              <a:rPr lang="en-US" sz="1800" dirty="0"/>
              <a:t>An example small automated environment, assuming a cost of 50$/hour per analyst:</a:t>
            </a:r>
          </a:p>
          <a:p>
            <a:endParaRPr lang="en-GB" sz="1600" dirty="0"/>
          </a:p>
          <a:p>
            <a:endParaRPr lang="en-GB" sz="1600" dirty="0"/>
          </a:p>
          <a:p>
            <a:endParaRPr lang="en-GB" sz="1600" dirty="0"/>
          </a:p>
          <a:p>
            <a:endParaRPr lang="en-GB" sz="1600" dirty="0"/>
          </a:p>
          <a:p>
            <a:endParaRPr lang="en-GB" sz="1600" dirty="0"/>
          </a:p>
          <a:p>
            <a:endParaRPr lang="en-GB" sz="1600" dirty="0"/>
          </a:p>
          <a:p>
            <a:pPr marL="0" indent="0">
              <a:buNone/>
            </a:pPr>
            <a:r>
              <a:rPr lang="en-GB" dirty="0"/>
              <a:t>6,450 minutes would be 107.5 hours, the equivalent of </a:t>
            </a:r>
            <a:r>
              <a:rPr lang="en-GB" b="1" dirty="0"/>
              <a:t>13.5 analysts </a:t>
            </a:r>
            <a:r>
              <a:rPr lang="en-GB" dirty="0"/>
              <a:t>doing 8 hour days.</a:t>
            </a:r>
          </a:p>
          <a:p>
            <a:pPr marL="0" indent="0">
              <a:buNone/>
            </a:pPr>
            <a:r>
              <a:rPr lang="en-GB" b="1" dirty="0"/>
              <a:t>Total saving: </a:t>
            </a:r>
            <a:r>
              <a:rPr lang="en-GB" b="1" dirty="0">
                <a:solidFill>
                  <a:srgbClr val="C00000"/>
                </a:solidFill>
              </a:rPr>
              <a:t>$1,961,875 per annum</a:t>
            </a:r>
          </a:p>
          <a:p>
            <a:pPr marL="0" indent="0">
              <a:buNone/>
            </a:pPr>
            <a:endParaRPr lang="en-GB" dirty="0"/>
          </a:p>
          <a:p>
            <a:pPr marL="0" indent="0">
              <a:buNone/>
            </a:pPr>
            <a:endParaRPr lang="en-GB" b="1" dirty="0"/>
          </a:p>
        </p:txBody>
      </p:sp>
      <p:sp>
        <p:nvSpPr>
          <p:cNvPr id="2" name="Title 1">
            <a:extLst>
              <a:ext uri="{FF2B5EF4-FFF2-40B4-BE49-F238E27FC236}">
                <a16:creationId xmlns:a16="http://schemas.microsoft.com/office/drawing/2014/main" id="{800C0591-DE0F-49C9-05C4-4CA9D68666F8}"/>
              </a:ext>
            </a:extLst>
          </p:cNvPr>
          <p:cNvSpPr>
            <a:spLocks noGrp="1"/>
          </p:cNvSpPr>
          <p:nvPr>
            <p:ph type="title"/>
          </p:nvPr>
        </p:nvSpPr>
        <p:spPr/>
        <p:txBody>
          <a:bodyPr/>
          <a:lstStyle/>
          <a:p>
            <a:r>
              <a:rPr lang="en-GB" dirty="0"/>
              <a:t>Reduce Operational Cost</a:t>
            </a:r>
          </a:p>
        </p:txBody>
      </p:sp>
      <p:graphicFrame>
        <p:nvGraphicFramePr>
          <p:cNvPr id="3" name="Table 2">
            <a:extLst>
              <a:ext uri="{FF2B5EF4-FFF2-40B4-BE49-F238E27FC236}">
                <a16:creationId xmlns:a16="http://schemas.microsoft.com/office/drawing/2014/main" id="{3442BD87-063D-24FB-B834-13127A49B7BD}"/>
              </a:ext>
            </a:extLst>
          </p:cNvPr>
          <p:cNvGraphicFramePr>
            <a:graphicFrameLocks noGrp="1"/>
          </p:cNvGraphicFramePr>
          <p:nvPr>
            <p:extLst>
              <p:ext uri="{D42A27DB-BD31-4B8C-83A1-F6EECF244321}">
                <p14:modId xmlns:p14="http://schemas.microsoft.com/office/powerpoint/2010/main" val="2361765808"/>
              </p:ext>
            </p:extLst>
          </p:nvPr>
        </p:nvGraphicFramePr>
        <p:xfrm>
          <a:off x="353010" y="2359387"/>
          <a:ext cx="11315115" cy="2494280"/>
        </p:xfrm>
        <a:graphic>
          <a:graphicData uri="http://schemas.openxmlformats.org/drawingml/2006/table">
            <a:tbl>
              <a:tblPr firstRow="1" bandRow="1">
                <a:tableStyleId>{5C22544A-7EE6-4342-B048-85BDC9FD1C3A}</a:tableStyleId>
              </a:tblPr>
              <a:tblGrid>
                <a:gridCol w="4574226">
                  <a:extLst>
                    <a:ext uri="{9D8B030D-6E8A-4147-A177-3AD203B41FA5}">
                      <a16:colId xmlns:a16="http://schemas.microsoft.com/office/drawing/2014/main" val="2474911038"/>
                    </a:ext>
                  </a:extLst>
                </a:gridCol>
                <a:gridCol w="1822222">
                  <a:extLst>
                    <a:ext uri="{9D8B030D-6E8A-4147-A177-3AD203B41FA5}">
                      <a16:colId xmlns:a16="http://schemas.microsoft.com/office/drawing/2014/main" val="4188000000"/>
                    </a:ext>
                  </a:extLst>
                </a:gridCol>
                <a:gridCol w="1703810">
                  <a:extLst>
                    <a:ext uri="{9D8B030D-6E8A-4147-A177-3AD203B41FA5}">
                      <a16:colId xmlns:a16="http://schemas.microsoft.com/office/drawing/2014/main" val="1343116310"/>
                    </a:ext>
                  </a:extLst>
                </a:gridCol>
                <a:gridCol w="1565661">
                  <a:extLst>
                    <a:ext uri="{9D8B030D-6E8A-4147-A177-3AD203B41FA5}">
                      <a16:colId xmlns:a16="http://schemas.microsoft.com/office/drawing/2014/main" val="1742655638"/>
                    </a:ext>
                  </a:extLst>
                </a:gridCol>
                <a:gridCol w="1649196">
                  <a:extLst>
                    <a:ext uri="{9D8B030D-6E8A-4147-A177-3AD203B41FA5}">
                      <a16:colId xmlns:a16="http://schemas.microsoft.com/office/drawing/2014/main" val="3101043479"/>
                    </a:ext>
                  </a:extLst>
                </a:gridCol>
              </a:tblGrid>
              <a:tr h="370840">
                <a:tc>
                  <a:txBody>
                    <a:bodyPr/>
                    <a:lstStyle/>
                    <a:p>
                      <a:r>
                        <a:rPr lang="en-GB" dirty="0"/>
                        <a:t>Action</a:t>
                      </a:r>
                    </a:p>
                  </a:txBody>
                  <a:tcPr anchor="b"/>
                </a:tc>
                <a:tc>
                  <a:txBody>
                    <a:bodyPr/>
                    <a:lstStyle/>
                    <a:p>
                      <a:pPr algn="ctr"/>
                      <a:r>
                        <a:rPr lang="en-GB" dirty="0"/>
                        <a:t>Time Taken (mins)</a:t>
                      </a:r>
                    </a:p>
                  </a:txBody>
                  <a:tcPr anchor="b"/>
                </a:tc>
                <a:tc>
                  <a:txBody>
                    <a:bodyPr/>
                    <a:lstStyle/>
                    <a:p>
                      <a:pPr algn="ctr"/>
                      <a:r>
                        <a:rPr lang="en-GB" dirty="0"/>
                        <a:t># of Times per Day</a:t>
                      </a:r>
                    </a:p>
                  </a:txBody>
                  <a:tcPr anchor="b"/>
                </a:tc>
                <a:tc>
                  <a:txBody>
                    <a:bodyPr/>
                    <a:lstStyle/>
                    <a:p>
                      <a:pPr algn="ctr"/>
                      <a:r>
                        <a:rPr lang="en-GB" dirty="0"/>
                        <a:t>Total Time (mins)</a:t>
                      </a:r>
                    </a:p>
                  </a:txBody>
                  <a:tcPr anchor="b"/>
                </a:tc>
                <a:tc>
                  <a:txBody>
                    <a:bodyPr/>
                    <a:lstStyle/>
                    <a:p>
                      <a:pPr algn="ctr"/>
                      <a:r>
                        <a:rPr lang="en-GB" dirty="0"/>
                        <a:t>Total Cost </a:t>
                      </a:r>
                      <a:br>
                        <a:rPr lang="en-GB" dirty="0"/>
                      </a:br>
                      <a:r>
                        <a:rPr lang="en-GB" dirty="0"/>
                        <a:t>per Day</a:t>
                      </a:r>
                    </a:p>
                  </a:txBody>
                  <a:tcPr anchor="b"/>
                </a:tc>
                <a:extLst>
                  <a:ext uri="{0D108BD9-81ED-4DB2-BD59-A6C34878D82A}">
                    <a16:rowId xmlns:a16="http://schemas.microsoft.com/office/drawing/2014/main" val="27019183"/>
                  </a:ext>
                </a:extLst>
              </a:tr>
              <a:tr h="370840">
                <a:tc>
                  <a:txBody>
                    <a:bodyPr/>
                    <a:lstStyle/>
                    <a:p>
                      <a:r>
                        <a:rPr lang="en-GB" dirty="0"/>
                        <a:t>An indicator enrichment</a:t>
                      </a:r>
                    </a:p>
                  </a:txBody>
                  <a:tcPr anchor="ctr"/>
                </a:tc>
                <a:tc>
                  <a:txBody>
                    <a:bodyPr/>
                    <a:lstStyle/>
                    <a:p>
                      <a:pPr algn="ctr"/>
                      <a:r>
                        <a:rPr lang="en-GB" dirty="0"/>
                        <a:t>10</a:t>
                      </a:r>
                    </a:p>
                  </a:txBody>
                  <a:tcPr anchor="ctr"/>
                </a:tc>
                <a:tc>
                  <a:txBody>
                    <a:bodyPr/>
                    <a:lstStyle/>
                    <a:p>
                      <a:pPr algn="ctr"/>
                      <a:r>
                        <a:rPr lang="en-GB" dirty="0"/>
                        <a:t>500</a:t>
                      </a:r>
                    </a:p>
                  </a:txBody>
                  <a:tcPr anchor="ctr"/>
                </a:tc>
                <a:tc>
                  <a:txBody>
                    <a:bodyPr/>
                    <a:lstStyle/>
                    <a:p>
                      <a:pPr algn="ctr"/>
                      <a:r>
                        <a:rPr lang="en-GB" dirty="0"/>
                        <a:t>5,000</a:t>
                      </a:r>
                    </a:p>
                  </a:txBody>
                  <a:tcPr anchor="ctr"/>
                </a:tc>
                <a:tc>
                  <a:txBody>
                    <a:bodyPr/>
                    <a:lstStyle/>
                    <a:p>
                      <a:pPr algn="ctr"/>
                      <a:r>
                        <a:rPr lang="en-GB" dirty="0"/>
                        <a:t>$4,167</a:t>
                      </a:r>
                    </a:p>
                  </a:txBody>
                  <a:tcPr anchor="ctr"/>
                </a:tc>
                <a:extLst>
                  <a:ext uri="{0D108BD9-81ED-4DB2-BD59-A6C34878D82A}">
                    <a16:rowId xmlns:a16="http://schemas.microsoft.com/office/drawing/2014/main" val="3721695540"/>
                  </a:ext>
                </a:extLst>
              </a:tr>
              <a:tr h="370840">
                <a:tc>
                  <a:txBody>
                    <a:bodyPr/>
                    <a:lstStyle/>
                    <a:p>
                      <a:r>
                        <a:rPr lang="en-GB" dirty="0"/>
                        <a:t>Triage and escalation</a:t>
                      </a:r>
                    </a:p>
                  </a:txBody>
                  <a:tcPr anchor="ctr"/>
                </a:tc>
                <a:tc>
                  <a:txBody>
                    <a:bodyPr/>
                    <a:lstStyle/>
                    <a:p>
                      <a:pPr algn="ctr"/>
                      <a:r>
                        <a:rPr lang="en-GB" dirty="0"/>
                        <a:t>10</a:t>
                      </a:r>
                    </a:p>
                  </a:txBody>
                  <a:tcPr anchor="ctr"/>
                </a:tc>
                <a:tc>
                  <a:txBody>
                    <a:bodyPr/>
                    <a:lstStyle/>
                    <a:p>
                      <a:pPr algn="ctr"/>
                      <a:r>
                        <a:rPr lang="en-GB" dirty="0"/>
                        <a:t>100</a:t>
                      </a:r>
                    </a:p>
                  </a:txBody>
                  <a:tcPr anchor="ctr"/>
                </a:tc>
                <a:tc>
                  <a:txBody>
                    <a:bodyPr/>
                    <a:lstStyle/>
                    <a:p>
                      <a:pPr algn="ctr"/>
                      <a:r>
                        <a:rPr lang="en-GB" dirty="0"/>
                        <a:t>1,000</a:t>
                      </a:r>
                    </a:p>
                  </a:txBody>
                  <a:tcPr anchor="ctr"/>
                </a:tc>
                <a:tc>
                  <a:txBody>
                    <a:bodyPr/>
                    <a:lstStyle/>
                    <a:p>
                      <a:pPr algn="ctr"/>
                      <a:r>
                        <a:rPr lang="en-GB" dirty="0"/>
                        <a:t>$833</a:t>
                      </a:r>
                    </a:p>
                  </a:txBody>
                  <a:tcPr anchor="ctr"/>
                </a:tc>
                <a:extLst>
                  <a:ext uri="{0D108BD9-81ED-4DB2-BD59-A6C34878D82A}">
                    <a16:rowId xmlns:a16="http://schemas.microsoft.com/office/drawing/2014/main" val="1506875378"/>
                  </a:ext>
                </a:extLst>
              </a:tr>
              <a:tr h="370840">
                <a:tc>
                  <a:txBody>
                    <a:bodyPr/>
                    <a:lstStyle/>
                    <a:p>
                      <a:r>
                        <a:rPr lang="en-GB" dirty="0"/>
                        <a:t>Users and assets enrichment</a:t>
                      </a:r>
                    </a:p>
                  </a:txBody>
                  <a:tcPr anchor="ctr"/>
                </a:tc>
                <a:tc>
                  <a:txBody>
                    <a:bodyPr/>
                    <a:lstStyle/>
                    <a:p>
                      <a:pPr algn="ctr"/>
                      <a:r>
                        <a:rPr lang="en-GB" dirty="0"/>
                        <a:t>15</a:t>
                      </a:r>
                    </a:p>
                  </a:txBody>
                  <a:tcPr anchor="ctr"/>
                </a:tc>
                <a:tc>
                  <a:txBody>
                    <a:bodyPr/>
                    <a:lstStyle/>
                    <a:p>
                      <a:pPr algn="ctr"/>
                      <a:r>
                        <a:rPr lang="en-GB" dirty="0"/>
                        <a:t>20</a:t>
                      </a:r>
                    </a:p>
                  </a:txBody>
                  <a:tcPr anchor="ctr"/>
                </a:tc>
                <a:tc>
                  <a:txBody>
                    <a:bodyPr/>
                    <a:lstStyle/>
                    <a:p>
                      <a:pPr algn="ctr"/>
                      <a:r>
                        <a:rPr lang="en-GB" dirty="0"/>
                        <a:t>300</a:t>
                      </a:r>
                    </a:p>
                  </a:txBody>
                  <a:tcPr anchor="ctr"/>
                </a:tc>
                <a:tc>
                  <a:txBody>
                    <a:bodyPr/>
                    <a:lstStyle/>
                    <a:p>
                      <a:pPr algn="ctr"/>
                      <a:r>
                        <a:rPr lang="en-GB" dirty="0"/>
                        <a:t>$250</a:t>
                      </a:r>
                    </a:p>
                  </a:txBody>
                  <a:tcPr anchor="ctr"/>
                </a:tc>
                <a:extLst>
                  <a:ext uri="{0D108BD9-81ED-4DB2-BD59-A6C34878D82A}">
                    <a16:rowId xmlns:a16="http://schemas.microsoft.com/office/drawing/2014/main" val="473960020"/>
                  </a:ext>
                </a:extLst>
              </a:tr>
              <a:tr h="370840">
                <a:tc>
                  <a:txBody>
                    <a:bodyPr/>
                    <a:lstStyle/>
                    <a:p>
                      <a:r>
                        <a:rPr lang="en-GB" dirty="0"/>
                        <a:t>Incident containment and response</a:t>
                      </a:r>
                    </a:p>
                  </a:txBody>
                  <a:tcPr anchor="ctr"/>
                </a:tc>
                <a:tc>
                  <a:txBody>
                    <a:bodyPr/>
                    <a:lstStyle/>
                    <a:p>
                      <a:pPr algn="ctr"/>
                      <a:r>
                        <a:rPr lang="en-GB" dirty="0"/>
                        <a:t>30</a:t>
                      </a:r>
                    </a:p>
                  </a:txBody>
                  <a:tcPr anchor="ctr"/>
                </a:tc>
                <a:tc>
                  <a:txBody>
                    <a:bodyPr/>
                    <a:lstStyle/>
                    <a:p>
                      <a:pPr algn="ctr"/>
                      <a:r>
                        <a:rPr lang="en-GB" dirty="0"/>
                        <a:t>5</a:t>
                      </a:r>
                    </a:p>
                  </a:txBody>
                  <a:tcPr anchor="ctr"/>
                </a:tc>
                <a:tc>
                  <a:txBody>
                    <a:bodyPr/>
                    <a:lstStyle/>
                    <a:p>
                      <a:pPr algn="ctr"/>
                      <a:r>
                        <a:rPr lang="en-GB" dirty="0"/>
                        <a:t>150</a:t>
                      </a:r>
                    </a:p>
                  </a:txBody>
                  <a:tcPr anchor="ctr"/>
                </a:tc>
                <a:tc>
                  <a:txBody>
                    <a:bodyPr/>
                    <a:lstStyle/>
                    <a:p>
                      <a:pPr algn="ctr"/>
                      <a:r>
                        <a:rPr lang="en-GB" dirty="0"/>
                        <a:t>$125</a:t>
                      </a:r>
                    </a:p>
                  </a:txBody>
                  <a:tcPr anchor="ctr"/>
                </a:tc>
                <a:extLst>
                  <a:ext uri="{0D108BD9-81ED-4DB2-BD59-A6C34878D82A}">
                    <a16:rowId xmlns:a16="http://schemas.microsoft.com/office/drawing/2014/main" val="3262703833"/>
                  </a:ext>
                </a:extLst>
              </a:tr>
              <a:tr h="370840">
                <a:tc gridSpan="3">
                  <a:txBody>
                    <a:bodyPr/>
                    <a:lstStyle/>
                    <a:p>
                      <a:pPr algn="r"/>
                      <a:r>
                        <a:rPr lang="en-GB" b="1" dirty="0">
                          <a:solidFill>
                            <a:schemeClr val="bg1"/>
                          </a:solidFill>
                        </a:rPr>
                        <a:t>Totals</a:t>
                      </a:r>
                    </a:p>
                  </a:txBody>
                  <a:tcPr anchor="ctr">
                    <a:solidFill>
                      <a:schemeClr val="accent1"/>
                    </a:solidFill>
                  </a:tcPr>
                </a:tc>
                <a:tc hMerge="1">
                  <a:txBody>
                    <a:bodyPr/>
                    <a:lstStyle/>
                    <a:p>
                      <a:pPr algn="ctr"/>
                      <a:endParaRPr lang="en-GB" dirty="0"/>
                    </a:p>
                  </a:txBody>
                  <a:tcPr anchor="ctr">
                    <a:solidFill>
                      <a:srgbClr val="A0ABA5"/>
                    </a:solidFill>
                  </a:tcPr>
                </a:tc>
                <a:tc hMerge="1">
                  <a:txBody>
                    <a:bodyPr/>
                    <a:lstStyle/>
                    <a:p>
                      <a:pPr algn="ctr"/>
                      <a:endParaRPr lang="en-GB" dirty="0"/>
                    </a:p>
                  </a:txBody>
                  <a:tcPr anchor="ctr">
                    <a:solidFill>
                      <a:srgbClr val="A0ABA5"/>
                    </a:solidFill>
                  </a:tcPr>
                </a:tc>
                <a:tc>
                  <a:txBody>
                    <a:bodyPr/>
                    <a:lstStyle/>
                    <a:p>
                      <a:pPr algn="ctr"/>
                      <a:r>
                        <a:rPr lang="en-GB" b="1" dirty="0"/>
                        <a:t>6,450</a:t>
                      </a:r>
                    </a:p>
                  </a:txBody>
                  <a:tcPr anchor="ctr"/>
                </a:tc>
                <a:tc>
                  <a:txBody>
                    <a:bodyPr/>
                    <a:lstStyle/>
                    <a:p>
                      <a:pPr algn="ctr"/>
                      <a:r>
                        <a:rPr lang="en-GB" b="1" dirty="0"/>
                        <a:t>$5,375</a:t>
                      </a:r>
                    </a:p>
                  </a:txBody>
                  <a:tcPr anchor="ctr"/>
                </a:tc>
                <a:extLst>
                  <a:ext uri="{0D108BD9-81ED-4DB2-BD59-A6C34878D82A}">
                    <a16:rowId xmlns:a16="http://schemas.microsoft.com/office/drawing/2014/main" val="1808290284"/>
                  </a:ext>
                </a:extLst>
              </a:tr>
            </a:tbl>
          </a:graphicData>
        </a:graphic>
      </p:graphicFrame>
    </p:spTree>
    <p:extLst>
      <p:ext uri="{BB962C8B-B14F-4D97-AF65-F5344CB8AC3E}">
        <p14:creationId xmlns:p14="http://schemas.microsoft.com/office/powerpoint/2010/main" val="61538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91C939-BEFD-5A39-355A-FFC56E60E3B8}"/>
              </a:ext>
            </a:extLst>
          </p:cNvPr>
          <p:cNvPicPr>
            <a:picLocks noChangeAspect="1"/>
          </p:cNvPicPr>
          <p:nvPr/>
        </p:nvPicPr>
        <p:blipFill>
          <a:blip r:embed="rId3"/>
          <a:stretch>
            <a:fillRect/>
          </a:stretch>
        </p:blipFill>
        <p:spPr>
          <a:xfrm>
            <a:off x="357907" y="914400"/>
            <a:ext cx="3801290" cy="327417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4BC7B8C-F1AE-5F99-C7D0-7ABD0D4FFB19}"/>
              </a:ext>
            </a:extLst>
          </p:cNvPr>
          <p:cNvPicPr>
            <a:picLocks noChangeAspect="1"/>
          </p:cNvPicPr>
          <p:nvPr/>
        </p:nvPicPr>
        <p:blipFill>
          <a:blip r:embed="rId4"/>
          <a:stretch>
            <a:fillRect/>
          </a:stretch>
        </p:blipFill>
        <p:spPr>
          <a:xfrm>
            <a:off x="4446729" y="914400"/>
            <a:ext cx="3565401" cy="327417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D52E1D0-E658-0715-7EBA-345120004470}"/>
              </a:ext>
            </a:extLst>
          </p:cNvPr>
          <p:cNvPicPr>
            <a:picLocks noChangeAspect="1"/>
          </p:cNvPicPr>
          <p:nvPr/>
        </p:nvPicPr>
        <p:blipFill>
          <a:blip r:embed="rId5"/>
          <a:stretch>
            <a:fillRect/>
          </a:stretch>
        </p:blipFill>
        <p:spPr>
          <a:xfrm>
            <a:off x="8300112" y="922149"/>
            <a:ext cx="3529850" cy="3266429"/>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4266113-288D-A11F-8213-E89DD14CCF8E}"/>
              </a:ext>
            </a:extLst>
          </p:cNvPr>
          <p:cNvSpPr txBox="1"/>
          <p:nvPr/>
        </p:nvSpPr>
        <p:spPr>
          <a:xfrm>
            <a:off x="234490" y="4615810"/>
            <a:ext cx="11595472" cy="1320041"/>
          </a:xfrm>
          <a:prstGeom prst="rect">
            <a:avLst/>
          </a:prstGeom>
          <a:noFill/>
        </p:spPr>
        <p:txBody>
          <a:bodyPr wrap="square">
            <a:spAutoFit/>
          </a:bodyPr>
          <a:lstStyle/>
          <a:p>
            <a:pPr marL="171450" indent="-171450" defTabSz="457189">
              <a:lnSpc>
                <a:spcPct val="150000"/>
              </a:lnSpc>
              <a:spcAft>
                <a:spcPts val="600"/>
              </a:spcAft>
              <a:buClr>
                <a:srgbClr val="1C3D54"/>
              </a:buClr>
              <a:buFont typeface="Wingdings" panose="05000000000000000000" pitchFamily="2" charset="2"/>
              <a:buChar char=""/>
            </a:pPr>
            <a:r>
              <a:rPr lang="en-US" sz="1200" dirty="0">
                <a:latin typeface="Arial" panose="020B0604020202020204" pitchFamily="34" charset="0"/>
              </a:rPr>
              <a:t>Dashboards, Reports and even the web interface itself has customizable view templates allowing you to design your own UI</a:t>
            </a:r>
          </a:p>
          <a:p>
            <a:pPr marL="171450" indent="-171450" defTabSz="457189">
              <a:lnSpc>
                <a:spcPct val="150000"/>
              </a:lnSpc>
              <a:spcAft>
                <a:spcPts val="600"/>
              </a:spcAft>
              <a:buClr>
                <a:srgbClr val="1C3D54"/>
              </a:buClr>
              <a:buFont typeface="Wingdings" panose="05000000000000000000" pitchFamily="2" charset="2"/>
              <a:buChar char=""/>
            </a:pPr>
            <a:r>
              <a:rPr lang="en-US" sz="1200" dirty="0">
                <a:latin typeface="Arial" panose="020B0604020202020204" pitchFamily="34" charset="0"/>
              </a:rPr>
              <a:t>19+ Widgets to choose from to populate your dashboards, reports and UI itself, from charts to records lists, counts and many more. The system allows also </a:t>
            </a:r>
            <a:r>
              <a:rPr lang="en-US" sz="1200" dirty="0" err="1">
                <a:latin typeface="Arial" panose="020B0604020202020204" pitchFamily="34" charset="0"/>
              </a:rPr>
              <a:t>IFrames</a:t>
            </a:r>
            <a:r>
              <a:rPr lang="en-US" sz="1200" dirty="0">
                <a:latin typeface="Arial" panose="020B0604020202020204" pitchFamily="34" charset="0"/>
              </a:rPr>
              <a:t> so you can add an external web pages to your view templates</a:t>
            </a:r>
          </a:p>
          <a:p>
            <a:pPr marL="171450" indent="-171450" defTabSz="457189">
              <a:lnSpc>
                <a:spcPct val="150000"/>
              </a:lnSpc>
              <a:spcAft>
                <a:spcPts val="600"/>
              </a:spcAft>
              <a:buClr>
                <a:srgbClr val="1C3D54"/>
              </a:buClr>
              <a:buFont typeface="Wingdings" panose="05000000000000000000" pitchFamily="2" charset="2"/>
              <a:buChar char=""/>
            </a:pPr>
            <a:r>
              <a:rPr lang="en-US" sz="1200" dirty="0">
                <a:latin typeface="Arial" panose="020B0604020202020204" pitchFamily="34" charset="0"/>
              </a:rPr>
              <a:t>The system supports custom widgets that you can build using the wizard and deploy locally or share it with FortiSOAR community </a:t>
            </a:r>
          </a:p>
        </p:txBody>
      </p:sp>
      <p:sp>
        <p:nvSpPr>
          <p:cNvPr id="2" name="Title 1">
            <a:extLst>
              <a:ext uri="{FF2B5EF4-FFF2-40B4-BE49-F238E27FC236}">
                <a16:creationId xmlns:a16="http://schemas.microsoft.com/office/drawing/2014/main" id="{3985A05A-28DF-BDC3-8E11-B00BD7D1C3CB}"/>
              </a:ext>
            </a:extLst>
          </p:cNvPr>
          <p:cNvSpPr>
            <a:spLocks noGrp="1"/>
          </p:cNvSpPr>
          <p:nvPr>
            <p:ph type="title"/>
          </p:nvPr>
        </p:nvSpPr>
        <p:spPr/>
        <p:txBody>
          <a:bodyPr/>
          <a:lstStyle/>
          <a:p>
            <a:r>
              <a:rPr lang="en-US" sz="2800" spc="-150" dirty="0">
                <a:latin typeface="+mj-lt"/>
                <a:ea typeface="+mj-ea"/>
              </a:rPr>
              <a:t>Flexibility &amp; Customizability: View Template</a:t>
            </a:r>
            <a:br>
              <a:rPr lang="en-US" sz="2800" spc="-150" dirty="0">
                <a:latin typeface="+mj-lt"/>
                <a:ea typeface="+mj-ea"/>
              </a:rPr>
            </a:br>
            <a:endParaRPr lang="en-GB" dirty="0"/>
          </a:p>
        </p:txBody>
      </p:sp>
      <p:sp>
        <p:nvSpPr>
          <p:cNvPr id="3" name="Rectangle 2">
            <a:extLst>
              <a:ext uri="{FF2B5EF4-FFF2-40B4-BE49-F238E27FC236}">
                <a16:creationId xmlns:a16="http://schemas.microsoft.com/office/drawing/2014/main" id="{91CBD1BB-983F-9E1B-E91D-DD2CDDF3060E}"/>
              </a:ext>
            </a:extLst>
          </p:cNvPr>
          <p:cNvSpPr/>
          <p:nvPr/>
        </p:nvSpPr>
        <p:spPr>
          <a:xfrm>
            <a:off x="0" y="6593128"/>
            <a:ext cx="9125081" cy="253916"/>
          </a:xfrm>
          <a:prstGeom prst="rect">
            <a:avLst/>
          </a:prstGeom>
        </p:spPr>
        <p:txBody>
          <a:bodyPr wrap="square">
            <a:spAutoFit/>
          </a:bodyPr>
          <a:lstStyle/>
          <a:p>
            <a:r>
              <a:rPr lang="en-US" sz="1050" dirty="0"/>
              <a:t>Reference: </a:t>
            </a:r>
            <a:r>
              <a:rPr lang="en-US" sz="1050" dirty="0">
                <a:hlinkClick r:id="rId6"/>
              </a:rPr>
              <a:t>https://www.gartner.com/reviews/market/security-orchestration-automation-and-response-solutions/vendor/fortinet/product/fortisoar</a:t>
            </a:r>
            <a:r>
              <a:rPr lang="en-US" sz="1050" dirty="0"/>
              <a:t> </a:t>
            </a:r>
          </a:p>
        </p:txBody>
      </p:sp>
    </p:spTree>
    <p:extLst>
      <p:ext uri="{BB962C8B-B14F-4D97-AF65-F5344CB8AC3E}">
        <p14:creationId xmlns:p14="http://schemas.microsoft.com/office/powerpoint/2010/main" val="19252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687E48-2E11-F49C-127E-6D7FF233505F}"/>
              </a:ext>
            </a:extLst>
          </p:cNvPr>
          <p:cNvSpPr>
            <a:spLocks noGrp="1"/>
          </p:cNvSpPr>
          <p:nvPr>
            <p:ph type="title"/>
          </p:nvPr>
        </p:nvSpPr>
        <p:spPr/>
        <p:txBody>
          <a:bodyPr/>
          <a:lstStyle/>
          <a:p>
            <a:r>
              <a:rPr lang="en-GB" dirty="0"/>
              <a:t>Agenda</a:t>
            </a:r>
          </a:p>
        </p:txBody>
      </p:sp>
      <p:sp>
        <p:nvSpPr>
          <p:cNvPr id="8" name="Rectangle: Rounded Corners 7">
            <a:extLst>
              <a:ext uri="{FF2B5EF4-FFF2-40B4-BE49-F238E27FC236}">
                <a16:creationId xmlns:a16="http://schemas.microsoft.com/office/drawing/2014/main" id="{99EF8BCA-5617-1FF8-B802-7A6FA50DCEC0}"/>
              </a:ext>
            </a:extLst>
          </p:cNvPr>
          <p:cNvSpPr/>
          <p:nvPr/>
        </p:nvSpPr>
        <p:spPr>
          <a:xfrm>
            <a:off x="6210251" y="1738084"/>
            <a:ext cx="5492163" cy="477078"/>
          </a:xfrm>
          <a:prstGeom prst="round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    What is SOAR?</a:t>
            </a:r>
          </a:p>
        </p:txBody>
      </p:sp>
      <p:sp>
        <p:nvSpPr>
          <p:cNvPr id="9" name="Rectangle: Rounded Corners 8">
            <a:extLst>
              <a:ext uri="{FF2B5EF4-FFF2-40B4-BE49-F238E27FC236}">
                <a16:creationId xmlns:a16="http://schemas.microsoft.com/office/drawing/2014/main" id="{831D68BA-056B-2F4C-57F2-125C94B580A4}"/>
              </a:ext>
            </a:extLst>
          </p:cNvPr>
          <p:cNvSpPr/>
          <p:nvPr/>
        </p:nvSpPr>
        <p:spPr>
          <a:xfrm>
            <a:off x="6210251" y="2335040"/>
            <a:ext cx="5492163" cy="477078"/>
          </a:xfrm>
          <a:prstGeom prst="round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    Why FortiSOAR?</a:t>
            </a:r>
          </a:p>
        </p:txBody>
      </p:sp>
      <p:sp>
        <p:nvSpPr>
          <p:cNvPr id="10" name="Rectangle: Rounded Corners 9">
            <a:extLst>
              <a:ext uri="{FF2B5EF4-FFF2-40B4-BE49-F238E27FC236}">
                <a16:creationId xmlns:a16="http://schemas.microsoft.com/office/drawing/2014/main" id="{685303EC-C71A-8F09-EBD6-BDD67FCF6188}"/>
              </a:ext>
            </a:extLst>
          </p:cNvPr>
          <p:cNvSpPr/>
          <p:nvPr/>
        </p:nvSpPr>
        <p:spPr>
          <a:xfrm>
            <a:off x="6210251" y="2931996"/>
            <a:ext cx="5492163" cy="477078"/>
          </a:xfrm>
          <a:prstGeom prst="round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    FortiSOAR Architecture</a:t>
            </a:r>
          </a:p>
        </p:txBody>
      </p:sp>
      <p:sp>
        <p:nvSpPr>
          <p:cNvPr id="11" name="Rectangle: Rounded Corners 10">
            <a:extLst>
              <a:ext uri="{FF2B5EF4-FFF2-40B4-BE49-F238E27FC236}">
                <a16:creationId xmlns:a16="http://schemas.microsoft.com/office/drawing/2014/main" id="{890D2690-504E-FE4A-EB52-1C8E32BE0EDF}"/>
              </a:ext>
            </a:extLst>
          </p:cNvPr>
          <p:cNvSpPr/>
          <p:nvPr/>
        </p:nvSpPr>
        <p:spPr>
          <a:xfrm>
            <a:off x="6210251" y="3528952"/>
            <a:ext cx="5492163" cy="477078"/>
          </a:xfrm>
          <a:prstGeom prst="round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    FortiSOAR Overview</a:t>
            </a:r>
          </a:p>
        </p:txBody>
      </p:sp>
      <p:sp>
        <p:nvSpPr>
          <p:cNvPr id="14" name="Rectangle: Rounded Corners 13">
            <a:extLst>
              <a:ext uri="{FF2B5EF4-FFF2-40B4-BE49-F238E27FC236}">
                <a16:creationId xmlns:a16="http://schemas.microsoft.com/office/drawing/2014/main" id="{F3B400DB-75EB-6DDC-F475-48254876DF6B}"/>
              </a:ext>
            </a:extLst>
          </p:cNvPr>
          <p:cNvSpPr/>
          <p:nvPr/>
        </p:nvSpPr>
        <p:spPr>
          <a:xfrm>
            <a:off x="6210251" y="4131394"/>
            <a:ext cx="5492163" cy="477078"/>
          </a:xfrm>
          <a:prstGeom prst="round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    Proof of Concepts</a:t>
            </a:r>
          </a:p>
        </p:txBody>
      </p:sp>
      <p:sp>
        <p:nvSpPr>
          <p:cNvPr id="16" name="Rectangle: Rounded Corners 15">
            <a:extLst>
              <a:ext uri="{FF2B5EF4-FFF2-40B4-BE49-F238E27FC236}">
                <a16:creationId xmlns:a16="http://schemas.microsoft.com/office/drawing/2014/main" id="{E161FD76-9808-E532-3EA0-D7CDB8DCB8CB}"/>
              </a:ext>
            </a:extLst>
          </p:cNvPr>
          <p:cNvSpPr/>
          <p:nvPr/>
        </p:nvSpPr>
        <p:spPr>
          <a:xfrm>
            <a:off x="6210251" y="4733836"/>
            <a:ext cx="5492163" cy="477078"/>
          </a:xfrm>
          <a:prstGeom prst="roundRect">
            <a:avLst/>
          </a:prstGeom>
          <a:solidFill>
            <a:srgbClr val="2CCC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    Resources</a:t>
            </a:r>
          </a:p>
        </p:txBody>
      </p:sp>
    </p:spTree>
    <p:extLst>
      <p:ext uri="{BB962C8B-B14F-4D97-AF65-F5344CB8AC3E}">
        <p14:creationId xmlns:p14="http://schemas.microsoft.com/office/powerpoint/2010/main" val="268210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B858AE-F2CD-B9B9-DEC4-F6D7F7B3325B}"/>
              </a:ext>
            </a:extLst>
          </p:cNvPr>
          <p:cNvPicPr>
            <a:picLocks noChangeAspect="1"/>
          </p:cNvPicPr>
          <p:nvPr/>
        </p:nvPicPr>
        <p:blipFill>
          <a:blip r:embed="rId3"/>
          <a:stretch>
            <a:fillRect/>
          </a:stretch>
        </p:blipFill>
        <p:spPr>
          <a:xfrm>
            <a:off x="149381" y="3916173"/>
            <a:ext cx="3680869" cy="233473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A4AF240-49D6-E020-1F44-E1248C9090F8}"/>
              </a:ext>
            </a:extLst>
          </p:cNvPr>
          <p:cNvPicPr>
            <a:picLocks noChangeAspect="1"/>
          </p:cNvPicPr>
          <p:nvPr/>
        </p:nvPicPr>
        <p:blipFill>
          <a:blip r:embed="rId4"/>
          <a:stretch>
            <a:fillRect/>
          </a:stretch>
        </p:blipFill>
        <p:spPr>
          <a:xfrm>
            <a:off x="4361147" y="3916174"/>
            <a:ext cx="3207483" cy="23327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6D8ED57-B88C-2633-8251-77E59EB04992}"/>
              </a:ext>
            </a:extLst>
          </p:cNvPr>
          <p:cNvPicPr>
            <a:picLocks noChangeAspect="1"/>
          </p:cNvPicPr>
          <p:nvPr/>
        </p:nvPicPr>
        <p:blipFill>
          <a:blip r:embed="rId5"/>
          <a:stretch>
            <a:fillRect/>
          </a:stretch>
        </p:blipFill>
        <p:spPr>
          <a:xfrm>
            <a:off x="8099528" y="3916174"/>
            <a:ext cx="3943091" cy="2332715"/>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50AABBFF-0E90-B8FA-C232-28343408931C}"/>
              </a:ext>
            </a:extLst>
          </p:cNvPr>
          <p:cNvSpPr>
            <a:spLocks noGrp="1"/>
          </p:cNvSpPr>
          <p:nvPr>
            <p:ph idx="1"/>
          </p:nvPr>
        </p:nvSpPr>
        <p:spPr/>
        <p:txBody>
          <a:bodyPr/>
          <a:lstStyle/>
          <a:p>
            <a:pPr marL="0" indent="-171450" defTabSz="457189">
              <a:lnSpc>
                <a:spcPct val="150000"/>
              </a:lnSpc>
              <a:spcBef>
                <a:spcPts val="0"/>
              </a:spcBef>
              <a:spcAft>
                <a:spcPts val="300"/>
              </a:spcAft>
              <a:buClr>
                <a:srgbClr val="1C3D54"/>
              </a:buClr>
              <a:buFont typeface="Wingdings" panose="05000000000000000000" pitchFamily="2" charset="2"/>
              <a:buChar char=""/>
            </a:pPr>
            <a:r>
              <a:rPr lang="en-US" sz="1400" dirty="0">
                <a:latin typeface="Arial" panose="020B0604020202020204" pitchFamily="34" charset="0"/>
              </a:rPr>
              <a:t>One to One mapping between your human organization and soar tickets data structures</a:t>
            </a:r>
          </a:p>
          <a:p>
            <a:pPr marL="0" indent="-171450" defTabSz="457189">
              <a:lnSpc>
                <a:spcPct val="150000"/>
              </a:lnSpc>
              <a:spcBef>
                <a:spcPts val="0"/>
              </a:spcBef>
              <a:spcAft>
                <a:spcPts val="300"/>
              </a:spcAft>
              <a:buClr>
                <a:srgbClr val="1C3D54"/>
              </a:buClr>
              <a:buFont typeface="Wingdings" panose="05000000000000000000" pitchFamily="2" charset="2"/>
              <a:buChar char=""/>
            </a:pPr>
            <a:r>
              <a:rPr lang="en-US" sz="1400" dirty="0">
                <a:latin typeface="Arial" panose="020B0604020202020204" pitchFamily="34" charset="0"/>
              </a:rPr>
              <a:t>Case Management goes beyond Cyber Incident Response to cover any source of incidents including:</a:t>
            </a:r>
          </a:p>
          <a:p>
            <a:pPr marL="0" lvl="1" indent="-285750" defTabSz="457189">
              <a:lnSpc>
                <a:spcPct val="150000"/>
              </a:lnSpc>
              <a:spcBef>
                <a:spcPts val="0"/>
              </a:spcBef>
              <a:spcAft>
                <a:spcPts val="300"/>
              </a:spcAft>
              <a:buClr>
                <a:srgbClr val="1C3D54"/>
              </a:buClr>
              <a:buFont typeface="Wingdings" panose="05000000000000000000" pitchFamily="2" charset="2"/>
              <a:buChar char="Ø"/>
            </a:pPr>
            <a:r>
              <a:rPr lang="en-US" sz="1400" dirty="0">
                <a:latin typeface="Arial" panose="020B0604020202020204" pitchFamily="34" charset="0"/>
              </a:rPr>
              <a:t>Network Monitoring</a:t>
            </a:r>
          </a:p>
          <a:p>
            <a:pPr marL="0" lvl="1" indent="-285750" defTabSz="457189">
              <a:lnSpc>
                <a:spcPct val="150000"/>
              </a:lnSpc>
              <a:spcBef>
                <a:spcPts val="0"/>
              </a:spcBef>
              <a:spcAft>
                <a:spcPts val="300"/>
              </a:spcAft>
              <a:buClr>
                <a:srgbClr val="1C3D54"/>
              </a:buClr>
              <a:buFont typeface="Wingdings" panose="05000000000000000000" pitchFamily="2" charset="2"/>
              <a:buChar char="Ø"/>
            </a:pPr>
            <a:r>
              <a:rPr lang="en-US" sz="1400" dirty="0">
                <a:latin typeface="Arial" panose="020B0604020202020204" pitchFamily="34" charset="0"/>
              </a:rPr>
              <a:t>Human Resources</a:t>
            </a:r>
          </a:p>
          <a:p>
            <a:pPr marL="0" lvl="1" indent="-285750" defTabSz="457189">
              <a:lnSpc>
                <a:spcPct val="150000"/>
              </a:lnSpc>
              <a:spcBef>
                <a:spcPts val="0"/>
              </a:spcBef>
              <a:spcAft>
                <a:spcPts val="300"/>
              </a:spcAft>
              <a:buClr>
                <a:srgbClr val="1C3D54"/>
              </a:buClr>
              <a:buFont typeface="Wingdings" panose="05000000000000000000" pitchFamily="2" charset="2"/>
              <a:buChar char="Ø"/>
            </a:pPr>
            <a:r>
              <a:rPr lang="en-US" sz="1400" dirty="0">
                <a:latin typeface="Arial" panose="020B0604020202020204" pitchFamily="34" charset="0"/>
              </a:rPr>
              <a:t>System Monitoring and many more.</a:t>
            </a:r>
          </a:p>
          <a:p>
            <a:pPr marL="0" indent="-171450" defTabSz="457189">
              <a:lnSpc>
                <a:spcPct val="150000"/>
              </a:lnSpc>
              <a:spcBef>
                <a:spcPts val="0"/>
              </a:spcBef>
              <a:spcAft>
                <a:spcPts val="300"/>
              </a:spcAft>
              <a:buClr>
                <a:srgbClr val="1C3D54"/>
              </a:buClr>
              <a:buFont typeface="Wingdings" panose="05000000000000000000" pitchFamily="2" charset="2"/>
              <a:buChar char=""/>
            </a:pPr>
            <a:r>
              <a:rPr lang="en-US" sz="1400" dirty="0">
                <a:latin typeface="Arial" panose="020B0604020202020204" pitchFamily="34" charset="0"/>
              </a:rPr>
              <a:t>Integrations with most Ticketing Systems (ITSM) ensures the case management workflow extends across all IT departments</a:t>
            </a:r>
          </a:p>
          <a:p>
            <a:pPr marL="0" indent="-171450" defTabSz="457189">
              <a:lnSpc>
                <a:spcPct val="150000"/>
              </a:lnSpc>
              <a:spcBef>
                <a:spcPts val="0"/>
              </a:spcBef>
              <a:spcAft>
                <a:spcPts val="300"/>
              </a:spcAft>
              <a:buClr>
                <a:srgbClr val="1C3D54"/>
              </a:buClr>
              <a:buFont typeface="Wingdings" panose="05000000000000000000" pitchFamily="2" charset="2"/>
              <a:buChar char=""/>
            </a:pPr>
            <a:r>
              <a:rPr lang="en-US" sz="1400" dirty="0">
                <a:latin typeface="Arial" panose="020B0604020202020204" pitchFamily="34" charset="0"/>
              </a:rPr>
              <a:t>Crisis management via War Rooms streamlining stakeholders' collaboration</a:t>
            </a:r>
          </a:p>
          <a:p>
            <a:pPr marL="0">
              <a:spcBef>
                <a:spcPts val="0"/>
              </a:spcBef>
              <a:spcAft>
                <a:spcPts val="300"/>
              </a:spcAft>
            </a:pPr>
            <a:endParaRPr lang="en-GB" dirty="0"/>
          </a:p>
        </p:txBody>
      </p:sp>
      <p:sp>
        <p:nvSpPr>
          <p:cNvPr id="2" name="Title 1">
            <a:extLst>
              <a:ext uri="{FF2B5EF4-FFF2-40B4-BE49-F238E27FC236}">
                <a16:creationId xmlns:a16="http://schemas.microsoft.com/office/drawing/2014/main" id="{1B7A574E-9151-D5A6-DD1E-36AF98FB6A99}"/>
              </a:ext>
            </a:extLst>
          </p:cNvPr>
          <p:cNvSpPr>
            <a:spLocks noGrp="1"/>
          </p:cNvSpPr>
          <p:nvPr>
            <p:ph type="title"/>
          </p:nvPr>
        </p:nvSpPr>
        <p:spPr/>
        <p:txBody>
          <a:bodyPr/>
          <a:lstStyle/>
          <a:p>
            <a:r>
              <a:rPr lang="en-US" sz="2800" spc="-150" dirty="0">
                <a:latin typeface="+mj-lt"/>
                <a:ea typeface="+mj-ea"/>
              </a:rPr>
              <a:t>Comprehensive Case management</a:t>
            </a:r>
            <a:endParaRPr lang="en-GB" dirty="0"/>
          </a:p>
        </p:txBody>
      </p:sp>
      <p:sp>
        <p:nvSpPr>
          <p:cNvPr id="10" name="Arrow: Curved Up 9">
            <a:extLst>
              <a:ext uri="{FF2B5EF4-FFF2-40B4-BE49-F238E27FC236}">
                <a16:creationId xmlns:a16="http://schemas.microsoft.com/office/drawing/2014/main" id="{962A8769-1181-D0C7-370C-4A405C50B012}"/>
              </a:ext>
            </a:extLst>
          </p:cNvPr>
          <p:cNvSpPr/>
          <p:nvPr/>
        </p:nvSpPr>
        <p:spPr>
          <a:xfrm>
            <a:off x="3536417" y="6249416"/>
            <a:ext cx="1216152" cy="300537"/>
          </a:xfrm>
          <a:prstGeom prst="curvedUpArrow">
            <a:avLst>
              <a:gd name="adj1" fmla="val 39351"/>
              <a:gd name="adj2" fmla="val 79817"/>
              <a:gd name="adj3" fmla="val 25000"/>
            </a:avLst>
          </a:prstGeom>
          <a:solidFill>
            <a:srgbClr val="51C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solidFill>
                <a:schemeClr val="tx1"/>
              </a:solidFill>
            </a:endParaRPr>
          </a:p>
        </p:txBody>
      </p:sp>
      <p:sp>
        <p:nvSpPr>
          <p:cNvPr id="5" name="Arrow: Curved Up 4">
            <a:extLst>
              <a:ext uri="{FF2B5EF4-FFF2-40B4-BE49-F238E27FC236}">
                <a16:creationId xmlns:a16="http://schemas.microsoft.com/office/drawing/2014/main" id="{DE877C9B-84B8-B5FD-1734-D7E2837F2C9F}"/>
              </a:ext>
            </a:extLst>
          </p:cNvPr>
          <p:cNvSpPr/>
          <p:nvPr/>
        </p:nvSpPr>
        <p:spPr>
          <a:xfrm flipV="1">
            <a:off x="7205740" y="3614179"/>
            <a:ext cx="1216152" cy="300537"/>
          </a:xfrm>
          <a:prstGeom prst="curvedUpArrow">
            <a:avLst>
              <a:gd name="adj1" fmla="val 39351"/>
              <a:gd name="adj2" fmla="val 79817"/>
              <a:gd name="adj3" fmla="val 25000"/>
            </a:avLst>
          </a:prstGeom>
          <a:solidFill>
            <a:srgbClr val="51C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solidFill>
                <a:schemeClr val="tx1"/>
              </a:solidFill>
            </a:endParaRPr>
          </a:p>
        </p:txBody>
      </p:sp>
      <p:sp>
        <p:nvSpPr>
          <p:cNvPr id="8" name="Rectangle 7">
            <a:extLst>
              <a:ext uri="{FF2B5EF4-FFF2-40B4-BE49-F238E27FC236}">
                <a16:creationId xmlns:a16="http://schemas.microsoft.com/office/drawing/2014/main" id="{FF5E8B3D-4D6F-FFBE-A2B0-25E47A8B2B07}"/>
              </a:ext>
            </a:extLst>
          </p:cNvPr>
          <p:cNvSpPr/>
          <p:nvPr/>
        </p:nvSpPr>
        <p:spPr>
          <a:xfrm>
            <a:off x="0" y="6593128"/>
            <a:ext cx="9125081" cy="253916"/>
          </a:xfrm>
          <a:prstGeom prst="rect">
            <a:avLst/>
          </a:prstGeom>
        </p:spPr>
        <p:txBody>
          <a:bodyPr wrap="square">
            <a:spAutoFit/>
          </a:bodyPr>
          <a:lstStyle/>
          <a:p>
            <a:r>
              <a:rPr lang="en-US" sz="1050" dirty="0"/>
              <a:t>Reference: </a:t>
            </a:r>
            <a:r>
              <a:rPr lang="en-US" sz="1050" dirty="0">
                <a:hlinkClick r:id="rId6"/>
              </a:rPr>
              <a:t>https://www.gartner.com/reviews/market/security-orchestration-automation-and-response-solutions/vendor/fortinet/product/fortisoar</a:t>
            </a:r>
            <a:r>
              <a:rPr lang="en-US" sz="1050" dirty="0"/>
              <a:t> </a:t>
            </a:r>
          </a:p>
        </p:txBody>
      </p:sp>
    </p:spTree>
    <p:extLst>
      <p:ext uri="{BB962C8B-B14F-4D97-AF65-F5344CB8AC3E}">
        <p14:creationId xmlns:p14="http://schemas.microsoft.com/office/powerpoint/2010/main" val="16026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Rounded Corners 68">
            <a:extLst>
              <a:ext uri="{FF2B5EF4-FFF2-40B4-BE49-F238E27FC236}">
                <a16:creationId xmlns:a16="http://schemas.microsoft.com/office/drawing/2014/main" id="{B309226B-5258-537F-01E2-00015A5842B0}"/>
              </a:ext>
            </a:extLst>
          </p:cNvPr>
          <p:cNvSpPr/>
          <p:nvPr/>
        </p:nvSpPr>
        <p:spPr>
          <a:xfrm>
            <a:off x="611029" y="1779376"/>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0" name="Rectangle: Rounded Corners 69">
            <a:extLst>
              <a:ext uri="{FF2B5EF4-FFF2-40B4-BE49-F238E27FC236}">
                <a16:creationId xmlns:a16="http://schemas.microsoft.com/office/drawing/2014/main" id="{6CD9071C-EC25-5D87-42F0-7DF5B33ACAF7}"/>
              </a:ext>
            </a:extLst>
          </p:cNvPr>
          <p:cNvSpPr/>
          <p:nvPr/>
        </p:nvSpPr>
        <p:spPr>
          <a:xfrm>
            <a:off x="611029" y="2791038"/>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1" name="Rectangle: Rounded Corners 70">
            <a:extLst>
              <a:ext uri="{FF2B5EF4-FFF2-40B4-BE49-F238E27FC236}">
                <a16:creationId xmlns:a16="http://schemas.microsoft.com/office/drawing/2014/main" id="{2F889042-E997-DCA7-D7FC-CF6FF7F7B637}"/>
              </a:ext>
            </a:extLst>
          </p:cNvPr>
          <p:cNvSpPr/>
          <p:nvPr/>
        </p:nvSpPr>
        <p:spPr>
          <a:xfrm>
            <a:off x="611029" y="3802700"/>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2" name="Rectangle: Rounded Corners 71">
            <a:extLst>
              <a:ext uri="{FF2B5EF4-FFF2-40B4-BE49-F238E27FC236}">
                <a16:creationId xmlns:a16="http://schemas.microsoft.com/office/drawing/2014/main" id="{6257709E-EEB7-3F9A-1EC5-A36BD0DD41BE}"/>
              </a:ext>
            </a:extLst>
          </p:cNvPr>
          <p:cNvSpPr/>
          <p:nvPr/>
        </p:nvSpPr>
        <p:spPr>
          <a:xfrm>
            <a:off x="611029" y="4814362"/>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3" name="Rectangle: Rounded Corners 72">
            <a:extLst>
              <a:ext uri="{FF2B5EF4-FFF2-40B4-BE49-F238E27FC236}">
                <a16:creationId xmlns:a16="http://schemas.microsoft.com/office/drawing/2014/main" id="{1C5F80B4-D055-2354-1490-6DFDBD5E0F43}"/>
              </a:ext>
            </a:extLst>
          </p:cNvPr>
          <p:cNvSpPr/>
          <p:nvPr/>
        </p:nvSpPr>
        <p:spPr>
          <a:xfrm>
            <a:off x="6920324" y="1779376"/>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4" name="Rectangle: Rounded Corners 73">
            <a:extLst>
              <a:ext uri="{FF2B5EF4-FFF2-40B4-BE49-F238E27FC236}">
                <a16:creationId xmlns:a16="http://schemas.microsoft.com/office/drawing/2014/main" id="{1317315C-38FC-B5F1-B319-861BC85063CC}"/>
              </a:ext>
            </a:extLst>
          </p:cNvPr>
          <p:cNvSpPr/>
          <p:nvPr/>
        </p:nvSpPr>
        <p:spPr>
          <a:xfrm>
            <a:off x="6920324" y="2791038"/>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5" name="Rectangle: Rounded Corners 74">
            <a:extLst>
              <a:ext uri="{FF2B5EF4-FFF2-40B4-BE49-F238E27FC236}">
                <a16:creationId xmlns:a16="http://schemas.microsoft.com/office/drawing/2014/main" id="{A8353188-D3CB-8DFC-87C6-4D2656BC83A5}"/>
              </a:ext>
            </a:extLst>
          </p:cNvPr>
          <p:cNvSpPr/>
          <p:nvPr/>
        </p:nvSpPr>
        <p:spPr>
          <a:xfrm>
            <a:off x="6920324" y="3802700"/>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6" name="Rectangle: Rounded Corners 75">
            <a:extLst>
              <a:ext uri="{FF2B5EF4-FFF2-40B4-BE49-F238E27FC236}">
                <a16:creationId xmlns:a16="http://schemas.microsoft.com/office/drawing/2014/main" id="{3020A089-6ABA-B228-9FF6-004B0DA19749}"/>
              </a:ext>
            </a:extLst>
          </p:cNvPr>
          <p:cNvSpPr/>
          <p:nvPr/>
        </p:nvSpPr>
        <p:spPr>
          <a:xfrm>
            <a:off x="6920324" y="4814362"/>
            <a:ext cx="4660649" cy="936104"/>
          </a:xfrm>
          <a:prstGeom prst="roundRect">
            <a:avLst/>
          </a:prstGeom>
          <a:gradFill flip="none" rotWithShape="1">
            <a:gsLst>
              <a:gs pos="1000">
                <a:schemeClr val="bg1"/>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3" name="TextBox 92">
            <a:extLst>
              <a:ext uri="{FF2B5EF4-FFF2-40B4-BE49-F238E27FC236}">
                <a16:creationId xmlns:a16="http://schemas.microsoft.com/office/drawing/2014/main" id="{D88B3441-C43A-1496-5AC2-B070804FAFCA}"/>
              </a:ext>
            </a:extLst>
          </p:cNvPr>
          <p:cNvSpPr txBox="1"/>
          <p:nvPr/>
        </p:nvSpPr>
        <p:spPr>
          <a:xfrm>
            <a:off x="611028" y="1069321"/>
            <a:ext cx="3994105" cy="530327"/>
          </a:xfrm>
          <a:prstGeom prst="rect">
            <a:avLst/>
          </a:prstGeom>
          <a:noFill/>
        </p:spPr>
        <p:txBody>
          <a:bodyPr wrap="square" lIns="0" tIns="0" rIns="0" bIns="0" rtlCol="0" anchor="ctr">
            <a:noAutofit/>
          </a:bodyPr>
          <a:lstStyle/>
          <a:p>
            <a:r>
              <a:rPr lang="en-IN" sz="2800" i="1" dirty="0">
                <a:latin typeface="Calibri" panose="020F0502020204030204" pitchFamily="34" charset="0"/>
                <a:cs typeface="Calibri" panose="020F0502020204030204" pitchFamily="34" charset="0"/>
              </a:rPr>
              <a:t>Sample Use Cases</a:t>
            </a:r>
          </a:p>
        </p:txBody>
      </p:sp>
      <p:sp>
        <p:nvSpPr>
          <p:cNvPr id="119" name="Rectangle 118">
            <a:extLst>
              <a:ext uri="{FF2B5EF4-FFF2-40B4-BE49-F238E27FC236}">
                <a16:creationId xmlns:a16="http://schemas.microsoft.com/office/drawing/2014/main" id="{F270BF12-405B-4601-0698-BB0060F39B41}"/>
              </a:ext>
            </a:extLst>
          </p:cNvPr>
          <p:cNvSpPr/>
          <p:nvPr/>
        </p:nvSpPr>
        <p:spPr>
          <a:xfrm>
            <a:off x="1774970" y="1968079"/>
            <a:ext cx="2183394" cy="558698"/>
          </a:xfrm>
          <a:prstGeom prst="rect">
            <a:avLst/>
          </a:prstGeom>
        </p:spPr>
        <p:txBody>
          <a:bodyPr wrap="square" lIns="0" tIns="0" rIns="0" bIns="0" anchor="ctr">
            <a:noAutofit/>
          </a:bodyPr>
          <a:lstStyle/>
          <a:p>
            <a:pPr defTabSz="457189">
              <a:spcAft>
                <a:spcPts val="600"/>
              </a:spcAft>
              <a:buClr>
                <a:srgbClr val="1C3D54"/>
              </a:buClr>
            </a:pPr>
            <a:r>
              <a:rPr lang="en-US" sz="2200" dirty="0">
                <a:solidFill>
                  <a:srgbClr val="000000"/>
                </a:solidFill>
                <a:latin typeface="Calibri" panose="020F0502020204030204" pitchFamily="34" charset="0"/>
                <a:cs typeface="Calibri" panose="020F0502020204030204" pitchFamily="34" charset="0"/>
              </a:rPr>
              <a:t>Certificates Management</a:t>
            </a:r>
          </a:p>
        </p:txBody>
      </p:sp>
      <p:sp>
        <p:nvSpPr>
          <p:cNvPr id="120" name="Rectangle 119">
            <a:extLst>
              <a:ext uri="{FF2B5EF4-FFF2-40B4-BE49-F238E27FC236}">
                <a16:creationId xmlns:a16="http://schemas.microsoft.com/office/drawing/2014/main" id="{C550EA57-98AC-4F4B-B17D-5CBACD787260}"/>
              </a:ext>
            </a:extLst>
          </p:cNvPr>
          <p:cNvSpPr/>
          <p:nvPr/>
        </p:nvSpPr>
        <p:spPr>
          <a:xfrm>
            <a:off x="1774970" y="3991403"/>
            <a:ext cx="2183394"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OT Assets Management</a:t>
            </a:r>
          </a:p>
        </p:txBody>
      </p:sp>
      <p:sp>
        <p:nvSpPr>
          <p:cNvPr id="121" name="Rectangle 120">
            <a:extLst>
              <a:ext uri="{FF2B5EF4-FFF2-40B4-BE49-F238E27FC236}">
                <a16:creationId xmlns:a16="http://schemas.microsoft.com/office/drawing/2014/main" id="{DCD8FF21-DFDE-ED71-B4DD-D6CCC5C3816B}"/>
              </a:ext>
            </a:extLst>
          </p:cNvPr>
          <p:cNvSpPr/>
          <p:nvPr/>
        </p:nvSpPr>
        <p:spPr>
          <a:xfrm>
            <a:off x="1774970" y="2979741"/>
            <a:ext cx="2183394"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Employee Offboarding</a:t>
            </a:r>
          </a:p>
        </p:txBody>
      </p:sp>
      <p:sp>
        <p:nvSpPr>
          <p:cNvPr id="122" name="Rectangle 121">
            <a:extLst>
              <a:ext uri="{FF2B5EF4-FFF2-40B4-BE49-F238E27FC236}">
                <a16:creationId xmlns:a16="http://schemas.microsoft.com/office/drawing/2014/main" id="{5B8984C3-A74E-84F1-988D-149C7803DE6B}"/>
              </a:ext>
            </a:extLst>
          </p:cNvPr>
          <p:cNvSpPr/>
          <p:nvPr/>
        </p:nvSpPr>
        <p:spPr>
          <a:xfrm>
            <a:off x="1774970" y="5003065"/>
            <a:ext cx="2183394"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Shadow IT Mitigation</a:t>
            </a:r>
          </a:p>
        </p:txBody>
      </p:sp>
      <p:sp>
        <p:nvSpPr>
          <p:cNvPr id="123" name="Rectangle 122">
            <a:extLst>
              <a:ext uri="{FF2B5EF4-FFF2-40B4-BE49-F238E27FC236}">
                <a16:creationId xmlns:a16="http://schemas.microsoft.com/office/drawing/2014/main" id="{CD213957-0836-6E9E-F724-6429972F64EE}"/>
              </a:ext>
            </a:extLst>
          </p:cNvPr>
          <p:cNvSpPr/>
          <p:nvPr/>
        </p:nvSpPr>
        <p:spPr>
          <a:xfrm>
            <a:off x="8064933" y="1968079"/>
            <a:ext cx="3254261"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NGFW Zero Touch Provisioning</a:t>
            </a:r>
          </a:p>
        </p:txBody>
      </p:sp>
      <p:sp>
        <p:nvSpPr>
          <p:cNvPr id="124" name="Rectangle 123">
            <a:extLst>
              <a:ext uri="{FF2B5EF4-FFF2-40B4-BE49-F238E27FC236}">
                <a16:creationId xmlns:a16="http://schemas.microsoft.com/office/drawing/2014/main" id="{2D6AEB8A-5A2F-6010-5752-282827CA99DC}"/>
              </a:ext>
            </a:extLst>
          </p:cNvPr>
          <p:cNvSpPr/>
          <p:nvPr/>
        </p:nvSpPr>
        <p:spPr>
          <a:xfrm>
            <a:off x="8064934" y="3991403"/>
            <a:ext cx="2183394"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Compliance Management</a:t>
            </a:r>
          </a:p>
        </p:txBody>
      </p:sp>
      <p:sp>
        <p:nvSpPr>
          <p:cNvPr id="125" name="Rectangle 124">
            <a:extLst>
              <a:ext uri="{FF2B5EF4-FFF2-40B4-BE49-F238E27FC236}">
                <a16:creationId xmlns:a16="http://schemas.microsoft.com/office/drawing/2014/main" id="{E6C9BEC8-19B4-57AA-56AE-CB9340F0C0EE}"/>
              </a:ext>
            </a:extLst>
          </p:cNvPr>
          <p:cNvSpPr/>
          <p:nvPr/>
        </p:nvSpPr>
        <p:spPr>
          <a:xfrm>
            <a:off x="8064933" y="2979741"/>
            <a:ext cx="2803677"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OT Vulnerability Management</a:t>
            </a:r>
          </a:p>
        </p:txBody>
      </p:sp>
      <p:sp>
        <p:nvSpPr>
          <p:cNvPr id="126" name="Rectangle 125">
            <a:extLst>
              <a:ext uri="{FF2B5EF4-FFF2-40B4-BE49-F238E27FC236}">
                <a16:creationId xmlns:a16="http://schemas.microsoft.com/office/drawing/2014/main" id="{912CD05B-8E01-2152-6243-D8A54725D898}"/>
              </a:ext>
            </a:extLst>
          </p:cNvPr>
          <p:cNvSpPr/>
          <p:nvPr/>
        </p:nvSpPr>
        <p:spPr>
          <a:xfrm>
            <a:off x="8064934" y="5003065"/>
            <a:ext cx="2183394" cy="558698"/>
          </a:xfrm>
          <a:prstGeom prst="rect">
            <a:avLst/>
          </a:prstGeom>
        </p:spPr>
        <p:txBody>
          <a:bodyPr wrap="square" lIns="0" tIns="0" rIns="0" bIns="0" anchor="ctr">
            <a:noAutofit/>
          </a:bodyPr>
          <a:lstStyle/>
          <a:p>
            <a:r>
              <a:rPr lang="en-IN" sz="2200" dirty="0">
                <a:solidFill>
                  <a:schemeClr val="tx1">
                    <a:lumMod val="95000"/>
                    <a:lumOff val="5000"/>
                  </a:schemeClr>
                </a:solidFill>
                <a:ea typeface="Open Sans" panose="020B0606030504020204" pitchFamily="34" charset="0"/>
                <a:cs typeface="Open Sans" panose="020B0606030504020204" pitchFamily="34" charset="0"/>
              </a:rPr>
              <a:t>Knowledge Base</a:t>
            </a:r>
          </a:p>
        </p:txBody>
      </p:sp>
      <p:grpSp>
        <p:nvGrpSpPr>
          <p:cNvPr id="6" name="!!Group 76">
            <a:extLst>
              <a:ext uri="{FF2B5EF4-FFF2-40B4-BE49-F238E27FC236}">
                <a16:creationId xmlns:a16="http://schemas.microsoft.com/office/drawing/2014/main" id="{BDAD2056-3A8E-78F1-EB45-A920A18D37D6}"/>
              </a:ext>
            </a:extLst>
          </p:cNvPr>
          <p:cNvGrpSpPr/>
          <p:nvPr/>
        </p:nvGrpSpPr>
        <p:grpSpPr>
          <a:xfrm>
            <a:off x="7176120" y="3033427"/>
            <a:ext cx="457758" cy="457758"/>
            <a:chOff x="4561840" y="1432560"/>
            <a:chExt cx="426720" cy="426720"/>
          </a:xfrm>
        </p:grpSpPr>
        <p:sp>
          <p:nvSpPr>
            <p:cNvPr id="7" name="Oval 6">
              <a:extLst>
                <a:ext uri="{FF2B5EF4-FFF2-40B4-BE49-F238E27FC236}">
                  <a16:creationId xmlns:a16="http://schemas.microsoft.com/office/drawing/2014/main" id="{0AD5AEB2-5A4A-61A2-04EF-5F8B5826DDD1}"/>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 name="Group 7">
              <a:extLst>
                <a:ext uri="{FF2B5EF4-FFF2-40B4-BE49-F238E27FC236}">
                  <a16:creationId xmlns:a16="http://schemas.microsoft.com/office/drawing/2014/main" id="{7B8B87D2-975E-538F-1176-0AF1A254D34D}"/>
                </a:ext>
              </a:extLst>
            </p:cNvPr>
            <p:cNvGrpSpPr/>
            <p:nvPr/>
          </p:nvGrpSpPr>
          <p:grpSpPr>
            <a:xfrm>
              <a:off x="4674371" y="1545091"/>
              <a:ext cx="201658" cy="201658"/>
              <a:chOff x="11639028" y="2996952"/>
              <a:chExt cx="576064" cy="576064"/>
            </a:xfrm>
            <a:solidFill>
              <a:schemeClr val="bg1"/>
            </a:solidFill>
          </p:grpSpPr>
          <p:sp>
            <p:nvSpPr>
              <p:cNvPr id="9" name="Rectangle 8">
                <a:extLst>
                  <a:ext uri="{FF2B5EF4-FFF2-40B4-BE49-F238E27FC236}">
                    <a16:creationId xmlns:a16="http://schemas.microsoft.com/office/drawing/2014/main" id="{CD19E5BA-98C3-CCCA-68F8-35D3F01BBED6}"/>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43B8E98C-9837-0BB6-77B1-8DD35C74597A}"/>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11" name="!!Group 76">
            <a:extLst>
              <a:ext uri="{FF2B5EF4-FFF2-40B4-BE49-F238E27FC236}">
                <a16:creationId xmlns:a16="http://schemas.microsoft.com/office/drawing/2014/main" id="{569EC2EC-ECDE-5369-1818-3C9B9C6D987E}"/>
              </a:ext>
            </a:extLst>
          </p:cNvPr>
          <p:cNvGrpSpPr/>
          <p:nvPr/>
        </p:nvGrpSpPr>
        <p:grpSpPr>
          <a:xfrm>
            <a:off x="7176120" y="4046055"/>
            <a:ext cx="457758" cy="457758"/>
            <a:chOff x="4561840" y="1432560"/>
            <a:chExt cx="426720" cy="426720"/>
          </a:xfrm>
        </p:grpSpPr>
        <p:sp>
          <p:nvSpPr>
            <p:cNvPr id="12" name="Oval 11">
              <a:extLst>
                <a:ext uri="{FF2B5EF4-FFF2-40B4-BE49-F238E27FC236}">
                  <a16:creationId xmlns:a16="http://schemas.microsoft.com/office/drawing/2014/main" id="{E5706025-063E-81B8-E387-3CF75DE90D1F}"/>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 name="Group 12">
              <a:extLst>
                <a:ext uri="{FF2B5EF4-FFF2-40B4-BE49-F238E27FC236}">
                  <a16:creationId xmlns:a16="http://schemas.microsoft.com/office/drawing/2014/main" id="{19540558-6CDC-339E-9F36-65D2ABED804D}"/>
                </a:ext>
              </a:extLst>
            </p:cNvPr>
            <p:cNvGrpSpPr/>
            <p:nvPr/>
          </p:nvGrpSpPr>
          <p:grpSpPr>
            <a:xfrm>
              <a:off x="4674371" y="1545091"/>
              <a:ext cx="201658" cy="201658"/>
              <a:chOff x="11639028" y="2996952"/>
              <a:chExt cx="576064" cy="576064"/>
            </a:xfrm>
            <a:solidFill>
              <a:schemeClr val="bg1"/>
            </a:solidFill>
          </p:grpSpPr>
          <p:sp>
            <p:nvSpPr>
              <p:cNvPr id="14" name="Rectangle 13">
                <a:extLst>
                  <a:ext uri="{FF2B5EF4-FFF2-40B4-BE49-F238E27FC236}">
                    <a16:creationId xmlns:a16="http://schemas.microsoft.com/office/drawing/2014/main" id="{AB9465DE-4FC1-DCDD-6FBE-029628D504D8}"/>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Rectangle 14">
                <a:extLst>
                  <a:ext uri="{FF2B5EF4-FFF2-40B4-BE49-F238E27FC236}">
                    <a16:creationId xmlns:a16="http://schemas.microsoft.com/office/drawing/2014/main" id="{6C7FF42E-5151-F79A-ACB3-50C8ADAA1286}"/>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17" name="!!Group 76">
            <a:extLst>
              <a:ext uri="{FF2B5EF4-FFF2-40B4-BE49-F238E27FC236}">
                <a16:creationId xmlns:a16="http://schemas.microsoft.com/office/drawing/2014/main" id="{A83167F7-7489-BA96-B4CB-A8A6A512F528}"/>
              </a:ext>
            </a:extLst>
          </p:cNvPr>
          <p:cNvGrpSpPr/>
          <p:nvPr/>
        </p:nvGrpSpPr>
        <p:grpSpPr>
          <a:xfrm>
            <a:off x="7176120" y="5053535"/>
            <a:ext cx="457758" cy="457758"/>
            <a:chOff x="4561840" y="1432560"/>
            <a:chExt cx="426720" cy="426720"/>
          </a:xfrm>
        </p:grpSpPr>
        <p:sp>
          <p:nvSpPr>
            <p:cNvPr id="18" name="Oval 17">
              <a:extLst>
                <a:ext uri="{FF2B5EF4-FFF2-40B4-BE49-F238E27FC236}">
                  <a16:creationId xmlns:a16="http://schemas.microsoft.com/office/drawing/2014/main" id="{CF102C57-246F-4BCB-BBC1-D1D338F99B55}"/>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18">
              <a:extLst>
                <a:ext uri="{FF2B5EF4-FFF2-40B4-BE49-F238E27FC236}">
                  <a16:creationId xmlns:a16="http://schemas.microsoft.com/office/drawing/2014/main" id="{52842941-4760-33A8-B3DB-116D6C786D64}"/>
                </a:ext>
              </a:extLst>
            </p:cNvPr>
            <p:cNvGrpSpPr/>
            <p:nvPr/>
          </p:nvGrpSpPr>
          <p:grpSpPr>
            <a:xfrm>
              <a:off x="4674371" y="1545091"/>
              <a:ext cx="201658" cy="201658"/>
              <a:chOff x="11639028" y="2996952"/>
              <a:chExt cx="576064" cy="576064"/>
            </a:xfrm>
            <a:solidFill>
              <a:schemeClr val="bg1"/>
            </a:solidFill>
          </p:grpSpPr>
          <p:sp>
            <p:nvSpPr>
              <p:cNvPr id="20" name="Rectangle 19">
                <a:extLst>
                  <a:ext uri="{FF2B5EF4-FFF2-40B4-BE49-F238E27FC236}">
                    <a16:creationId xmlns:a16="http://schemas.microsoft.com/office/drawing/2014/main" id="{FE289E06-4ACE-92D8-B313-75FA592DA2D7}"/>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20">
                <a:extLst>
                  <a:ext uri="{FF2B5EF4-FFF2-40B4-BE49-F238E27FC236}">
                    <a16:creationId xmlns:a16="http://schemas.microsoft.com/office/drawing/2014/main" id="{C42D66E4-AA89-4801-5B9E-2DE062D11E9F}"/>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22" name="!!Group 76">
            <a:extLst>
              <a:ext uri="{FF2B5EF4-FFF2-40B4-BE49-F238E27FC236}">
                <a16:creationId xmlns:a16="http://schemas.microsoft.com/office/drawing/2014/main" id="{8D19C6D7-9146-75BD-5112-1DA86DBE3CF0}"/>
              </a:ext>
            </a:extLst>
          </p:cNvPr>
          <p:cNvGrpSpPr/>
          <p:nvPr/>
        </p:nvGrpSpPr>
        <p:grpSpPr>
          <a:xfrm>
            <a:off x="7176120" y="2018549"/>
            <a:ext cx="457758" cy="457758"/>
            <a:chOff x="4561840" y="1432560"/>
            <a:chExt cx="426720" cy="426720"/>
          </a:xfrm>
        </p:grpSpPr>
        <p:sp>
          <p:nvSpPr>
            <p:cNvPr id="23" name="Oval 22">
              <a:extLst>
                <a:ext uri="{FF2B5EF4-FFF2-40B4-BE49-F238E27FC236}">
                  <a16:creationId xmlns:a16="http://schemas.microsoft.com/office/drawing/2014/main" id="{92ABF369-8872-5337-D510-96D2D2136497}"/>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4" name="Group 23">
              <a:extLst>
                <a:ext uri="{FF2B5EF4-FFF2-40B4-BE49-F238E27FC236}">
                  <a16:creationId xmlns:a16="http://schemas.microsoft.com/office/drawing/2014/main" id="{2A37B79C-0A67-CB5C-9CA3-4AB7FCA25A11}"/>
                </a:ext>
              </a:extLst>
            </p:cNvPr>
            <p:cNvGrpSpPr/>
            <p:nvPr/>
          </p:nvGrpSpPr>
          <p:grpSpPr>
            <a:xfrm>
              <a:off x="4674371" y="1545091"/>
              <a:ext cx="201658" cy="201658"/>
              <a:chOff x="11639028" y="2996952"/>
              <a:chExt cx="576064" cy="576064"/>
            </a:xfrm>
            <a:solidFill>
              <a:schemeClr val="bg1"/>
            </a:solidFill>
          </p:grpSpPr>
          <p:sp>
            <p:nvSpPr>
              <p:cNvPr id="25" name="Rectangle 24">
                <a:extLst>
                  <a:ext uri="{FF2B5EF4-FFF2-40B4-BE49-F238E27FC236}">
                    <a16:creationId xmlns:a16="http://schemas.microsoft.com/office/drawing/2014/main" id="{4D9EB7EA-75B4-8B8A-F65C-543370A0D877}"/>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Rectangle 25">
                <a:extLst>
                  <a:ext uri="{FF2B5EF4-FFF2-40B4-BE49-F238E27FC236}">
                    <a16:creationId xmlns:a16="http://schemas.microsoft.com/office/drawing/2014/main" id="{15E887B5-D490-E481-945C-CE81A3DB673D}"/>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2" name="!!Group 76">
            <a:extLst>
              <a:ext uri="{FF2B5EF4-FFF2-40B4-BE49-F238E27FC236}">
                <a16:creationId xmlns:a16="http://schemas.microsoft.com/office/drawing/2014/main" id="{145DD354-872C-4720-FFCC-0F52B5D234EE}"/>
              </a:ext>
            </a:extLst>
          </p:cNvPr>
          <p:cNvGrpSpPr/>
          <p:nvPr/>
        </p:nvGrpSpPr>
        <p:grpSpPr>
          <a:xfrm>
            <a:off x="872805" y="3028259"/>
            <a:ext cx="457758" cy="457758"/>
            <a:chOff x="4561840" y="1432560"/>
            <a:chExt cx="426720" cy="426720"/>
          </a:xfrm>
        </p:grpSpPr>
        <p:sp>
          <p:nvSpPr>
            <p:cNvPr id="3" name="Oval 2">
              <a:extLst>
                <a:ext uri="{FF2B5EF4-FFF2-40B4-BE49-F238E27FC236}">
                  <a16:creationId xmlns:a16="http://schemas.microsoft.com/office/drawing/2014/main" id="{B0864343-3818-0C8C-ACDC-7D08A8AF1C66}"/>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 name="Group 3">
              <a:extLst>
                <a:ext uri="{FF2B5EF4-FFF2-40B4-BE49-F238E27FC236}">
                  <a16:creationId xmlns:a16="http://schemas.microsoft.com/office/drawing/2014/main" id="{14430E34-6EA7-DA22-F8A9-92137113FCD0}"/>
                </a:ext>
              </a:extLst>
            </p:cNvPr>
            <p:cNvGrpSpPr/>
            <p:nvPr/>
          </p:nvGrpSpPr>
          <p:grpSpPr>
            <a:xfrm>
              <a:off x="4674371" y="1545091"/>
              <a:ext cx="201658" cy="201658"/>
              <a:chOff x="11639028" y="2996952"/>
              <a:chExt cx="576064" cy="576064"/>
            </a:xfrm>
            <a:solidFill>
              <a:schemeClr val="bg1"/>
            </a:solidFill>
          </p:grpSpPr>
          <p:sp>
            <p:nvSpPr>
              <p:cNvPr id="16" name="Rectangle 15">
                <a:extLst>
                  <a:ext uri="{FF2B5EF4-FFF2-40B4-BE49-F238E27FC236}">
                    <a16:creationId xmlns:a16="http://schemas.microsoft.com/office/drawing/2014/main" id="{B4D56355-B1C6-8A27-E185-F6EC6EF69D14}"/>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Rectangle 34">
                <a:extLst>
                  <a:ext uri="{FF2B5EF4-FFF2-40B4-BE49-F238E27FC236}">
                    <a16:creationId xmlns:a16="http://schemas.microsoft.com/office/drawing/2014/main" id="{E8C3DBDB-35A5-0A19-91E5-249B8495EA8E}"/>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36" name="!!Group 76">
            <a:extLst>
              <a:ext uri="{FF2B5EF4-FFF2-40B4-BE49-F238E27FC236}">
                <a16:creationId xmlns:a16="http://schemas.microsoft.com/office/drawing/2014/main" id="{3258D09F-D6C7-87B5-2ED3-5D3981955647}"/>
              </a:ext>
            </a:extLst>
          </p:cNvPr>
          <p:cNvGrpSpPr/>
          <p:nvPr/>
        </p:nvGrpSpPr>
        <p:grpSpPr>
          <a:xfrm>
            <a:off x="872805" y="4040887"/>
            <a:ext cx="457758" cy="457758"/>
            <a:chOff x="4561840" y="1432560"/>
            <a:chExt cx="426720" cy="426720"/>
          </a:xfrm>
        </p:grpSpPr>
        <p:sp>
          <p:nvSpPr>
            <p:cNvPr id="37" name="Oval 36">
              <a:extLst>
                <a:ext uri="{FF2B5EF4-FFF2-40B4-BE49-F238E27FC236}">
                  <a16:creationId xmlns:a16="http://schemas.microsoft.com/office/drawing/2014/main" id="{D3547621-E035-E367-1CE1-15605D86F1D0}"/>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8" name="Group 37">
              <a:extLst>
                <a:ext uri="{FF2B5EF4-FFF2-40B4-BE49-F238E27FC236}">
                  <a16:creationId xmlns:a16="http://schemas.microsoft.com/office/drawing/2014/main" id="{F7AF4ACE-4021-7FF7-662F-1F798625C518}"/>
                </a:ext>
              </a:extLst>
            </p:cNvPr>
            <p:cNvGrpSpPr/>
            <p:nvPr/>
          </p:nvGrpSpPr>
          <p:grpSpPr>
            <a:xfrm>
              <a:off x="4674371" y="1545091"/>
              <a:ext cx="201658" cy="201658"/>
              <a:chOff x="11639028" y="2996952"/>
              <a:chExt cx="576064" cy="576064"/>
            </a:xfrm>
            <a:solidFill>
              <a:schemeClr val="bg1"/>
            </a:solidFill>
          </p:grpSpPr>
          <p:sp>
            <p:nvSpPr>
              <p:cNvPr id="39" name="Rectangle 38">
                <a:extLst>
                  <a:ext uri="{FF2B5EF4-FFF2-40B4-BE49-F238E27FC236}">
                    <a16:creationId xmlns:a16="http://schemas.microsoft.com/office/drawing/2014/main" id="{E40891A8-6DE5-5B85-CF30-FAAAA58DAEED}"/>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Rectangle 39">
                <a:extLst>
                  <a:ext uri="{FF2B5EF4-FFF2-40B4-BE49-F238E27FC236}">
                    <a16:creationId xmlns:a16="http://schemas.microsoft.com/office/drawing/2014/main" id="{19DE4A72-866B-15EE-509F-FA244D61FC50}"/>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41" name="!!Group 76">
            <a:extLst>
              <a:ext uri="{FF2B5EF4-FFF2-40B4-BE49-F238E27FC236}">
                <a16:creationId xmlns:a16="http://schemas.microsoft.com/office/drawing/2014/main" id="{C7348E47-1F70-BFBF-C976-48B19311013E}"/>
              </a:ext>
            </a:extLst>
          </p:cNvPr>
          <p:cNvGrpSpPr/>
          <p:nvPr/>
        </p:nvGrpSpPr>
        <p:grpSpPr>
          <a:xfrm>
            <a:off x="872805" y="5048367"/>
            <a:ext cx="457758" cy="457758"/>
            <a:chOff x="4561840" y="1432560"/>
            <a:chExt cx="426720" cy="426720"/>
          </a:xfrm>
        </p:grpSpPr>
        <p:sp>
          <p:nvSpPr>
            <p:cNvPr id="42" name="Oval 41">
              <a:extLst>
                <a:ext uri="{FF2B5EF4-FFF2-40B4-BE49-F238E27FC236}">
                  <a16:creationId xmlns:a16="http://schemas.microsoft.com/office/drawing/2014/main" id="{3795D550-AE1F-BCD4-752B-1032351F3972}"/>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3" name="Group 42">
              <a:extLst>
                <a:ext uri="{FF2B5EF4-FFF2-40B4-BE49-F238E27FC236}">
                  <a16:creationId xmlns:a16="http://schemas.microsoft.com/office/drawing/2014/main" id="{538858F6-ADD3-3A48-FC12-E1D286A6E989}"/>
                </a:ext>
              </a:extLst>
            </p:cNvPr>
            <p:cNvGrpSpPr/>
            <p:nvPr/>
          </p:nvGrpSpPr>
          <p:grpSpPr>
            <a:xfrm>
              <a:off x="4674371" y="1545091"/>
              <a:ext cx="201658" cy="201658"/>
              <a:chOff x="11639028" y="2996952"/>
              <a:chExt cx="576064" cy="576064"/>
            </a:xfrm>
            <a:solidFill>
              <a:schemeClr val="bg1"/>
            </a:solidFill>
          </p:grpSpPr>
          <p:sp>
            <p:nvSpPr>
              <p:cNvPr id="44" name="Rectangle 43">
                <a:extLst>
                  <a:ext uri="{FF2B5EF4-FFF2-40B4-BE49-F238E27FC236}">
                    <a16:creationId xmlns:a16="http://schemas.microsoft.com/office/drawing/2014/main" id="{1F2054DD-9AB3-A97F-CC4F-79E2860D119E}"/>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5" name="Rectangle 44">
                <a:extLst>
                  <a:ext uri="{FF2B5EF4-FFF2-40B4-BE49-F238E27FC236}">
                    <a16:creationId xmlns:a16="http://schemas.microsoft.com/office/drawing/2014/main" id="{6C457379-2058-62B3-7DA2-B1F2F90FF958}"/>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46" name="!!Group 76">
            <a:extLst>
              <a:ext uri="{FF2B5EF4-FFF2-40B4-BE49-F238E27FC236}">
                <a16:creationId xmlns:a16="http://schemas.microsoft.com/office/drawing/2014/main" id="{AC333AD6-20C8-1D66-7525-C0DD08803EA4}"/>
              </a:ext>
            </a:extLst>
          </p:cNvPr>
          <p:cNvGrpSpPr/>
          <p:nvPr/>
        </p:nvGrpSpPr>
        <p:grpSpPr>
          <a:xfrm>
            <a:off x="872805" y="2013381"/>
            <a:ext cx="457758" cy="457758"/>
            <a:chOff x="4561840" y="1432560"/>
            <a:chExt cx="426720" cy="426720"/>
          </a:xfrm>
        </p:grpSpPr>
        <p:sp>
          <p:nvSpPr>
            <p:cNvPr id="48" name="Oval 47">
              <a:extLst>
                <a:ext uri="{FF2B5EF4-FFF2-40B4-BE49-F238E27FC236}">
                  <a16:creationId xmlns:a16="http://schemas.microsoft.com/office/drawing/2014/main" id="{F22D8D42-4E96-D876-60EF-4AD8761DB9E3}"/>
                </a:ext>
              </a:extLst>
            </p:cNvPr>
            <p:cNvSpPr/>
            <p:nvPr/>
          </p:nvSpPr>
          <p:spPr>
            <a:xfrm>
              <a:off x="4561840" y="1432560"/>
              <a:ext cx="426720" cy="426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9" name="Group 48">
              <a:extLst>
                <a:ext uri="{FF2B5EF4-FFF2-40B4-BE49-F238E27FC236}">
                  <a16:creationId xmlns:a16="http://schemas.microsoft.com/office/drawing/2014/main" id="{7873B574-233B-C674-17F6-6A227C63AA3D}"/>
                </a:ext>
              </a:extLst>
            </p:cNvPr>
            <p:cNvGrpSpPr/>
            <p:nvPr/>
          </p:nvGrpSpPr>
          <p:grpSpPr>
            <a:xfrm>
              <a:off x="4674371" y="1545091"/>
              <a:ext cx="201658" cy="201658"/>
              <a:chOff x="11639028" y="2996952"/>
              <a:chExt cx="576064" cy="576064"/>
            </a:xfrm>
            <a:solidFill>
              <a:schemeClr val="bg1"/>
            </a:solidFill>
          </p:grpSpPr>
          <p:sp>
            <p:nvSpPr>
              <p:cNvPr id="50" name="Rectangle 49">
                <a:extLst>
                  <a:ext uri="{FF2B5EF4-FFF2-40B4-BE49-F238E27FC236}">
                    <a16:creationId xmlns:a16="http://schemas.microsoft.com/office/drawing/2014/main" id="{2601D9E2-FBD7-ED49-7246-EDCC12AF6643}"/>
                  </a:ext>
                </a:extLst>
              </p:cNvPr>
              <p:cNvSpPr/>
              <p:nvPr/>
            </p:nvSpPr>
            <p:spPr>
              <a:xfrm>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Rectangle 50">
                <a:extLst>
                  <a:ext uri="{FF2B5EF4-FFF2-40B4-BE49-F238E27FC236}">
                    <a16:creationId xmlns:a16="http://schemas.microsoft.com/office/drawing/2014/main" id="{B2752DA7-A3ED-BA26-ABF0-707FB52F0DCC}"/>
                  </a:ext>
                </a:extLst>
              </p:cNvPr>
              <p:cNvSpPr/>
              <p:nvPr/>
            </p:nvSpPr>
            <p:spPr>
              <a:xfrm rot="5400000">
                <a:off x="11855052" y="2996952"/>
                <a:ext cx="144016"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pic>
        <p:nvPicPr>
          <p:cNvPr id="57" name="Picture 56" descr="A red and yellow chain&#10;&#10;Description automatically generated">
            <a:hlinkClick r:id="rId3"/>
            <a:extLst>
              <a:ext uri="{FF2B5EF4-FFF2-40B4-BE49-F238E27FC236}">
                <a16:creationId xmlns:a16="http://schemas.microsoft.com/office/drawing/2014/main" id="{9D523797-AF5F-54EF-1DC5-738BE21C53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5133" y="3106625"/>
            <a:ext cx="355108" cy="355108"/>
          </a:xfrm>
          <a:prstGeom prst="rect">
            <a:avLst/>
          </a:prstGeom>
        </p:spPr>
      </p:pic>
      <p:pic>
        <p:nvPicPr>
          <p:cNvPr id="58" name="Picture 57" descr="A red and yellow chain&#10;&#10;Description automatically generated">
            <a:hlinkClick r:id="rId5"/>
            <a:extLst>
              <a:ext uri="{FF2B5EF4-FFF2-40B4-BE49-F238E27FC236}">
                <a16:creationId xmlns:a16="http://schemas.microsoft.com/office/drawing/2014/main" id="{6DF3B7D7-6861-3337-7BA5-267A2E9A64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5133" y="4092212"/>
            <a:ext cx="355108" cy="355108"/>
          </a:xfrm>
          <a:prstGeom prst="rect">
            <a:avLst/>
          </a:prstGeom>
        </p:spPr>
      </p:pic>
      <p:pic>
        <p:nvPicPr>
          <p:cNvPr id="59" name="Picture 58" descr="A red and yellow chain&#10;&#10;Description automatically generated">
            <a:hlinkClick r:id="rId6"/>
            <a:extLst>
              <a:ext uri="{FF2B5EF4-FFF2-40B4-BE49-F238E27FC236}">
                <a16:creationId xmlns:a16="http://schemas.microsoft.com/office/drawing/2014/main" id="{9C07C609-E590-4B4D-9F4A-909C31A946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1449" y="2064706"/>
            <a:ext cx="355108" cy="355108"/>
          </a:xfrm>
          <a:prstGeom prst="rect">
            <a:avLst/>
          </a:prstGeom>
        </p:spPr>
      </p:pic>
      <p:pic>
        <p:nvPicPr>
          <p:cNvPr id="60" name="Picture 59" descr="A red and yellow chain&#10;&#10;Description automatically generated">
            <a:extLst>
              <a:ext uri="{FF2B5EF4-FFF2-40B4-BE49-F238E27FC236}">
                <a16:creationId xmlns:a16="http://schemas.microsoft.com/office/drawing/2014/main" id="{94590292-4966-8EB2-1F57-68A6B3CB09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4686" y="3052543"/>
            <a:ext cx="355108" cy="355108"/>
          </a:xfrm>
          <a:prstGeom prst="rect">
            <a:avLst/>
          </a:prstGeom>
        </p:spPr>
      </p:pic>
      <p:pic>
        <p:nvPicPr>
          <p:cNvPr id="61" name="Picture 60" descr="A red and yellow chain&#10;&#10;Description automatically generated">
            <a:hlinkClick r:id="rId7"/>
            <a:extLst>
              <a:ext uri="{FF2B5EF4-FFF2-40B4-BE49-F238E27FC236}">
                <a16:creationId xmlns:a16="http://schemas.microsoft.com/office/drawing/2014/main" id="{2523B316-581F-8E5A-016D-B94287B392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1449" y="4091439"/>
            <a:ext cx="355108" cy="355108"/>
          </a:xfrm>
          <a:prstGeom prst="rect">
            <a:avLst/>
          </a:prstGeom>
        </p:spPr>
      </p:pic>
      <p:pic>
        <p:nvPicPr>
          <p:cNvPr id="62" name="Picture 61" descr="A red and yellow chain&#10;&#10;Description automatically generated">
            <a:hlinkClick r:id="rId8"/>
            <a:extLst>
              <a:ext uri="{FF2B5EF4-FFF2-40B4-BE49-F238E27FC236}">
                <a16:creationId xmlns:a16="http://schemas.microsoft.com/office/drawing/2014/main" id="{42330CFB-86E0-D7F6-DB9A-FDDCAB700E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01449" y="5126733"/>
            <a:ext cx="355108" cy="355108"/>
          </a:xfrm>
          <a:prstGeom prst="rect">
            <a:avLst/>
          </a:prstGeom>
        </p:spPr>
      </p:pic>
      <p:sp>
        <p:nvSpPr>
          <p:cNvPr id="27" name="Title 26">
            <a:extLst>
              <a:ext uri="{FF2B5EF4-FFF2-40B4-BE49-F238E27FC236}">
                <a16:creationId xmlns:a16="http://schemas.microsoft.com/office/drawing/2014/main" id="{4EC2924C-9996-D285-2DF8-EF4D076170C3}"/>
              </a:ext>
            </a:extLst>
          </p:cNvPr>
          <p:cNvSpPr>
            <a:spLocks noGrp="1"/>
          </p:cNvSpPr>
          <p:nvPr>
            <p:ph type="title"/>
          </p:nvPr>
        </p:nvSpPr>
        <p:spPr/>
        <p:txBody>
          <a:bodyPr/>
          <a:lstStyle/>
          <a:p>
            <a:r>
              <a:rPr lang="en-GB" dirty="0"/>
              <a:t>Automation Beyond SOC</a:t>
            </a:r>
          </a:p>
        </p:txBody>
      </p:sp>
    </p:spTree>
    <p:extLst>
      <p:ext uri="{BB962C8B-B14F-4D97-AF65-F5344CB8AC3E}">
        <p14:creationId xmlns:p14="http://schemas.microsoft.com/office/powerpoint/2010/main" val="139772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B9CCE21-EAC1-A149-91C3-E4DD909E9E5F}"/>
              </a:ext>
            </a:extLst>
          </p:cNvPr>
          <p:cNvGrpSpPr/>
          <p:nvPr/>
        </p:nvGrpSpPr>
        <p:grpSpPr>
          <a:xfrm>
            <a:off x="6986216" y="1203192"/>
            <a:ext cx="4856804" cy="1690229"/>
            <a:chOff x="5858342" y="3024326"/>
            <a:chExt cx="4856804" cy="1690229"/>
          </a:xfrm>
        </p:grpSpPr>
        <p:sp>
          <p:nvSpPr>
            <p:cNvPr id="12" name="TextBox 11">
              <a:extLst>
                <a:ext uri="{FF2B5EF4-FFF2-40B4-BE49-F238E27FC236}">
                  <a16:creationId xmlns:a16="http://schemas.microsoft.com/office/drawing/2014/main" id="{6EA5B81A-EC81-EE4C-9B76-B3521E9C3457}"/>
                </a:ext>
              </a:extLst>
            </p:cNvPr>
            <p:cNvSpPr txBox="1"/>
            <p:nvPr/>
          </p:nvSpPr>
          <p:spPr>
            <a:xfrm>
              <a:off x="6408019" y="3083339"/>
              <a:ext cx="4307127" cy="1631216"/>
            </a:xfrm>
            <a:prstGeom prst="rect">
              <a:avLst/>
            </a:prstGeom>
            <a:noFill/>
          </p:spPr>
          <p:txBody>
            <a:bodyPr wrap="square">
              <a:spAutoFit/>
            </a:bodyPr>
            <a:lstStyle/>
            <a:p>
              <a:pPr>
                <a:tabLst>
                  <a:tab pos="749935" algn="l"/>
                </a:tabLst>
              </a:pPr>
              <a:r>
                <a:rPr lang="en-US" b="1" dirty="0"/>
                <a:t>Streamline Investigations</a:t>
              </a:r>
            </a:p>
            <a:p>
              <a:r>
                <a:rPr lang="en-US" sz="1600" dirty="0"/>
                <a:t>AI-driven prioritization that dynamically detects false positives, and automatically group similar alerts and incidents to present a consolidated timeline for investigations</a:t>
              </a:r>
            </a:p>
            <a:p>
              <a:pPr marL="742950" lvl="1" indent="-285750">
                <a:buFont typeface="Arial" panose="020B0604020202020204" pitchFamily="34" charset="0"/>
                <a:buChar char="•"/>
              </a:pPr>
              <a:endParaRPr lang="en-US" dirty="0"/>
            </a:p>
          </p:txBody>
        </p:sp>
        <p:sp>
          <p:nvSpPr>
            <p:cNvPr id="13" name="Oval 12">
              <a:extLst>
                <a:ext uri="{FF2B5EF4-FFF2-40B4-BE49-F238E27FC236}">
                  <a16:creationId xmlns:a16="http://schemas.microsoft.com/office/drawing/2014/main" id="{6B1EF397-79DF-CB46-9504-905CACAC83EA}"/>
                </a:ext>
              </a:extLst>
            </p:cNvPr>
            <p:cNvSpPr/>
            <p:nvPr/>
          </p:nvSpPr>
          <p:spPr>
            <a:xfrm>
              <a:off x="5858342" y="3024326"/>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1</a:t>
              </a:r>
            </a:p>
          </p:txBody>
        </p:sp>
      </p:grpSp>
      <p:grpSp>
        <p:nvGrpSpPr>
          <p:cNvPr id="14" name="Group 13">
            <a:extLst>
              <a:ext uri="{FF2B5EF4-FFF2-40B4-BE49-F238E27FC236}">
                <a16:creationId xmlns:a16="http://schemas.microsoft.com/office/drawing/2014/main" id="{54C7833D-CC61-A94B-9EAD-E25B4C5D915B}"/>
              </a:ext>
            </a:extLst>
          </p:cNvPr>
          <p:cNvGrpSpPr/>
          <p:nvPr/>
        </p:nvGrpSpPr>
        <p:grpSpPr>
          <a:xfrm>
            <a:off x="6985179" y="3167066"/>
            <a:ext cx="5002690" cy="1949410"/>
            <a:chOff x="5885753" y="4813569"/>
            <a:chExt cx="5002690" cy="1949410"/>
          </a:xfrm>
        </p:grpSpPr>
        <p:sp>
          <p:nvSpPr>
            <p:cNvPr id="15" name="TextBox 14">
              <a:extLst>
                <a:ext uri="{FF2B5EF4-FFF2-40B4-BE49-F238E27FC236}">
                  <a16:creationId xmlns:a16="http://schemas.microsoft.com/office/drawing/2014/main" id="{F252CAAA-AA56-684A-A1EF-12AD8C044ED4}"/>
                </a:ext>
              </a:extLst>
            </p:cNvPr>
            <p:cNvSpPr txBox="1"/>
            <p:nvPr/>
          </p:nvSpPr>
          <p:spPr>
            <a:xfrm>
              <a:off x="6408019" y="4885542"/>
              <a:ext cx="4480424" cy="1877437"/>
            </a:xfrm>
            <a:prstGeom prst="rect">
              <a:avLst/>
            </a:prstGeom>
            <a:noFill/>
          </p:spPr>
          <p:txBody>
            <a:bodyPr wrap="square">
              <a:spAutoFit/>
            </a:bodyPr>
            <a:lstStyle/>
            <a:p>
              <a:r>
                <a:rPr lang="en-US" b="1" dirty="0"/>
                <a:t>Automatically Enrich &amp; Correlate Alerts</a:t>
              </a:r>
            </a:p>
            <a:p>
              <a:r>
                <a:rPr lang="en-US" sz="1600" dirty="0"/>
                <a:t>Reduce time spent investigating alerts through FortiSOAR’s recommendation engine, that provides analysts with suggested actions, correlated alerts &amp; critical data, enabling quick decision making </a:t>
              </a:r>
            </a:p>
            <a:p>
              <a:pPr marR="0">
                <a:spcBef>
                  <a:spcPts val="0"/>
                </a:spcBef>
                <a:spcAft>
                  <a:spcPts val="0"/>
                </a:spcAft>
              </a:pPr>
              <a:endParaRPr lang="en-US" sz="1800" dirty="0">
                <a:effectLst/>
              </a:endParaRPr>
            </a:p>
          </p:txBody>
        </p:sp>
        <p:sp>
          <p:nvSpPr>
            <p:cNvPr id="16" name="Oval 15">
              <a:extLst>
                <a:ext uri="{FF2B5EF4-FFF2-40B4-BE49-F238E27FC236}">
                  <a16:creationId xmlns:a16="http://schemas.microsoft.com/office/drawing/2014/main" id="{C34EE489-0456-D348-BE8E-F55A3CE36423}"/>
                </a:ext>
              </a:extLst>
            </p:cNvPr>
            <p:cNvSpPr/>
            <p:nvPr/>
          </p:nvSpPr>
          <p:spPr>
            <a:xfrm>
              <a:off x="5885753" y="4813569"/>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2</a:t>
              </a:r>
            </a:p>
          </p:txBody>
        </p:sp>
      </p:grpSp>
      <p:grpSp>
        <p:nvGrpSpPr>
          <p:cNvPr id="17" name="Group 16">
            <a:extLst>
              <a:ext uri="{FF2B5EF4-FFF2-40B4-BE49-F238E27FC236}">
                <a16:creationId xmlns:a16="http://schemas.microsoft.com/office/drawing/2014/main" id="{BF90B6D3-DC7F-4942-ACCC-9FB4412E7B6C}"/>
              </a:ext>
            </a:extLst>
          </p:cNvPr>
          <p:cNvGrpSpPr/>
          <p:nvPr/>
        </p:nvGrpSpPr>
        <p:grpSpPr>
          <a:xfrm>
            <a:off x="7013627" y="5234616"/>
            <a:ext cx="5606414" cy="933747"/>
            <a:chOff x="5885753" y="4813569"/>
            <a:chExt cx="5606414" cy="933747"/>
          </a:xfrm>
        </p:grpSpPr>
        <p:sp>
          <p:nvSpPr>
            <p:cNvPr id="18" name="TextBox 17">
              <a:extLst>
                <a:ext uri="{FF2B5EF4-FFF2-40B4-BE49-F238E27FC236}">
                  <a16:creationId xmlns:a16="http://schemas.microsoft.com/office/drawing/2014/main" id="{0C129BB6-AC78-A64D-B6BD-872908310490}"/>
                </a:ext>
              </a:extLst>
            </p:cNvPr>
            <p:cNvSpPr txBox="1"/>
            <p:nvPr/>
          </p:nvSpPr>
          <p:spPr>
            <a:xfrm>
              <a:off x="6408018" y="4885542"/>
              <a:ext cx="5084149" cy="861774"/>
            </a:xfrm>
            <a:prstGeom prst="rect">
              <a:avLst/>
            </a:prstGeom>
            <a:noFill/>
          </p:spPr>
          <p:txBody>
            <a:bodyPr wrap="square">
              <a:spAutoFit/>
            </a:bodyPr>
            <a:lstStyle/>
            <a:p>
              <a:pPr>
                <a:tabLst>
                  <a:tab pos="749935" algn="l"/>
                </a:tabLst>
              </a:pPr>
              <a:r>
                <a:rPr lang="en-US" b="1" dirty="0"/>
                <a:t>Proactively Respond</a:t>
              </a:r>
              <a:endParaRPr lang="en-US" sz="1800" b="1" dirty="0">
                <a:effectLst/>
              </a:endParaRPr>
            </a:p>
            <a:p>
              <a:pPr>
                <a:spcAft>
                  <a:spcPts val="600"/>
                </a:spcAft>
              </a:pPr>
              <a:r>
                <a:rPr lang="en-US" sz="1600" dirty="0"/>
                <a:t>Control how data is processed by dictating what algorithm fits internal best practices</a:t>
              </a:r>
            </a:p>
          </p:txBody>
        </p:sp>
        <p:sp>
          <p:nvSpPr>
            <p:cNvPr id="19" name="Oval 18">
              <a:extLst>
                <a:ext uri="{FF2B5EF4-FFF2-40B4-BE49-F238E27FC236}">
                  <a16:creationId xmlns:a16="http://schemas.microsoft.com/office/drawing/2014/main" id="{41DCA964-7DBB-FB49-9537-F574B319055E}"/>
                </a:ext>
              </a:extLst>
            </p:cNvPr>
            <p:cNvSpPr/>
            <p:nvPr/>
          </p:nvSpPr>
          <p:spPr>
            <a:xfrm>
              <a:off x="5885753" y="4813569"/>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dirty="0"/>
                <a:t>3</a:t>
              </a:r>
            </a:p>
          </p:txBody>
        </p:sp>
      </p:grpSp>
      <p:grpSp>
        <p:nvGrpSpPr>
          <p:cNvPr id="2" name="Group 1">
            <a:extLst>
              <a:ext uri="{FF2B5EF4-FFF2-40B4-BE49-F238E27FC236}">
                <a16:creationId xmlns:a16="http://schemas.microsoft.com/office/drawing/2014/main" id="{BF35F9CE-5F4B-B342-A884-BA9C9245C2AE}"/>
              </a:ext>
            </a:extLst>
          </p:cNvPr>
          <p:cNvGrpSpPr/>
          <p:nvPr/>
        </p:nvGrpSpPr>
        <p:grpSpPr>
          <a:xfrm>
            <a:off x="-259813" y="1675152"/>
            <a:ext cx="7244992" cy="4122802"/>
            <a:chOff x="29767" y="1601962"/>
            <a:chExt cx="7244992" cy="4122802"/>
          </a:xfrm>
        </p:grpSpPr>
        <p:pic>
          <p:nvPicPr>
            <p:cNvPr id="24" name="Picture 23">
              <a:extLst>
                <a:ext uri="{FF2B5EF4-FFF2-40B4-BE49-F238E27FC236}">
                  <a16:creationId xmlns:a16="http://schemas.microsoft.com/office/drawing/2014/main" id="{A60F915E-2EEF-B945-99DA-16F1A70999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67" y="1601962"/>
              <a:ext cx="7244992" cy="4122802"/>
            </a:xfrm>
            <a:prstGeom prst="rect">
              <a:avLst/>
            </a:prstGeom>
          </p:spPr>
        </p:pic>
        <p:pic>
          <p:nvPicPr>
            <p:cNvPr id="25" name="Picture 24">
              <a:extLst>
                <a:ext uri="{FF2B5EF4-FFF2-40B4-BE49-F238E27FC236}">
                  <a16:creationId xmlns:a16="http://schemas.microsoft.com/office/drawing/2014/main" id="{98A967CF-AC86-7649-8A10-A5150F205B5B}"/>
                </a:ext>
              </a:extLst>
            </p:cNvPr>
            <p:cNvPicPr>
              <a:picLocks noChangeAspect="1"/>
            </p:cNvPicPr>
            <p:nvPr/>
          </p:nvPicPr>
          <p:blipFill>
            <a:blip r:embed="rId4"/>
            <a:stretch>
              <a:fillRect/>
            </a:stretch>
          </p:blipFill>
          <p:spPr>
            <a:xfrm>
              <a:off x="857047" y="1779861"/>
              <a:ext cx="5600700" cy="3383426"/>
            </a:xfrm>
            <a:prstGeom prst="roundRect">
              <a:avLst>
                <a:gd name="adj" fmla="val 0"/>
              </a:avLst>
            </a:prstGeom>
            <a:ln w="3175" cmpd="tri">
              <a:solidFill>
                <a:schemeClr val="bg1">
                  <a:lumMod val="95000"/>
                </a:schemeClr>
              </a:solidFill>
            </a:ln>
            <a:effectLst/>
          </p:spPr>
        </p:pic>
      </p:grpSp>
      <p:sp>
        <p:nvSpPr>
          <p:cNvPr id="21" name="Title 2">
            <a:extLst>
              <a:ext uri="{FF2B5EF4-FFF2-40B4-BE49-F238E27FC236}">
                <a16:creationId xmlns:a16="http://schemas.microsoft.com/office/drawing/2014/main" id="{2595AE43-2F69-804B-B974-251FA3F56B93}"/>
              </a:ext>
            </a:extLst>
          </p:cNvPr>
          <p:cNvSpPr>
            <a:spLocks noGrp="1"/>
          </p:cNvSpPr>
          <p:nvPr>
            <p:ph type="title"/>
          </p:nvPr>
        </p:nvSpPr>
        <p:spPr>
          <a:xfrm>
            <a:off x="252189" y="75944"/>
            <a:ext cx="10837164" cy="1325563"/>
          </a:xfrm>
        </p:spPr>
        <p:txBody>
          <a:bodyPr/>
          <a:lstStyle/>
          <a:p>
            <a:r>
              <a:rPr lang="en-US" sz="3200" dirty="0"/>
              <a:t>Alert Triage Automation</a:t>
            </a:r>
            <a:endParaRPr lang="en-US" sz="2000" b="0" dirty="0"/>
          </a:p>
        </p:txBody>
      </p:sp>
      <p:pic>
        <p:nvPicPr>
          <p:cNvPr id="26" name="Picture 2">
            <a:extLst>
              <a:ext uri="{FF2B5EF4-FFF2-40B4-BE49-F238E27FC236}">
                <a16:creationId xmlns:a16="http://schemas.microsoft.com/office/drawing/2014/main" id="{8DC0E200-8988-AE4C-98B0-C22343ADDD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0589" y="994930"/>
            <a:ext cx="1566924" cy="3261737"/>
          </a:xfrm>
          <a:prstGeom prst="round2DiagRect">
            <a:avLst/>
          </a:prstGeom>
          <a:noFill/>
          <a:ln w="19050" cmpd="sng">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E75A3732-5AD4-604A-9C7B-4B2ECC0123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7661" y="0"/>
            <a:ext cx="984339" cy="227155"/>
          </a:xfrm>
          <a:prstGeom prst="rect">
            <a:avLst/>
          </a:prstGeom>
        </p:spPr>
      </p:pic>
    </p:spTree>
    <p:extLst>
      <p:ext uri="{BB962C8B-B14F-4D97-AF65-F5344CB8AC3E}">
        <p14:creationId xmlns:p14="http://schemas.microsoft.com/office/powerpoint/2010/main" val="13334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534025"/>
            <a:ext cx="12192000" cy="1323975"/>
          </a:xfrm>
          <a:custGeom>
            <a:avLst/>
            <a:gdLst/>
            <a:ahLst/>
            <a:cxnLst/>
            <a:rect l="l" t="t" r="r" b="b"/>
            <a:pathLst>
              <a:path w="12192000" h="1323975">
                <a:moveTo>
                  <a:pt x="0" y="1323974"/>
                </a:moveTo>
                <a:lnTo>
                  <a:pt x="12192000" y="1323974"/>
                </a:lnTo>
                <a:lnTo>
                  <a:pt x="12192000" y="0"/>
                </a:lnTo>
                <a:lnTo>
                  <a:pt x="0" y="0"/>
                </a:lnTo>
                <a:lnTo>
                  <a:pt x="0" y="1323974"/>
                </a:lnTo>
                <a:close/>
              </a:path>
            </a:pathLst>
          </a:custGeom>
          <a:solidFill>
            <a:srgbClr val="EFEFEF"/>
          </a:solidFill>
        </p:spPr>
        <p:txBody>
          <a:bodyPr wrap="square" lIns="0" tIns="0" rIns="0" bIns="0" rtlCol="0"/>
          <a:lstStyle/>
          <a:p>
            <a:endParaRPr/>
          </a:p>
        </p:txBody>
      </p:sp>
      <p:sp>
        <p:nvSpPr>
          <p:cNvPr id="3" name="object 3"/>
          <p:cNvSpPr/>
          <p:nvPr/>
        </p:nvSpPr>
        <p:spPr>
          <a:xfrm>
            <a:off x="0" y="0"/>
            <a:ext cx="12192000" cy="1733550"/>
          </a:xfrm>
          <a:custGeom>
            <a:avLst/>
            <a:gdLst/>
            <a:ahLst/>
            <a:cxnLst/>
            <a:rect l="l" t="t" r="r" b="b"/>
            <a:pathLst>
              <a:path w="12192000" h="1733550">
                <a:moveTo>
                  <a:pt x="0" y="1733550"/>
                </a:moveTo>
                <a:lnTo>
                  <a:pt x="12192000" y="1733550"/>
                </a:lnTo>
                <a:lnTo>
                  <a:pt x="12192000" y="0"/>
                </a:lnTo>
                <a:lnTo>
                  <a:pt x="0" y="0"/>
                </a:lnTo>
                <a:lnTo>
                  <a:pt x="0" y="1733550"/>
                </a:lnTo>
                <a:close/>
              </a:path>
            </a:pathLst>
          </a:custGeom>
          <a:solidFill>
            <a:srgbClr val="EFEFEF"/>
          </a:solidFill>
        </p:spPr>
        <p:txBody>
          <a:bodyPr wrap="square" lIns="0" tIns="0" rIns="0" bIns="0" rtlCol="0"/>
          <a:lstStyle/>
          <a:p>
            <a:endParaRPr/>
          </a:p>
        </p:txBody>
      </p:sp>
      <p:sp>
        <p:nvSpPr>
          <p:cNvPr id="4" name="object 4"/>
          <p:cNvSpPr/>
          <p:nvPr/>
        </p:nvSpPr>
        <p:spPr>
          <a:xfrm>
            <a:off x="361911" y="6400800"/>
            <a:ext cx="283845" cy="198120"/>
          </a:xfrm>
          <a:custGeom>
            <a:avLst/>
            <a:gdLst/>
            <a:ahLst/>
            <a:cxnLst/>
            <a:rect l="l" t="t" r="r" b="b"/>
            <a:pathLst>
              <a:path w="283845" h="198120">
                <a:moveTo>
                  <a:pt x="81013" y="145135"/>
                </a:moveTo>
                <a:lnTo>
                  <a:pt x="0" y="145135"/>
                </a:lnTo>
                <a:lnTo>
                  <a:pt x="0" y="151726"/>
                </a:lnTo>
                <a:lnTo>
                  <a:pt x="3657" y="167601"/>
                </a:lnTo>
                <a:lnTo>
                  <a:pt x="10680" y="181419"/>
                </a:lnTo>
                <a:lnTo>
                  <a:pt x="20256" y="191922"/>
                </a:lnTo>
                <a:lnTo>
                  <a:pt x="31508" y="197904"/>
                </a:lnTo>
                <a:lnTo>
                  <a:pt x="81013" y="197904"/>
                </a:lnTo>
                <a:lnTo>
                  <a:pt x="81013" y="145135"/>
                </a:lnTo>
                <a:close/>
              </a:path>
              <a:path w="283845" h="198120">
                <a:moveTo>
                  <a:pt x="81013" y="72567"/>
                </a:moveTo>
                <a:lnTo>
                  <a:pt x="0" y="72567"/>
                </a:lnTo>
                <a:lnTo>
                  <a:pt x="0" y="125336"/>
                </a:lnTo>
                <a:lnTo>
                  <a:pt x="81013" y="125336"/>
                </a:lnTo>
                <a:lnTo>
                  <a:pt x="81013" y="72567"/>
                </a:lnTo>
                <a:close/>
              </a:path>
              <a:path w="283845" h="198120">
                <a:moveTo>
                  <a:pt x="81013" y="0"/>
                </a:moveTo>
                <a:lnTo>
                  <a:pt x="31508" y="0"/>
                </a:lnTo>
                <a:lnTo>
                  <a:pt x="20256" y="5638"/>
                </a:lnTo>
                <a:lnTo>
                  <a:pt x="10680" y="15392"/>
                </a:lnTo>
                <a:lnTo>
                  <a:pt x="3657" y="28448"/>
                </a:lnTo>
                <a:lnTo>
                  <a:pt x="0" y="43980"/>
                </a:lnTo>
                <a:lnTo>
                  <a:pt x="0" y="50584"/>
                </a:lnTo>
                <a:lnTo>
                  <a:pt x="81013" y="50584"/>
                </a:lnTo>
                <a:lnTo>
                  <a:pt x="81013" y="0"/>
                </a:lnTo>
                <a:close/>
              </a:path>
              <a:path w="283845" h="198120">
                <a:moveTo>
                  <a:pt x="182270" y="145135"/>
                </a:moveTo>
                <a:lnTo>
                  <a:pt x="101257" y="145135"/>
                </a:lnTo>
                <a:lnTo>
                  <a:pt x="101257" y="197904"/>
                </a:lnTo>
                <a:lnTo>
                  <a:pt x="182270" y="197904"/>
                </a:lnTo>
                <a:lnTo>
                  <a:pt x="182270" y="145135"/>
                </a:lnTo>
                <a:close/>
              </a:path>
              <a:path w="283845" h="198120">
                <a:moveTo>
                  <a:pt x="182270" y="0"/>
                </a:moveTo>
                <a:lnTo>
                  <a:pt x="101257" y="0"/>
                </a:lnTo>
                <a:lnTo>
                  <a:pt x="101257" y="50584"/>
                </a:lnTo>
                <a:lnTo>
                  <a:pt x="182270" y="50584"/>
                </a:lnTo>
                <a:lnTo>
                  <a:pt x="182270" y="0"/>
                </a:lnTo>
                <a:close/>
              </a:path>
              <a:path w="283845" h="198120">
                <a:moveTo>
                  <a:pt x="283540" y="72567"/>
                </a:moveTo>
                <a:lnTo>
                  <a:pt x="202526" y="72567"/>
                </a:lnTo>
                <a:lnTo>
                  <a:pt x="202526" y="125336"/>
                </a:lnTo>
                <a:lnTo>
                  <a:pt x="283540" y="125336"/>
                </a:lnTo>
                <a:lnTo>
                  <a:pt x="283540" y="72567"/>
                </a:lnTo>
                <a:close/>
              </a:path>
              <a:path w="283845" h="198120">
                <a:moveTo>
                  <a:pt x="283552" y="145135"/>
                </a:moveTo>
                <a:lnTo>
                  <a:pt x="202526" y="145135"/>
                </a:lnTo>
                <a:lnTo>
                  <a:pt x="202526" y="197904"/>
                </a:lnTo>
                <a:lnTo>
                  <a:pt x="254292" y="197904"/>
                </a:lnTo>
                <a:lnTo>
                  <a:pt x="265188" y="191922"/>
                </a:lnTo>
                <a:lnTo>
                  <a:pt x="273977" y="181419"/>
                </a:lnTo>
                <a:lnTo>
                  <a:pt x="280238" y="167601"/>
                </a:lnTo>
                <a:lnTo>
                  <a:pt x="283552" y="151726"/>
                </a:lnTo>
                <a:lnTo>
                  <a:pt x="283552" y="145135"/>
                </a:lnTo>
                <a:close/>
              </a:path>
              <a:path w="283845" h="198120">
                <a:moveTo>
                  <a:pt x="283552" y="43980"/>
                </a:moveTo>
                <a:lnTo>
                  <a:pt x="279895" y="28448"/>
                </a:lnTo>
                <a:lnTo>
                  <a:pt x="272859" y="15392"/>
                </a:lnTo>
                <a:lnTo>
                  <a:pt x="263283" y="5638"/>
                </a:lnTo>
                <a:lnTo>
                  <a:pt x="252044" y="0"/>
                </a:lnTo>
                <a:lnTo>
                  <a:pt x="202526" y="0"/>
                </a:lnTo>
                <a:lnTo>
                  <a:pt x="202526" y="50584"/>
                </a:lnTo>
                <a:lnTo>
                  <a:pt x="283552" y="50584"/>
                </a:lnTo>
                <a:lnTo>
                  <a:pt x="283552" y="43980"/>
                </a:lnTo>
                <a:close/>
              </a:path>
            </a:pathLst>
          </a:custGeom>
          <a:solidFill>
            <a:srgbClr val="ED3023"/>
          </a:solidFill>
        </p:spPr>
        <p:txBody>
          <a:bodyPr wrap="square" lIns="0" tIns="0" rIns="0" bIns="0" rtlCol="0"/>
          <a:lstStyle/>
          <a:p>
            <a:endParaRPr/>
          </a:p>
        </p:txBody>
      </p:sp>
      <p:sp>
        <p:nvSpPr>
          <p:cNvPr id="5" name="object 5"/>
          <p:cNvSpPr/>
          <p:nvPr/>
        </p:nvSpPr>
        <p:spPr>
          <a:xfrm>
            <a:off x="11242242" y="22435"/>
            <a:ext cx="949960" cy="207010"/>
          </a:xfrm>
          <a:custGeom>
            <a:avLst/>
            <a:gdLst/>
            <a:ahLst/>
            <a:cxnLst/>
            <a:rect l="l" t="t" r="r" b="b"/>
            <a:pathLst>
              <a:path w="949959" h="207010">
                <a:moveTo>
                  <a:pt x="198723" y="206437"/>
                </a:moveTo>
                <a:lnTo>
                  <a:pt x="949454" y="206437"/>
                </a:lnTo>
                <a:lnTo>
                  <a:pt x="949455" y="0"/>
                </a:lnTo>
                <a:lnTo>
                  <a:pt x="0" y="0"/>
                </a:lnTo>
                <a:lnTo>
                  <a:pt x="5213" y="47546"/>
                </a:lnTo>
                <a:lnTo>
                  <a:pt x="20081" y="91080"/>
                </a:lnTo>
                <a:lnTo>
                  <a:pt x="43447" y="129398"/>
                </a:lnTo>
                <a:lnTo>
                  <a:pt x="74153" y="161297"/>
                </a:lnTo>
                <a:lnTo>
                  <a:pt x="111039" y="185572"/>
                </a:lnTo>
                <a:lnTo>
                  <a:pt x="152949" y="201020"/>
                </a:lnTo>
                <a:lnTo>
                  <a:pt x="198723" y="206437"/>
                </a:lnTo>
                <a:close/>
              </a:path>
            </a:pathLst>
          </a:custGeom>
          <a:solidFill>
            <a:srgbClr val="E0241B"/>
          </a:solidFill>
        </p:spPr>
        <p:txBody>
          <a:bodyPr wrap="square" lIns="0" tIns="0" rIns="0" bIns="0" rtlCol="0"/>
          <a:lstStyle/>
          <a:p>
            <a:endParaRPr/>
          </a:p>
        </p:txBody>
      </p:sp>
      <p:grpSp>
        <p:nvGrpSpPr>
          <p:cNvPr id="6" name="object 6"/>
          <p:cNvGrpSpPr/>
          <p:nvPr/>
        </p:nvGrpSpPr>
        <p:grpSpPr>
          <a:xfrm>
            <a:off x="9525" y="1733550"/>
            <a:ext cx="12182475" cy="3800475"/>
            <a:chOff x="9525" y="1733550"/>
            <a:chExt cx="12182475" cy="3800475"/>
          </a:xfrm>
        </p:grpSpPr>
        <p:sp>
          <p:nvSpPr>
            <p:cNvPr id="7" name="object 7"/>
            <p:cNvSpPr/>
            <p:nvPr/>
          </p:nvSpPr>
          <p:spPr>
            <a:xfrm>
              <a:off x="9525" y="1733550"/>
              <a:ext cx="12182475" cy="3800475"/>
            </a:xfrm>
            <a:custGeom>
              <a:avLst/>
              <a:gdLst/>
              <a:ahLst/>
              <a:cxnLst/>
              <a:rect l="l" t="t" r="r" b="b"/>
              <a:pathLst>
                <a:path w="12182475" h="3800475">
                  <a:moveTo>
                    <a:pt x="12182475" y="0"/>
                  </a:moveTo>
                  <a:lnTo>
                    <a:pt x="0" y="0"/>
                  </a:lnTo>
                  <a:lnTo>
                    <a:pt x="0" y="3800475"/>
                  </a:lnTo>
                  <a:lnTo>
                    <a:pt x="12182475" y="3800475"/>
                  </a:lnTo>
                  <a:lnTo>
                    <a:pt x="12182475" y="0"/>
                  </a:lnTo>
                  <a:close/>
                </a:path>
              </a:pathLst>
            </a:custGeom>
            <a:solidFill>
              <a:srgbClr val="FFFFFF"/>
            </a:solidFill>
          </p:spPr>
          <p:txBody>
            <a:bodyPr wrap="square" lIns="0" tIns="0" rIns="0" bIns="0" rtlCol="0"/>
            <a:lstStyle/>
            <a:p>
              <a:endParaRPr/>
            </a:p>
          </p:txBody>
        </p:sp>
        <p:sp>
          <p:nvSpPr>
            <p:cNvPr id="8" name="object 8"/>
            <p:cNvSpPr/>
            <p:nvPr/>
          </p:nvSpPr>
          <p:spPr>
            <a:xfrm>
              <a:off x="2509901"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2CCCD2"/>
            </a:solidFill>
          </p:spPr>
          <p:txBody>
            <a:bodyPr wrap="square" lIns="0" tIns="0" rIns="0" bIns="0" rtlCol="0"/>
            <a:lstStyle/>
            <a:p>
              <a:endParaRPr/>
            </a:p>
          </p:txBody>
        </p:sp>
        <p:sp>
          <p:nvSpPr>
            <p:cNvPr id="9" name="object 9"/>
            <p:cNvSpPr/>
            <p:nvPr/>
          </p:nvSpPr>
          <p:spPr>
            <a:xfrm>
              <a:off x="2509901"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471612" y="3719576"/>
              <a:ext cx="1048385" cy="1028700"/>
            </a:xfrm>
            <a:custGeom>
              <a:avLst/>
              <a:gdLst/>
              <a:ahLst/>
              <a:cxnLst/>
              <a:rect l="l" t="t" r="r" b="b"/>
              <a:pathLst>
                <a:path w="1048385" h="1028700">
                  <a:moveTo>
                    <a:pt x="0" y="1028700"/>
                  </a:moveTo>
                  <a:lnTo>
                    <a:pt x="1047813" y="1028700"/>
                  </a:lnTo>
                  <a:lnTo>
                    <a:pt x="1047813" y="0"/>
                  </a:lnTo>
                  <a:lnTo>
                    <a:pt x="0" y="0"/>
                  </a:lnTo>
                  <a:lnTo>
                    <a:pt x="0" y="1028700"/>
                  </a:lnTo>
                  <a:close/>
                </a:path>
              </a:pathLst>
            </a:custGeom>
            <a:solidFill>
              <a:srgbClr val="BEBEBE"/>
            </a:solidFill>
          </p:spPr>
          <p:txBody>
            <a:bodyPr wrap="square" lIns="0" tIns="0" rIns="0" bIns="0" rtlCol="0"/>
            <a:lstStyle/>
            <a:p>
              <a:endParaRPr/>
            </a:p>
          </p:txBody>
        </p:sp>
        <p:sp>
          <p:nvSpPr>
            <p:cNvPr id="11" name="object 11"/>
            <p:cNvSpPr/>
            <p:nvPr/>
          </p:nvSpPr>
          <p:spPr>
            <a:xfrm>
              <a:off x="1452625"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12" name="object 12"/>
            <p:cNvSpPr/>
            <p:nvPr/>
          </p:nvSpPr>
          <p:spPr>
            <a:xfrm>
              <a:off x="414337"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16666A"/>
            </a:solidFill>
          </p:spPr>
          <p:txBody>
            <a:bodyPr wrap="square" lIns="0" tIns="0" rIns="0" bIns="0" rtlCol="0"/>
            <a:lstStyle/>
            <a:p>
              <a:endParaRPr/>
            </a:p>
          </p:txBody>
        </p:sp>
        <p:sp>
          <p:nvSpPr>
            <p:cNvPr id="13" name="object 13"/>
            <p:cNvSpPr/>
            <p:nvPr/>
          </p:nvSpPr>
          <p:spPr>
            <a:xfrm>
              <a:off x="414337"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765492" y="3785552"/>
            <a:ext cx="389255" cy="399415"/>
          </a:xfrm>
          <a:prstGeom prst="rect">
            <a:avLst/>
          </a:prstGeom>
        </p:spPr>
        <p:txBody>
          <a:bodyPr vert="horz" wrap="square" lIns="0" tIns="13970" rIns="0" bIns="0" rtlCol="0">
            <a:spAutoFit/>
          </a:bodyPr>
          <a:lstStyle/>
          <a:p>
            <a:pPr marL="17145" marR="5080" indent="-17780" algn="just">
              <a:lnSpc>
                <a:spcPct val="101699"/>
              </a:lnSpc>
              <a:spcBef>
                <a:spcPts val="110"/>
              </a:spcBef>
            </a:pPr>
            <a:r>
              <a:rPr sz="800" spc="-10" dirty="0">
                <a:solidFill>
                  <a:srgbClr val="FFFFFF"/>
                </a:solidFill>
                <a:latin typeface="Arial"/>
                <a:cs typeface="Arial"/>
              </a:rPr>
              <a:t>Address Service Policy</a:t>
            </a:r>
            <a:endParaRPr sz="800">
              <a:latin typeface="Arial"/>
              <a:cs typeface="Arial"/>
            </a:endParaRPr>
          </a:p>
        </p:txBody>
      </p:sp>
      <p:sp>
        <p:nvSpPr>
          <p:cNvPr id="15" name="object 15"/>
          <p:cNvSpPr txBox="1"/>
          <p:nvPr/>
        </p:nvSpPr>
        <p:spPr>
          <a:xfrm>
            <a:off x="1822450" y="3783329"/>
            <a:ext cx="375920" cy="399415"/>
          </a:xfrm>
          <a:prstGeom prst="rect">
            <a:avLst/>
          </a:prstGeom>
        </p:spPr>
        <p:txBody>
          <a:bodyPr vert="horz" wrap="square" lIns="0" tIns="13335" rIns="0" bIns="0" rtlCol="0">
            <a:spAutoFit/>
          </a:bodyPr>
          <a:lstStyle/>
          <a:p>
            <a:pPr marL="16510" marR="5080" indent="-17145" algn="just">
              <a:lnSpc>
                <a:spcPct val="101699"/>
              </a:lnSpc>
              <a:spcBef>
                <a:spcPts val="105"/>
              </a:spcBef>
            </a:pPr>
            <a:r>
              <a:rPr sz="800" spc="-10" dirty="0">
                <a:solidFill>
                  <a:srgbClr val="FFFFFF"/>
                </a:solidFill>
                <a:latin typeface="Arial"/>
                <a:cs typeface="Arial"/>
              </a:rPr>
              <a:t>Existing Denied </a:t>
            </a:r>
            <a:r>
              <a:rPr sz="800" spc="-25" dirty="0">
                <a:solidFill>
                  <a:srgbClr val="FFFFFF"/>
                </a:solidFill>
                <a:latin typeface="Arial"/>
                <a:cs typeface="Arial"/>
              </a:rPr>
              <a:t>New</a:t>
            </a:r>
            <a:endParaRPr sz="800">
              <a:latin typeface="Arial"/>
              <a:cs typeface="Arial"/>
            </a:endParaRPr>
          </a:p>
        </p:txBody>
      </p:sp>
      <p:sp>
        <p:nvSpPr>
          <p:cNvPr id="16" name="object 16"/>
          <p:cNvSpPr txBox="1"/>
          <p:nvPr/>
        </p:nvSpPr>
        <p:spPr>
          <a:xfrm>
            <a:off x="1471612" y="3794379"/>
            <a:ext cx="2096135" cy="399415"/>
          </a:xfrm>
          <a:prstGeom prst="rect">
            <a:avLst/>
          </a:prstGeom>
        </p:spPr>
        <p:txBody>
          <a:bodyPr vert="horz" wrap="square" lIns="0" tIns="15875" rIns="0" bIns="0" rtlCol="0">
            <a:spAutoFit/>
          </a:bodyPr>
          <a:lstStyle/>
          <a:p>
            <a:pPr marL="1045210" algn="ctr">
              <a:lnSpc>
                <a:spcPct val="100000"/>
              </a:lnSpc>
              <a:spcBef>
                <a:spcPts val="125"/>
              </a:spcBef>
            </a:pPr>
            <a:r>
              <a:rPr sz="800" spc="-10" dirty="0">
                <a:solidFill>
                  <a:srgbClr val="FFFFFF"/>
                </a:solidFill>
                <a:latin typeface="Arial"/>
                <a:cs typeface="Arial"/>
              </a:rPr>
              <a:t>Policy</a:t>
            </a:r>
            <a:endParaRPr sz="800">
              <a:latin typeface="Arial"/>
              <a:cs typeface="Arial"/>
            </a:endParaRPr>
          </a:p>
          <a:p>
            <a:pPr marL="1050290" algn="ctr">
              <a:lnSpc>
                <a:spcPct val="100000"/>
              </a:lnSpc>
              <a:spcBef>
                <a:spcPts val="15"/>
              </a:spcBef>
            </a:pPr>
            <a:r>
              <a:rPr sz="800" dirty="0">
                <a:solidFill>
                  <a:srgbClr val="FFFFFF"/>
                </a:solidFill>
                <a:latin typeface="Arial"/>
                <a:cs typeface="Arial"/>
              </a:rPr>
              <a:t>Scheduled</a:t>
            </a:r>
            <a:r>
              <a:rPr sz="800" spc="-30" dirty="0">
                <a:solidFill>
                  <a:srgbClr val="FFFFFF"/>
                </a:solidFill>
                <a:latin typeface="Arial"/>
                <a:cs typeface="Arial"/>
              </a:rPr>
              <a:t> </a:t>
            </a:r>
            <a:r>
              <a:rPr sz="800" spc="-10" dirty="0">
                <a:solidFill>
                  <a:srgbClr val="FFFFFF"/>
                </a:solidFill>
                <a:latin typeface="Arial"/>
                <a:cs typeface="Arial"/>
              </a:rPr>
              <a:t>Timeout</a:t>
            </a:r>
            <a:endParaRPr sz="800">
              <a:latin typeface="Arial"/>
              <a:cs typeface="Arial"/>
            </a:endParaRPr>
          </a:p>
          <a:p>
            <a:pPr marL="1047115" algn="ctr">
              <a:lnSpc>
                <a:spcPct val="100000"/>
              </a:lnSpc>
              <a:spcBef>
                <a:spcPts val="15"/>
              </a:spcBef>
            </a:pPr>
            <a:r>
              <a:rPr sz="800" spc="-10" dirty="0">
                <a:solidFill>
                  <a:srgbClr val="FFFFFF"/>
                </a:solidFill>
                <a:latin typeface="Arial"/>
                <a:cs typeface="Arial"/>
              </a:rPr>
              <a:t>Permit</a:t>
            </a:r>
            <a:endParaRPr sz="800">
              <a:latin typeface="Arial"/>
              <a:cs typeface="Arial"/>
            </a:endParaRPr>
          </a:p>
        </p:txBody>
      </p:sp>
      <p:grpSp>
        <p:nvGrpSpPr>
          <p:cNvPr id="17" name="object 17"/>
          <p:cNvGrpSpPr/>
          <p:nvPr/>
        </p:nvGrpSpPr>
        <p:grpSpPr>
          <a:xfrm>
            <a:off x="407987" y="2427351"/>
            <a:ext cx="5575935" cy="2327275"/>
            <a:chOff x="407987" y="2427351"/>
            <a:chExt cx="5575935" cy="2327275"/>
          </a:xfrm>
        </p:grpSpPr>
        <p:sp>
          <p:nvSpPr>
            <p:cNvPr id="18" name="object 18"/>
            <p:cNvSpPr/>
            <p:nvPr/>
          </p:nvSpPr>
          <p:spPr>
            <a:xfrm>
              <a:off x="3557651" y="3719576"/>
              <a:ext cx="1066800" cy="1028700"/>
            </a:xfrm>
            <a:custGeom>
              <a:avLst/>
              <a:gdLst/>
              <a:ahLst/>
              <a:cxnLst/>
              <a:rect l="l" t="t" r="r" b="b"/>
              <a:pathLst>
                <a:path w="1066800" h="1028700">
                  <a:moveTo>
                    <a:pt x="1066800" y="0"/>
                  </a:moveTo>
                  <a:lnTo>
                    <a:pt x="0" y="0"/>
                  </a:lnTo>
                  <a:lnTo>
                    <a:pt x="0" y="1028700"/>
                  </a:lnTo>
                  <a:lnTo>
                    <a:pt x="1066800" y="1028700"/>
                  </a:lnTo>
                  <a:lnTo>
                    <a:pt x="1066800" y="0"/>
                  </a:lnTo>
                  <a:close/>
                </a:path>
              </a:pathLst>
            </a:custGeom>
            <a:solidFill>
              <a:srgbClr val="80DFE4"/>
            </a:solidFill>
          </p:spPr>
          <p:txBody>
            <a:bodyPr wrap="square" lIns="0" tIns="0" rIns="0" bIns="0" rtlCol="0"/>
            <a:lstStyle/>
            <a:p>
              <a:endParaRPr/>
            </a:p>
          </p:txBody>
        </p:sp>
        <p:sp>
          <p:nvSpPr>
            <p:cNvPr id="19" name="object 19"/>
            <p:cNvSpPr/>
            <p:nvPr/>
          </p:nvSpPr>
          <p:spPr>
            <a:xfrm>
              <a:off x="3557651"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20" name="object 20"/>
            <p:cNvSpPr/>
            <p:nvPr/>
          </p:nvSpPr>
          <p:spPr>
            <a:xfrm>
              <a:off x="4614926"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D4F5F6"/>
            </a:solidFill>
          </p:spPr>
          <p:txBody>
            <a:bodyPr wrap="square" lIns="0" tIns="0" rIns="0" bIns="0" rtlCol="0"/>
            <a:lstStyle/>
            <a:p>
              <a:endParaRPr/>
            </a:p>
          </p:txBody>
        </p:sp>
        <p:sp>
          <p:nvSpPr>
            <p:cNvPr id="21" name="object 21"/>
            <p:cNvSpPr/>
            <p:nvPr/>
          </p:nvSpPr>
          <p:spPr>
            <a:xfrm>
              <a:off x="4614926"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pic>
          <p:nvPicPr>
            <p:cNvPr id="22" name="object 22"/>
            <p:cNvPicPr/>
            <p:nvPr/>
          </p:nvPicPr>
          <p:blipFill>
            <a:blip r:embed="rId2" cstate="print"/>
            <a:stretch>
              <a:fillRect/>
            </a:stretch>
          </p:blipFill>
          <p:spPr>
            <a:xfrm>
              <a:off x="407987" y="2427351"/>
              <a:ext cx="5575363" cy="1108075"/>
            </a:xfrm>
            <a:prstGeom prst="rect">
              <a:avLst/>
            </a:prstGeom>
          </p:spPr>
        </p:pic>
      </p:grpSp>
      <p:sp>
        <p:nvSpPr>
          <p:cNvPr id="23" name="object 23"/>
          <p:cNvSpPr txBox="1"/>
          <p:nvPr/>
        </p:nvSpPr>
        <p:spPr>
          <a:xfrm>
            <a:off x="3850894" y="2471165"/>
            <a:ext cx="67310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Optimize</a:t>
            </a:r>
            <a:endParaRPr sz="1200">
              <a:latin typeface="Arial"/>
              <a:cs typeface="Arial"/>
            </a:endParaRPr>
          </a:p>
        </p:txBody>
      </p:sp>
      <p:sp>
        <p:nvSpPr>
          <p:cNvPr id="24" name="object 24"/>
          <p:cNvSpPr txBox="1"/>
          <p:nvPr/>
        </p:nvSpPr>
        <p:spPr>
          <a:xfrm>
            <a:off x="4825110" y="2485453"/>
            <a:ext cx="770890"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16666A"/>
                </a:solidFill>
                <a:latin typeface="Arial"/>
                <a:cs typeface="Arial"/>
              </a:rPr>
              <a:t>Document</a:t>
            </a:r>
            <a:endParaRPr sz="1200">
              <a:latin typeface="Arial"/>
              <a:cs typeface="Arial"/>
            </a:endParaRPr>
          </a:p>
        </p:txBody>
      </p:sp>
      <p:sp>
        <p:nvSpPr>
          <p:cNvPr id="25" name="object 25"/>
          <p:cNvSpPr txBox="1"/>
          <p:nvPr/>
        </p:nvSpPr>
        <p:spPr>
          <a:xfrm>
            <a:off x="2519426" y="3766756"/>
            <a:ext cx="2105025" cy="151765"/>
          </a:xfrm>
          <a:prstGeom prst="rect">
            <a:avLst/>
          </a:prstGeom>
        </p:spPr>
        <p:txBody>
          <a:bodyPr vert="horz" wrap="square" lIns="0" tIns="15875" rIns="0" bIns="0" rtlCol="0">
            <a:spAutoFit/>
          </a:bodyPr>
          <a:lstStyle/>
          <a:p>
            <a:pPr marL="1104900">
              <a:lnSpc>
                <a:spcPct val="100000"/>
              </a:lnSpc>
              <a:spcBef>
                <a:spcPts val="125"/>
              </a:spcBef>
            </a:pPr>
            <a:r>
              <a:rPr sz="800" dirty="0">
                <a:solidFill>
                  <a:srgbClr val="FFFFFF"/>
                </a:solidFill>
                <a:latin typeface="Arial"/>
                <a:cs typeface="Arial"/>
              </a:rPr>
              <a:t>Policy</a:t>
            </a:r>
            <a:r>
              <a:rPr sz="800" spc="30" dirty="0">
                <a:solidFill>
                  <a:srgbClr val="FFFFFF"/>
                </a:solidFill>
                <a:latin typeface="Arial"/>
                <a:cs typeface="Arial"/>
              </a:rPr>
              <a:t> </a:t>
            </a:r>
            <a:r>
              <a:rPr sz="800" spc="-10" dirty="0">
                <a:solidFill>
                  <a:srgbClr val="FFFFFF"/>
                </a:solidFill>
                <a:latin typeface="Arial"/>
                <a:cs typeface="Arial"/>
              </a:rPr>
              <a:t>Optimization</a:t>
            </a:r>
            <a:endParaRPr sz="800">
              <a:latin typeface="Arial"/>
              <a:cs typeface="Arial"/>
            </a:endParaRPr>
          </a:p>
        </p:txBody>
      </p:sp>
      <p:sp>
        <p:nvSpPr>
          <p:cNvPr id="26" name="object 26"/>
          <p:cNvSpPr txBox="1"/>
          <p:nvPr/>
        </p:nvSpPr>
        <p:spPr>
          <a:xfrm>
            <a:off x="3567176" y="3823334"/>
            <a:ext cx="2105025" cy="399415"/>
          </a:xfrm>
          <a:prstGeom prst="rect">
            <a:avLst/>
          </a:prstGeom>
        </p:spPr>
        <p:txBody>
          <a:bodyPr vert="horz" wrap="square" lIns="0" tIns="13335" rIns="0" bIns="0" rtlCol="0">
            <a:spAutoFit/>
          </a:bodyPr>
          <a:lstStyle/>
          <a:p>
            <a:pPr marL="1374775" marR="278130" indent="-28575" algn="just">
              <a:lnSpc>
                <a:spcPct val="101699"/>
              </a:lnSpc>
              <a:spcBef>
                <a:spcPts val="105"/>
              </a:spcBef>
            </a:pPr>
            <a:r>
              <a:rPr sz="800" spc="-10" dirty="0">
                <a:solidFill>
                  <a:srgbClr val="16666A"/>
                </a:solidFill>
                <a:latin typeface="Arial"/>
                <a:cs typeface="Arial"/>
              </a:rPr>
              <a:t>Requester Approver Auditing</a:t>
            </a:r>
            <a:endParaRPr sz="800">
              <a:latin typeface="Arial"/>
              <a:cs typeface="Arial"/>
            </a:endParaRPr>
          </a:p>
        </p:txBody>
      </p:sp>
      <p:sp>
        <p:nvSpPr>
          <p:cNvPr id="27" name="object 27"/>
          <p:cNvSpPr txBox="1"/>
          <p:nvPr/>
        </p:nvSpPr>
        <p:spPr>
          <a:xfrm>
            <a:off x="2681351" y="2482215"/>
            <a:ext cx="94932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Arial"/>
                <a:cs typeface="Arial"/>
              </a:rPr>
              <a:t>Add</a:t>
            </a:r>
            <a:r>
              <a:rPr sz="1200" b="1" spc="25" dirty="0">
                <a:solidFill>
                  <a:srgbClr val="FFFFFF"/>
                </a:solidFill>
                <a:latin typeface="Arial"/>
                <a:cs typeface="Arial"/>
              </a:rPr>
              <a:t> </a:t>
            </a:r>
            <a:r>
              <a:rPr sz="1200" b="1" dirty="0">
                <a:solidFill>
                  <a:srgbClr val="FFFFFF"/>
                </a:solidFill>
                <a:latin typeface="Arial"/>
                <a:cs typeface="Arial"/>
              </a:rPr>
              <a:t>|</a:t>
            </a:r>
            <a:r>
              <a:rPr sz="1200" b="1" spc="-15" dirty="0">
                <a:solidFill>
                  <a:srgbClr val="FFFFFF"/>
                </a:solidFill>
                <a:latin typeface="Arial"/>
                <a:cs typeface="Arial"/>
              </a:rPr>
              <a:t> </a:t>
            </a:r>
            <a:r>
              <a:rPr sz="1200" b="1" spc="-10" dirty="0">
                <a:solidFill>
                  <a:srgbClr val="FFFFFF"/>
                </a:solidFill>
                <a:latin typeface="Arial"/>
                <a:cs typeface="Arial"/>
              </a:rPr>
              <a:t>Modify</a:t>
            </a:r>
            <a:endParaRPr sz="1200">
              <a:latin typeface="Arial"/>
              <a:cs typeface="Arial"/>
            </a:endParaRPr>
          </a:p>
        </p:txBody>
      </p:sp>
      <p:sp>
        <p:nvSpPr>
          <p:cNvPr id="28" name="object 28"/>
          <p:cNvSpPr txBox="1"/>
          <p:nvPr/>
        </p:nvSpPr>
        <p:spPr>
          <a:xfrm>
            <a:off x="449262" y="2096159"/>
            <a:ext cx="1897380" cy="598170"/>
          </a:xfrm>
          <a:prstGeom prst="rect">
            <a:avLst/>
          </a:prstGeom>
        </p:spPr>
        <p:txBody>
          <a:bodyPr vert="horz" wrap="square" lIns="0" tIns="115570" rIns="0" bIns="0" rtlCol="0">
            <a:spAutoFit/>
          </a:bodyPr>
          <a:lstStyle/>
          <a:p>
            <a:pPr marL="12700">
              <a:lnSpc>
                <a:spcPct val="100000"/>
              </a:lnSpc>
              <a:spcBef>
                <a:spcPts val="910"/>
              </a:spcBef>
            </a:pPr>
            <a:r>
              <a:rPr sz="1200" b="1" dirty="0">
                <a:solidFill>
                  <a:srgbClr val="A6A6A6"/>
                </a:solidFill>
                <a:latin typeface="Arial"/>
                <a:cs typeface="Arial"/>
              </a:rPr>
              <a:t>Firewall</a:t>
            </a:r>
            <a:r>
              <a:rPr sz="1200" b="1" spc="-15" dirty="0">
                <a:solidFill>
                  <a:srgbClr val="A6A6A6"/>
                </a:solidFill>
                <a:latin typeface="Arial"/>
                <a:cs typeface="Arial"/>
              </a:rPr>
              <a:t> </a:t>
            </a:r>
            <a:r>
              <a:rPr sz="1200" b="1" dirty="0">
                <a:solidFill>
                  <a:srgbClr val="A6A6A6"/>
                </a:solidFill>
                <a:latin typeface="Arial"/>
                <a:cs typeface="Arial"/>
              </a:rPr>
              <a:t>Policy</a:t>
            </a:r>
            <a:r>
              <a:rPr sz="1200" b="1" spc="-50" dirty="0">
                <a:solidFill>
                  <a:srgbClr val="A6A6A6"/>
                </a:solidFill>
                <a:latin typeface="Arial"/>
                <a:cs typeface="Arial"/>
              </a:rPr>
              <a:t> </a:t>
            </a:r>
            <a:r>
              <a:rPr sz="1200" b="1" spc="-10" dirty="0">
                <a:solidFill>
                  <a:srgbClr val="A6A6A6"/>
                </a:solidFill>
                <a:latin typeface="Arial"/>
                <a:cs typeface="Arial"/>
              </a:rPr>
              <a:t>Workflow</a:t>
            </a:r>
            <a:endParaRPr sz="1200">
              <a:latin typeface="Arial"/>
              <a:cs typeface="Arial"/>
            </a:endParaRPr>
          </a:p>
          <a:p>
            <a:pPr marL="203200">
              <a:lnSpc>
                <a:spcPct val="100000"/>
              </a:lnSpc>
              <a:spcBef>
                <a:spcPts val="815"/>
              </a:spcBef>
              <a:tabLst>
                <a:tab pos="1428115" algn="l"/>
              </a:tabLst>
            </a:pPr>
            <a:r>
              <a:rPr sz="1200" b="1" spc="-10" dirty="0">
                <a:solidFill>
                  <a:srgbClr val="FFFFFF"/>
                </a:solidFill>
                <a:latin typeface="Arial"/>
                <a:cs typeface="Arial"/>
              </a:rPr>
              <a:t>Request</a:t>
            </a:r>
            <a:r>
              <a:rPr sz="1200" b="1" dirty="0">
                <a:solidFill>
                  <a:srgbClr val="FFFFFF"/>
                </a:solidFill>
                <a:latin typeface="Arial"/>
                <a:cs typeface="Arial"/>
              </a:rPr>
              <a:t>	</a:t>
            </a:r>
            <a:r>
              <a:rPr sz="1800" b="1" spc="-30" baseline="4629" dirty="0">
                <a:solidFill>
                  <a:srgbClr val="FFFFFF"/>
                </a:solidFill>
                <a:latin typeface="Arial"/>
                <a:cs typeface="Arial"/>
              </a:rPr>
              <a:t>Check</a:t>
            </a:r>
            <a:endParaRPr sz="1800" baseline="4629">
              <a:latin typeface="Arial"/>
              <a:cs typeface="Arial"/>
            </a:endParaRPr>
          </a:p>
        </p:txBody>
      </p:sp>
      <p:grpSp>
        <p:nvGrpSpPr>
          <p:cNvPr id="29" name="object 29"/>
          <p:cNvGrpSpPr/>
          <p:nvPr/>
        </p:nvGrpSpPr>
        <p:grpSpPr>
          <a:xfrm>
            <a:off x="733425" y="2152650"/>
            <a:ext cx="11458575" cy="3640454"/>
            <a:chOff x="733425" y="2152650"/>
            <a:chExt cx="11458575" cy="3640454"/>
          </a:xfrm>
        </p:grpSpPr>
        <p:pic>
          <p:nvPicPr>
            <p:cNvPr id="30" name="object 30"/>
            <p:cNvPicPr/>
            <p:nvPr/>
          </p:nvPicPr>
          <p:blipFill>
            <a:blip r:embed="rId3" cstate="print"/>
            <a:stretch>
              <a:fillRect/>
            </a:stretch>
          </p:blipFill>
          <p:spPr>
            <a:xfrm>
              <a:off x="733425" y="2790825"/>
              <a:ext cx="514350" cy="504825"/>
            </a:xfrm>
            <a:prstGeom prst="rect">
              <a:avLst/>
            </a:prstGeom>
          </p:spPr>
        </p:pic>
        <p:sp>
          <p:nvSpPr>
            <p:cNvPr id="31" name="object 31"/>
            <p:cNvSpPr/>
            <p:nvPr/>
          </p:nvSpPr>
          <p:spPr>
            <a:xfrm>
              <a:off x="923925" y="3467100"/>
              <a:ext cx="76200" cy="287020"/>
            </a:xfrm>
            <a:custGeom>
              <a:avLst/>
              <a:gdLst/>
              <a:ahLst/>
              <a:cxnLst/>
              <a:rect l="l" t="t" r="r" b="b"/>
              <a:pathLst>
                <a:path w="76200" h="287020">
                  <a:moveTo>
                    <a:pt x="26987" y="212551"/>
                  </a:moveTo>
                  <a:lnTo>
                    <a:pt x="23268" y="213300"/>
                  </a:lnTo>
                  <a:lnTo>
                    <a:pt x="11158" y="221456"/>
                  </a:lnTo>
                  <a:lnTo>
                    <a:pt x="2993" y="233564"/>
                  </a:lnTo>
                  <a:lnTo>
                    <a:pt x="0" y="248412"/>
                  </a:lnTo>
                  <a:lnTo>
                    <a:pt x="2993" y="263259"/>
                  </a:lnTo>
                  <a:lnTo>
                    <a:pt x="11158" y="275367"/>
                  </a:lnTo>
                  <a:lnTo>
                    <a:pt x="23268" y="283523"/>
                  </a:lnTo>
                  <a:lnTo>
                    <a:pt x="38100" y="286512"/>
                  </a:lnTo>
                  <a:lnTo>
                    <a:pt x="52931" y="283523"/>
                  </a:lnTo>
                  <a:lnTo>
                    <a:pt x="65041" y="275367"/>
                  </a:lnTo>
                  <a:lnTo>
                    <a:pt x="73206" y="263259"/>
                  </a:lnTo>
                  <a:lnTo>
                    <a:pt x="73972" y="259461"/>
                  </a:lnTo>
                  <a:lnTo>
                    <a:pt x="31965" y="259461"/>
                  </a:lnTo>
                  <a:lnTo>
                    <a:pt x="26987" y="254507"/>
                  </a:lnTo>
                  <a:lnTo>
                    <a:pt x="26987" y="212551"/>
                  </a:lnTo>
                  <a:close/>
                </a:path>
                <a:path w="76200" h="287020">
                  <a:moveTo>
                    <a:pt x="38100" y="210312"/>
                  </a:moveTo>
                  <a:lnTo>
                    <a:pt x="26987" y="212551"/>
                  </a:lnTo>
                  <a:lnTo>
                    <a:pt x="26987" y="254507"/>
                  </a:lnTo>
                  <a:lnTo>
                    <a:pt x="31965" y="259461"/>
                  </a:lnTo>
                  <a:lnTo>
                    <a:pt x="44234" y="259461"/>
                  </a:lnTo>
                  <a:lnTo>
                    <a:pt x="49212" y="254507"/>
                  </a:lnTo>
                  <a:lnTo>
                    <a:pt x="49212" y="212551"/>
                  </a:lnTo>
                  <a:lnTo>
                    <a:pt x="38100" y="210312"/>
                  </a:lnTo>
                  <a:close/>
                </a:path>
                <a:path w="76200" h="287020">
                  <a:moveTo>
                    <a:pt x="49212" y="212551"/>
                  </a:moveTo>
                  <a:lnTo>
                    <a:pt x="49212" y="254507"/>
                  </a:lnTo>
                  <a:lnTo>
                    <a:pt x="44234" y="259461"/>
                  </a:lnTo>
                  <a:lnTo>
                    <a:pt x="73972" y="259461"/>
                  </a:lnTo>
                  <a:lnTo>
                    <a:pt x="76200" y="248412"/>
                  </a:lnTo>
                  <a:lnTo>
                    <a:pt x="73206" y="233564"/>
                  </a:lnTo>
                  <a:lnTo>
                    <a:pt x="65041" y="221456"/>
                  </a:lnTo>
                  <a:lnTo>
                    <a:pt x="52931" y="213300"/>
                  </a:lnTo>
                  <a:lnTo>
                    <a:pt x="49212" y="212551"/>
                  </a:lnTo>
                  <a:close/>
                </a:path>
                <a:path w="76200" h="287020">
                  <a:moveTo>
                    <a:pt x="26987" y="73960"/>
                  </a:moveTo>
                  <a:lnTo>
                    <a:pt x="26987" y="212551"/>
                  </a:lnTo>
                  <a:lnTo>
                    <a:pt x="38100" y="210312"/>
                  </a:lnTo>
                  <a:lnTo>
                    <a:pt x="49212" y="210312"/>
                  </a:lnTo>
                  <a:lnTo>
                    <a:pt x="49212" y="76200"/>
                  </a:lnTo>
                  <a:lnTo>
                    <a:pt x="38100" y="76200"/>
                  </a:lnTo>
                  <a:lnTo>
                    <a:pt x="26987" y="73960"/>
                  </a:lnTo>
                  <a:close/>
                </a:path>
                <a:path w="76200" h="287020">
                  <a:moveTo>
                    <a:pt x="49212" y="210312"/>
                  </a:moveTo>
                  <a:lnTo>
                    <a:pt x="38100" y="210312"/>
                  </a:lnTo>
                  <a:lnTo>
                    <a:pt x="49212" y="212551"/>
                  </a:lnTo>
                  <a:lnTo>
                    <a:pt x="49212" y="210312"/>
                  </a:lnTo>
                  <a:close/>
                </a:path>
                <a:path w="76200" h="287020">
                  <a:moveTo>
                    <a:pt x="44234" y="26924"/>
                  </a:moveTo>
                  <a:lnTo>
                    <a:pt x="31965" y="26924"/>
                  </a:lnTo>
                  <a:lnTo>
                    <a:pt x="26987" y="32003"/>
                  </a:lnTo>
                  <a:lnTo>
                    <a:pt x="26987" y="73960"/>
                  </a:lnTo>
                  <a:lnTo>
                    <a:pt x="38100" y="76200"/>
                  </a:lnTo>
                  <a:lnTo>
                    <a:pt x="49212" y="73960"/>
                  </a:lnTo>
                  <a:lnTo>
                    <a:pt x="49212" y="32003"/>
                  </a:lnTo>
                  <a:lnTo>
                    <a:pt x="44234" y="26924"/>
                  </a:lnTo>
                  <a:close/>
                </a:path>
                <a:path w="76200" h="287020">
                  <a:moveTo>
                    <a:pt x="49212" y="73960"/>
                  </a:moveTo>
                  <a:lnTo>
                    <a:pt x="38100" y="76200"/>
                  </a:lnTo>
                  <a:lnTo>
                    <a:pt x="49212" y="76200"/>
                  </a:lnTo>
                  <a:lnTo>
                    <a:pt x="49212" y="73960"/>
                  </a:lnTo>
                  <a:close/>
                </a:path>
                <a:path w="76200" h="287020">
                  <a:moveTo>
                    <a:pt x="38100" y="0"/>
                  </a:moveTo>
                  <a:lnTo>
                    <a:pt x="23268" y="2988"/>
                  </a:lnTo>
                  <a:lnTo>
                    <a:pt x="11158" y="11144"/>
                  </a:lnTo>
                  <a:lnTo>
                    <a:pt x="2993" y="23252"/>
                  </a:lnTo>
                  <a:lnTo>
                    <a:pt x="0" y="38100"/>
                  </a:lnTo>
                  <a:lnTo>
                    <a:pt x="2993" y="52947"/>
                  </a:lnTo>
                  <a:lnTo>
                    <a:pt x="11158" y="65055"/>
                  </a:lnTo>
                  <a:lnTo>
                    <a:pt x="23268" y="73211"/>
                  </a:lnTo>
                  <a:lnTo>
                    <a:pt x="26987" y="73960"/>
                  </a:lnTo>
                  <a:lnTo>
                    <a:pt x="26987" y="32003"/>
                  </a:lnTo>
                  <a:lnTo>
                    <a:pt x="31965" y="26924"/>
                  </a:lnTo>
                  <a:lnTo>
                    <a:pt x="73946" y="26924"/>
                  </a:lnTo>
                  <a:lnTo>
                    <a:pt x="73206" y="23252"/>
                  </a:lnTo>
                  <a:lnTo>
                    <a:pt x="65041" y="11144"/>
                  </a:lnTo>
                  <a:lnTo>
                    <a:pt x="52931" y="2988"/>
                  </a:lnTo>
                  <a:lnTo>
                    <a:pt x="38100" y="0"/>
                  </a:lnTo>
                  <a:close/>
                </a:path>
                <a:path w="76200" h="287020">
                  <a:moveTo>
                    <a:pt x="73946" y="26924"/>
                  </a:moveTo>
                  <a:lnTo>
                    <a:pt x="44234" y="26924"/>
                  </a:lnTo>
                  <a:lnTo>
                    <a:pt x="49212" y="32003"/>
                  </a:lnTo>
                  <a:lnTo>
                    <a:pt x="49212" y="73960"/>
                  </a:lnTo>
                  <a:lnTo>
                    <a:pt x="52931" y="73211"/>
                  </a:lnTo>
                  <a:lnTo>
                    <a:pt x="65041" y="65055"/>
                  </a:lnTo>
                  <a:lnTo>
                    <a:pt x="73206" y="52947"/>
                  </a:lnTo>
                  <a:lnTo>
                    <a:pt x="76200" y="38100"/>
                  </a:lnTo>
                  <a:lnTo>
                    <a:pt x="73946" y="26924"/>
                  </a:lnTo>
                  <a:close/>
                </a:path>
              </a:pathLst>
            </a:custGeom>
            <a:solidFill>
              <a:srgbClr val="16666A"/>
            </a:solidFill>
          </p:spPr>
          <p:txBody>
            <a:bodyPr wrap="square" lIns="0" tIns="0" rIns="0" bIns="0" rtlCol="0"/>
            <a:lstStyle/>
            <a:p>
              <a:endParaRPr/>
            </a:p>
          </p:txBody>
        </p:sp>
        <p:sp>
          <p:nvSpPr>
            <p:cNvPr id="32" name="object 32"/>
            <p:cNvSpPr/>
            <p:nvPr/>
          </p:nvSpPr>
          <p:spPr>
            <a:xfrm>
              <a:off x="1990725"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BEBEBE"/>
            </a:solidFill>
          </p:spPr>
          <p:txBody>
            <a:bodyPr wrap="square" lIns="0" tIns="0" rIns="0" bIns="0" rtlCol="0"/>
            <a:lstStyle/>
            <a:p>
              <a:endParaRPr/>
            </a:p>
          </p:txBody>
        </p:sp>
        <p:sp>
          <p:nvSpPr>
            <p:cNvPr id="33" name="object 33"/>
            <p:cNvSpPr/>
            <p:nvPr/>
          </p:nvSpPr>
          <p:spPr>
            <a:xfrm>
              <a:off x="3038475"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2CCCD2"/>
            </a:solidFill>
          </p:spPr>
          <p:txBody>
            <a:bodyPr wrap="square" lIns="0" tIns="0" rIns="0" bIns="0" rtlCol="0"/>
            <a:lstStyle/>
            <a:p>
              <a:endParaRPr/>
            </a:p>
          </p:txBody>
        </p:sp>
        <p:sp>
          <p:nvSpPr>
            <p:cNvPr id="34" name="object 34"/>
            <p:cNvSpPr/>
            <p:nvPr/>
          </p:nvSpPr>
          <p:spPr>
            <a:xfrm>
              <a:off x="4048125"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80DFE4"/>
            </a:solidFill>
          </p:spPr>
          <p:txBody>
            <a:bodyPr wrap="square" lIns="0" tIns="0" rIns="0" bIns="0" rtlCol="0"/>
            <a:lstStyle/>
            <a:p>
              <a:endParaRPr/>
            </a:p>
          </p:txBody>
        </p:sp>
        <p:sp>
          <p:nvSpPr>
            <p:cNvPr id="35" name="object 35"/>
            <p:cNvSpPr/>
            <p:nvPr/>
          </p:nvSpPr>
          <p:spPr>
            <a:xfrm>
              <a:off x="5143500"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D4F5F6"/>
            </a:solidFill>
          </p:spPr>
          <p:txBody>
            <a:bodyPr wrap="square" lIns="0" tIns="0" rIns="0" bIns="0" rtlCol="0"/>
            <a:lstStyle/>
            <a:p>
              <a:endParaRPr/>
            </a:p>
          </p:txBody>
        </p:sp>
        <p:pic>
          <p:nvPicPr>
            <p:cNvPr id="36" name="object 36"/>
            <p:cNvPicPr/>
            <p:nvPr/>
          </p:nvPicPr>
          <p:blipFill>
            <a:blip r:embed="rId4" cstate="print"/>
            <a:stretch>
              <a:fillRect/>
            </a:stretch>
          </p:blipFill>
          <p:spPr>
            <a:xfrm>
              <a:off x="3178091" y="4913063"/>
              <a:ext cx="861785" cy="879468"/>
            </a:xfrm>
            <a:prstGeom prst="rect">
              <a:avLst/>
            </a:prstGeom>
          </p:spPr>
        </p:pic>
        <p:sp>
          <p:nvSpPr>
            <p:cNvPr id="37" name="object 37"/>
            <p:cNvSpPr/>
            <p:nvPr/>
          </p:nvSpPr>
          <p:spPr>
            <a:xfrm>
              <a:off x="1540383" y="5194223"/>
              <a:ext cx="4121785" cy="337185"/>
            </a:xfrm>
            <a:custGeom>
              <a:avLst/>
              <a:gdLst/>
              <a:ahLst/>
              <a:cxnLst/>
              <a:rect l="l" t="t" r="r" b="b"/>
              <a:pathLst>
                <a:path w="4121785" h="337185">
                  <a:moveTo>
                    <a:pt x="138049" y="7073"/>
                  </a:moveTo>
                  <a:lnTo>
                    <a:pt x="128473" y="0"/>
                  </a:lnTo>
                  <a:lnTo>
                    <a:pt x="0" y="168478"/>
                  </a:lnTo>
                  <a:lnTo>
                    <a:pt x="128473" y="336943"/>
                  </a:lnTo>
                  <a:lnTo>
                    <a:pt x="138049" y="329882"/>
                  </a:lnTo>
                  <a:lnTo>
                    <a:pt x="14973" y="168478"/>
                  </a:lnTo>
                  <a:lnTo>
                    <a:pt x="138049" y="7073"/>
                  </a:lnTo>
                  <a:close/>
                </a:path>
                <a:path w="4121785" h="337185">
                  <a:moveTo>
                    <a:pt x="281787" y="7073"/>
                  </a:moveTo>
                  <a:lnTo>
                    <a:pt x="272211" y="0"/>
                  </a:lnTo>
                  <a:lnTo>
                    <a:pt x="143738" y="168478"/>
                  </a:lnTo>
                  <a:lnTo>
                    <a:pt x="272211" y="336943"/>
                  </a:lnTo>
                  <a:lnTo>
                    <a:pt x="281787" y="329882"/>
                  </a:lnTo>
                  <a:lnTo>
                    <a:pt x="158711" y="168478"/>
                  </a:lnTo>
                  <a:lnTo>
                    <a:pt x="281787" y="7073"/>
                  </a:lnTo>
                  <a:close/>
                </a:path>
                <a:path w="4121785" h="337185">
                  <a:moveTo>
                    <a:pt x="425526" y="7073"/>
                  </a:moveTo>
                  <a:lnTo>
                    <a:pt x="415950" y="0"/>
                  </a:lnTo>
                  <a:lnTo>
                    <a:pt x="287477" y="168478"/>
                  </a:lnTo>
                  <a:lnTo>
                    <a:pt x="415950" y="336943"/>
                  </a:lnTo>
                  <a:lnTo>
                    <a:pt x="425526" y="329882"/>
                  </a:lnTo>
                  <a:lnTo>
                    <a:pt x="302450" y="168478"/>
                  </a:lnTo>
                  <a:lnTo>
                    <a:pt x="425526" y="7073"/>
                  </a:lnTo>
                  <a:close/>
                </a:path>
                <a:path w="4121785" h="337185">
                  <a:moveTo>
                    <a:pt x="3838816" y="168478"/>
                  </a:moveTo>
                  <a:lnTo>
                    <a:pt x="3712464" y="0"/>
                  </a:lnTo>
                  <a:lnTo>
                    <a:pt x="3703040" y="7073"/>
                  </a:lnTo>
                  <a:lnTo>
                    <a:pt x="3824097" y="168478"/>
                  </a:lnTo>
                  <a:lnTo>
                    <a:pt x="3703040" y="329882"/>
                  </a:lnTo>
                  <a:lnTo>
                    <a:pt x="3712464" y="336943"/>
                  </a:lnTo>
                  <a:lnTo>
                    <a:pt x="3838816" y="168478"/>
                  </a:lnTo>
                  <a:close/>
                </a:path>
                <a:path w="4121785" h="337185">
                  <a:moveTo>
                    <a:pt x="3980205" y="168478"/>
                  </a:moveTo>
                  <a:lnTo>
                    <a:pt x="3853840" y="0"/>
                  </a:lnTo>
                  <a:lnTo>
                    <a:pt x="3844417" y="7073"/>
                  </a:lnTo>
                  <a:lnTo>
                    <a:pt x="3965473" y="168478"/>
                  </a:lnTo>
                  <a:lnTo>
                    <a:pt x="3844417" y="329882"/>
                  </a:lnTo>
                  <a:lnTo>
                    <a:pt x="3853840" y="336943"/>
                  </a:lnTo>
                  <a:lnTo>
                    <a:pt x="3980205" y="168478"/>
                  </a:lnTo>
                  <a:close/>
                </a:path>
                <a:path w="4121785" h="337185">
                  <a:moveTo>
                    <a:pt x="4121581" y="168478"/>
                  </a:moveTo>
                  <a:lnTo>
                    <a:pt x="3995229" y="0"/>
                  </a:lnTo>
                  <a:lnTo>
                    <a:pt x="3985806" y="7073"/>
                  </a:lnTo>
                  <a:lnTo>
                    <a:pt x="4106862" y="168478"/>
                  </a:lnTo>
                  <a:lnTo>
                    <a:pt x="3985806" y="329882"/>
                  </a:lnTo>
                  <a:lnTo>
                    <a:pt x="3995229" y="336943"/>
                  </a:lnTo>
                  <a:lnTo>
                    <a:pt x="4121581" y="168478"/>
                  </a:lnTo>
                  <a:close/>
                </a:path>
              </a:pathLst>
            </a:custGeom>
            <a:solidFill>
              <a:srgbClr val="16666A"/>
            </a:solidFill>
          </p:spPr>
          <p:txBody>
            <a:bodyPr wrap="square" lIns="0" tIns="0" rIns="0" bIns="0" rtlCol="0"/>
            <a:lstStyle/>
            <a:p>
              <a:endParaRPr/>
            </a:p>
          </p:txBody>
        </p:sp>
        <p:sp>
          <p:nvSpPr>
            <p:cNvPr id="38" name="object 38"/>
            <p:cNvSpPr/>
            <p:nvPr/>
          </p:nvSpPr>
          <p:spPr>
            <a:xfrm>
              <a:off x="1905000" y="5353050"/>
              <a:ext cx="3368675" cy="0"/>
            </a:xfrm>
            <a:custGeom>
              <a:avLst/>
              <a:gdLst/>
              <a:ahLst/>
              <a:cxnLst/>
              <a:rect l="l" t="t" r="r" b="b"/>
              <a:pathLst>
                <a:path w="3368675">
                  <a:moveTo>
                    <a:pt x="0" y="0"/>
                  </a:moveTo>
                  <a:lnTo>
                    <a:pt x="1196594" y="0"/>
                  </a:lnTo>
                </a:path>
                <a:path w="3368675">
                  <a:moveTo>
                    <a:pt x="2171700" y="0"/>
                  </a:moveTo>
                  <a:lnTo>
                    <a:pt x="3368294" y="0"/>
                  </a:lnTo>
                </a:path>
              </a:pathLst>
            </a:custGeom>
            <a:ln w="19050">
              <a:solidFill>
                <a:srgbClr val="16666A"/>
              </a:solidFill>
              <a:prstDash val="sysDot"/>
            </a:ln>
          </p:spPr>
          <p:txBody>
            <a:bodyPr wrap="square" lIns="0" tIns="0" rIns="0" bIns="0" rtlCol="0"/>
            <a:lstStyle/>
            <a:p>
              <a:endParaRPr/>
            </a:p>
          </p:txBody>
        </p:sp>
        <p:pic>
          <p:nvPicPr>
            <p:cNvPr id="39" name="object 39"/>
            <p:cNvPicPr/>
            <p:nvPr/>
          </p:nvPicPr>
          <p:blipFill>
            <a:blip r:embed="rId5" cstate="print"/>
            <a:stretch>
              <a:fillRect/>
            </a:stretch>
          </p:blipFill>
          <p:spPr>
            <a:xfrm>
              <a:off x="5991225" y="2428875"/>
              <a:ext cx="6200775" cy="2314575"/>
            </a:xfrm>
            <a:prstGeom prst="rect">
              <a:avLst/>
            </a:prstGeom>
          </p:spPr>
        </p:pic>
        <p:pic>
          <p:nvPicPr>
            <p:cNvPr id="40" name="object 40"/>
            <p:cNvPicPr/>
            <p:nvPr/>
          </p:nvPicPr>
          <p:blipFill>
            <a:blip r:embed="rId6" cstate="print"/>
            <a:stretch>
              <a:fillRect/>
            </a:stretch>
          </p:blipFill>
          <p:spPr>
            <a:xfrm>
              <a:off x="5934075" y="2162175"/>
              <a:ext cx="6257925" cy="2600325"/>
            </a:xfrm>
            <a:prstGeom prst="rect">
              <a:avLst/>
            </a:prstGeom>
          </p:spPr>
        </p:pic>
        <p:pic>
          <p:nvPicPr>
            <p:cNvPr id="41" name="object 41"/>
            <p:cNvPicPr/>
            <p:nvPr/>
          </p:nvPicPr>
          <p:blipFill>
            <a:blip r:embed="rId7" cstate="print"/>
            <a:stretch>
              <a:fillRect/>
            </a:stretch>
          </p:blipFill>
          <p:spPr>
            <a:xfrm>
              <a:off x="5934075" y="2152650"/>
              <a:ext cx="6257925" cy="2533650"/>
            </a:xfrm>
            <a:prstGeom prst="rect">
              <a:avLst/>
            </a:prstGeom>
          </p:spPr>
        </p:pic>
      </p:grpSp>
      <p:sp>
        <p:nvSpPr>
          <p:cNvPr id="42" name="object 42"/>
          <p:cNvSpPr txBox="1">
            <a:spLocks noGrp="1"/>
          </p:cNvSpPr>
          <p:nvPr>
            <p:ph type="title"/>
          </p:nvPr>
        </p:nvSpPr>
        <p:spPr>
          <a:prstGeom prst="rect">
            <a:avLst/>
          </a:prstGeom>
        </p:spPr>
        <p:txBody>
          <a:bodyPr vert="horz" wrap="square" lIns="0" tIns="338476" rIns="0" bIns="0" rtlCol="0">
            <a:spAutoFit/>
          </a:bodyPr>
          <a:lstStyle/>
          <a:p>
            <a:pPr marL="365125">
              <a:lnSpc>
                <a:spcPts val="3829"/>
              </a:lnSpc>
              <a:spcBef>
                <a:spcPts val="125"/>
              </a:spcBef>
            </a:pPr>
            <a:r>
              <a:rPr dirty="0"/>
              <a:t>Policy</a:t>
            </a:r>
            <a:r>
              <a:rPr spc="-65" dirty="0"/>
              <a:t> </a:t>
            </a:r>
            <a:r>
              <a:rPr spc="-10" dirty="0"/>
              <a:t>Creation</a:t>
            </a:r>
          </a:p>
          <a:p>
            <a:pPr marL="382270">
              <a:lnSpc>
                <a:spcPts val="2390"/>
              </a:lnSpc>
            </a:pPr>
            <a:r>
              <a:rPr sz="2000" b="0" dirty="0">
                <a:solidFill>
                  <a:srgbClr val="7E7E7E"/>
                </a:solidFill>
                <a:latin typeface="Arial"/>
                <a:cs typeface="Arial"/>
              </a:rPr>
              <a:t>NOC</a:t>
            </a:r>
            <a:r>
              <a:rPr sz="2000" b="0" spc="5" dirty="0">
                <a:solidFill>
                  <a:srgbClr val="7E7E7E"/>
                </a:solidFill>
                <a:latin typeface="Arial"/>
                <a:cs typeface="Arial"/>
              </a:rPr>
              <a:t> </a:t>
            </a:r>
            <a:r>
              <a:rPr sz="2000" b="0" spc="-10" dirty="0">
                <a:solidFill>
                  <a:srgbClr val="7E7E7E"/>
                </a:solidFill>
                <a:latin typeface="Arial"/>
                <a:cs typeface="Arial"/>
              </a:rPr>
              <a:t>Workflow</a:t>
            </a:r>
            <a:r>
              <a:rPr sz="2000" b="0" spc="-140" dirty="0">
                <a:solidFill>
                  <a:srgbClr val="7E7E7E"/>
                </a:solidFill>
                <a:latin typeface="Arial"/>
                <a:cs typeface="Arial"/>
              </a:rPr>
              <a:t> </a:t>
            </a:r>
            <a:r>
              <a:rPr sz="2000" b="0" spc="-10" dirty="0">
                <a:solidFill>
                  <a:srgbClr val="7E7E7E"/>
                </a:solidFill>
                <a:latin typeface="Arial"/>
                <a:cs typeface="Arial"/>
              </a:rPr>
              <a:t>Automation</a:t>
            </a:r>
            <a:endParaRPr sz="2000">
              <a:latin typeface="Arial"/>
              <a:cs typeface="Arial"/>
            </a:endParaRPr>
          </a:p>
        </p:txBody>
      </p:sp>
      <p:sp>
        <p:nvSpPr>
          <p:cNvPr id="43" name="object 43"/>
          <p:cNvSpPr txBox="1">
            <a:spLocks noGrp="1"/>
          </p:cNvSpPr>
          <p:nvPr>
            <p:ph type="sldNum" sz="quarter" idx="7"/>
          </p:nvPr>
        </p:nvSpPr>
        <p:spPr>
          <a:xfrm>
            <a:off x="11665966" y="6434683"/>
            <a:ext cx="246633" cy="185420"/>
          </a:xfrm>
          <a:prstGeom prst="rect">
            <a:avLst/>
          </a:prstGeom>
        </p:spPr>
        <p:txBody>
          <a:bodyPr vert="horz" wrap="square" lIns="0" tIns="0" rIns="0" bIns="0" rtlCol="0">
            <a:spAutoFit/>
          </a:bodyPr>
          <a:lstStyle>
            <a:defPPr>
              <a:defRPr kern="0"/>
            </a:defPPr>
            <a:lvl1pPr>
              <a:defRPr sz="1100" b="0" i="0">
                <a:solidFill>
                  <a:srgbClr val="FF0000"/>
                </a:solidFill>
                <a:latin typeface="Arial"/>
                <a:cs typeface="Arial"/>
              </a:defRPr>
            </a:lvl1pPr>
          </a:lstStyle>
          <a:p>
            <a:pPr marL="38100">
              <a:lnSpc>
                <a:spcPct val="100000"/>
              </a:lnSpc>
              <a:spcBef>
                <a:spcPts val="20"/>
              </a:spcBef>
            </a:pPr>
            <a:fld id="{81D60167-4931-47E6-BA6A-407CBD079E47}" type="slidenum">
              <a:rPr lang="en-US" spc="-50" smtClean="0"/>
              <a:pPr marL="115570">
                <a:spcBef>
                  <a:spcPts val="20"/>
                </a:spcBef>
              </a:pPr>
              <a:t>23</a:t>
            </a:fld>
            <a:endParaRPr spc="-25" dirty="0"/>
          </a:p>
        </p:txBody>
      </p:sp>
      <p:sp>
        <p:nvSpPr>
          <p:cNvPr id="44" name="object 44"/>
          <p:cNvSpPr txBox="1">
            <a:spLocks noGrp="1"/>
          </p:cNvSpPr>
          <p:nvPr>
            <p:ph type="ftr" sz="quarter" idx="5"/>
          </p:nvPr>
        </p:nvSpPr>
        <p:spPr>
          <a:xfrm>
            <a:off x="5142610" y="6452297"/>
            <a:ext cx="1808479" cy="153670"/>
          </a:xfrm>
          <a:prstGeom prst="rect">
            <a:avLst/>
          </a:prstGeom>
        </p:spPr>
        <p:txBody>
          <a:bodyPr vert="horz" wrap="square" lIns="0" tIns="0" rIns="0" bIns="0" rtlCol="0">
            <a:spAutoFit/>
          </a:bodyPr>
          <a:lstStyle>
            <a:defPPr>
              <a:defRPr kern="0"/>
            </a:defPPr>
            <a:lvl1pPr>
              <a:defRPr sz="900" b="0" i="0">
                <a:solidFill>
                  <a:schemeClr val="tx1"/>
                </a:solidFill>
                <a:latin typeface="Arial"/>
                <a:cs typeface="Arial"/>
              </a:defRPr>
            </a:lvl1pPr>
          </a:lstStyle>
          <a:p>
            <a:pPr marL="12700">
              <a:lnSpc>
                <a:spcPct val="100000"/>
              </a:lnSpc>
              <a:spcBef>
                <a:spcPts val="15"/>
              </a:spcBef>
            </a:pPr>
            <a:r>
              <a:rPr lang="en-US"/>
              <a:t>©</a:t>
            </a:r>
            <a:r>
              <a:rPr lang="en-US" spc="-20"/>
              <a:t> </a:t>
            </a:r>
            <a:r>
              <a:rPr lang="en-US"/>
              <a:t>Fortinet</a:t>
            </a:r>
            <a:r>
              <a:rPr lang="en-US" spc="-55"/>
              <a:t> </a:t>
            </a:r>
            <a:r>
              <a:rPr lang="en-US"/>
              <a:t>Inc.</a:t>
            </a:r>
            <a:r>
              <a:rPr lang="en-US" spc="20"/>
              <a:t> </a:t>
            </a:r>
            <a:r>
              <a:rPr lang="en-US"/>
              <a:t>All</a:t>
            </a:r>
            <a:r>
              <a:rPr lang="en-US" spc="-5"/>
              <a:t> </a:t>
            </a:r>
            <a:r>
              <a:rPr lang="en-US"/>
              <a:t>Rights</a:t>
            </a:r>
            <a:r>
              <a:rPr lang="en-US" spc="-30"/>
              <a:t> </a:t>
            </a:r>
            <a:r>
              <a:rPr lang="en-US" spc="-10"/>
              <a:t>Reserved.</a:t>
            </a:r>
            <a:endParaRPr spc="-1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534025"/>
            <a:ext cx="12192000" cy="1323975"/>
          </a:xfrm>
          <a:custGeom>
            <a:avLst/>
            <a:gdLst/>
            <a:ahLst/>
            <a:cxnLst/>
            <a:rect l="l" t="t" r="r" b="b"/>
            <a:pathLst>
              <a:path w="12192000" h="1323975">
                <a:moveTo>
                  <a:pt x="0" y="1323974"/>
                </a:moveTo>
                <a:lnTo>
                  <a:pt x="12192000" y="1323974"/>
                </a:lnTo>
                <a:lnTo>
                  <a:pt x="12192000" y="0"/>
                </a:lnTo>
                <a:lnTo>
                  <a:pt x="0" y="0"/>
                </a:lnTo>
                <a:lnTo>
                  <a:pt x="0" y="1323974"/>
                </a:lnTo>
                <a:close/>
              </a:path>
            </a:pathLst>
          </a:custGeom>
          <a:solidFill>
            <a:srgbClr val="EFEFEF"/>
          </a:solidFill>
        </p:spPr>
        <p:txBody>
          <a:bodyPr wrap="square" lIns="0" tIns="0" rIns="0" bIns="0" rtlCol="0"/>
          <a:lstStyle/>
          <a:p>
            <a:endParaRPr/>
          </a:p>
        </p:txBody>
      </p:sp>
      <p:sp>
        <p:nvSpPr>
          <p:cNvPr id="3" name="object 3"/>
          <p:cNvSpPr/>
          <p:nvPr/>
        </p:nvSpPr>
        <p:spPr>
          <a:xfrm>
            <a:off x="0" y="0"/>
            <a:ext cx="12192000" cy="1733550"/>
          </a:xfrm>
          <a:custGeom>
            <a:avLst/>
            <a:gdLst/>
            <a:ahLst/>
            <a:cxnLst/>
            <a:rect l="l" t="t" r="r" b="b"/>
            <a:pathLst>
              <a:path w="12192000" h="1733550">
                <a:moveTo>
                  <a:pt x="0" y="1733550"/>
                </a:moveTo>
                <a:lnTo>
                  <a:pt x="12192000" y="1733550"/>
                </a:lnTo>
                <a:lnTo>
                  <a:pt x="12192000" y="0"/>
                </a:lnTo>
                <a:lnTo>
                  <a:pt x="0" y="0"/>
                </a:lnTo>
                <a:lnTo>
                  <a:pt x="0" y="1733550"/>
                </a:lnTo>
                <a:close/>
              </a:path>
            </a:pathLst>
          </a:custGeom>
          <a:solidFill>
            <a:srgbClr val="EFEFEF"/>
          </a:solidFill>
        </p:spPr>
        <p:txBody>
          <a:bodyPr wrap="square" lIns="0" tIns="0" rIns="0" bIns="0" rtlCol="0"/>
          <a:lstStyle/>
          <a:p>
            <a:endParaRPr/>
          </a:p>
        </p:txBody>
      </p:sp>
      <p:sp>
        <p:nvSpPr>
          <p:cNvPr id="4" name="object 4"/>
          <p:cNvSpPr/>
          <p:nvPr/>
        </p:nvSpPr>
        <p:spPr>
          <a:xfrm>
            <a:off x="361911" y="6400800"/>
            <a:ext cx="283845" cy="198120"/>
          </a:xfrm>
          <a:custGeom>
            <a:avLst/>
            <a:gdLst/>
            <a:ahLst/>
            <a:cxnLst/>
            <a:rect l="l" t="t" r="r" b="b"/>
            <a:pathLst>
              <a:path w="283845" h="198120">
                <a:moveTo>
                  <a:pt x="81013" y="145135"/>
                </a:moveTo>
                <a:lnTo>
                  <a:pt x="0" y="145135"/>
                </a:lnTo>
                <a:lnTo>
                  <a:pt x="0" y="151726"/>
                </a:lnTo>
                <a:lnTo>
                  <a:pt x="3657" y="167601"/>
                </a:lnTo>
                <a:lnTo>
                  <a:pt x="10680" y="181419"/>
                </a:lnTo>
                <a:lnTo>
                  <a:pt x="20256" y="191922"/>
                </a:lnTo>
                <a:lnTo>
                  <a:pt x="31508" y="197904"/>
                </a:lnTo>
                <a:lnTo>
                  <a:pt x="81013" y="197904"/>
                </a:lnTo>
                <a:lnTo>
                  <a:pt x="81013" y="145135"/>
                </a:lnTo>
                <a:close/>
              </a:path>
              <a:path w="283845" h="198120">
                <a:moveTo>
                  <a:pt x="81013" y="72567"/>
                </a:moveTo>
                <a:lnTo>
                  <a:pt x="0" y="72567"/>
                </a:lnTo>
                <a:lnTo>
                  <a:pt x="0" y="125336"/>
                </a:lnTo>
                <a:lnTo>
                  <a:pt x="81013" y="125336"/>
                </a:lnTo>
                <a:lnTo>
                  <a:pt x="81013" y="72567"/>
                </a:lnTo>
                <a:close/>
              </a:path>
              <a:path w="283845" h="198120">
                <a:moveTo>
                  <a:pt x="81013" y="0"/>
                </a:moveTo>
                <a:lnTo>
                  <a:pt x="31508" y="0"/>
                </a:lnTo>
                <a:lnTo>
                  <a:pt x="20256" y="5638"/>
                </a:lnTo>
                <a:lnTo>
                  <a:pt x="10680" y="15392"/>
                </a:lnTo>
                <a:lnTo>
                  <a:pt x="3657" y="28448"/>
                </a:lnTo>
                <a:lnTo>
                  <a:pt x="0" y="43980"/>
                </a:lnTo>
                <a:lnTo>
                  <a:pt x="0" y="50584"/>
                </a:lnTo>
                <a:lnTo>
                  <a:pt x="81013" y="50584"/>
                </a:lnTo>
                <a:lnTo>
                  <a:pt x="81013" y="0"/>
                </a:lnTo>
                <a:close/>
              </a:path>
              <a:path w="283845" h="198120">
                <a:moveTo>
                  <a:pt x="182270" y="145135"/>
                </a:moveTo>
                <a:lnTo>
                  <a:pt x="101257" y="145135"/>
                </a:lnTo>
                <a:lnTo>
                  <a:pt x="101257" y="197904"/>
                </a:lnTo>
                <a:lnTo>
                  <a:pt x="182270" y="197904"/>
                </a:lnTo>
                <a:lnTo>
                  <a:pt x="182270" y="145135"/>
                </a:lnTo>
                <a:close/>
              </a:path>
              <a:path w="283845" h="198120">
                <a:moveTo>
                  <a:pt x="182270" y="0"/>
                </a:moveTo>
                <a:lnTo>
                  <a:pt x="101257" y="0"/>
                </a:lnTo>
                <a:lnTo>
                  <a:pt x="101257" y="50584"/>
                </a:lnTo>
                <a:lnTo>
                  <a:pt x="182270" y="50584"/>
                </a:lnTo>
                <a:lnTo>
                  <a:pt x="182270" y="0"/>
                </a:lnTo>
                <a:close/>
              </a:path>
              <a:path w="283845" h="198120">
                <a:moveTo>
                  <a:pt x="283540" y="72567"/>
                </a:moveTo>
                <a:lnTo>
                  <a:pt x="202526" y="72567"/>
                </a:lnTo>
                <a:lnTo>
                  <a:pt x="202526" y="125336"/>
                </a:lnTo>
                <a:lnTo>
                  <a:pt x="283540" y="125336"/>
                </a:lnTo>
                <a:lnTo>
                  <a:pt x="283540" y="72567"/>
                </a:lnTo>
                <a:close/>
              </a:path>
              <a:path w="283845" h="198120">
                <a:moveTo>
                  <a:pt x="283552" y="145135"/>
                </a:moveTo>
                <a:lnTo>
                  <a:pt x="202526" y="145135"/>
                </a:lnTo>
                <a:lnTo>
                  <a:pt x="202526" y="197904"/>
                </a:lnTo>
                <a:lnTo>
                  <a:pt x="254292" y="197904"/>
                </a:lnTo>
                <a:lnTo>
                  <a:pt x="265188" y="191922"/>
                </a:lnTo>
                <a:lnTo>
                  <a:pt x="273977" y="181419"/>
                </a:lnTo>
                <a:lnTo>
                  <a:pt x="280238" y="167601"/>
                </a:lnTo>
                <a:lnTo>
                  <a:pt x="283552" y="151726"/>
                </a:lnTo>
                <a:lnTo>
                  <a:pt x="283552" y="145135"/>
                </a:lnTo>
                <a:close/>
              </a:path>
              <a:path w="283845" h="198120">
                <a:moveTo>
                  <a:pt x="283552" y="43980"/>
                </a:moveTo>
                <a:lnTo>
                  <a:pt x="279895" y="28448"/>
                </a:lnTo>
                <a:lnTo>
                  <a:pt x="272859" y="15392"/>
                </a:lnTo>
                <a:lnTo>
                  <a:pt x="263283" y="5638"/>
                </a:lnTo>
                <a:lnTo>
                  <a:pt x="252044" y="0"/>
                </a:lnTo>
                <a:lnTo>
                  <a:pt x="202526" y="0"/>
                </a:lnTo>
                <a:lnTo>
                  <a:pt x="202526" y="50584"/>
                </a:lnTo>
                <a:lnTo>
                  <a:pt x="283552" y="50584"/>
                </a:lnTo>
                <a:lnTo>
                  <a:pt x="283552" y="43980"/>
                </a:lnTo>
                <a:close/>
              </a:path>
            </a:pathLst>
          </a:custGeom>
          <a:solidFill>
            <a:srgbClr val="ED3023"/>
          </a:solidFill>
        </p:spPr>
        <p:txBody>
          <a:bodyPr wrap="square" lIns="0" tIns="0" rIns="0" bIns="0" rtlCol="0"/>
          <a:lstStyle/>
          <a:p>
            <a:endParaRPr/>
          </a:p>
        </p:txBody>
      </p:sp>
      <p:sp>
        <p:nvSpPr>
          <p:cNvPr id="5" name="object 5"/>
          <p:cNvSpPr/>
          <p:nvPr/>
        </p:nvSpPr>
        <p:spPr>
          <a:xfrm>
            <a:off x="11242242" y="22435"/>
            <a:ext cx="949960" cy="207010"/>
          </a:xfrm>
          <a:custGeom>
            <a:avLst/>
            <a:gdLst/>
            <a:ahLst/>
            <a:cxnLst/>
            <a:rect l="l" t="t" r="r" b="b"/>
            <a:pathLst>
              <a:path w="949959" h="207010">
                <a:moveTo>
                  <a:pt x="198723" y="206437"/>
                </a:moveTo>
                <a:lnTo>
                  <a:pt x="949454" y="206437"/>
                </a:lnTo>
                <a:lnTo>
                  <a:pt x="949455" y="0"/>
                </a:lnTo>
                <a:lnTo>
                  <a:pt x="0" y="0"/>
                </a:lnTo>
                <a:lnTo>
                  <a:pt x="5213" y="47546"/>
                </a:lnTo>
                <a:lnTo>
                  <a:pt x="20081" y="91080"/>
                </a:lnTo>
                <a:lnTo>
                  <a:pt x="43447" y="129398"/>
                </a:lnTo>
                <a:lnTo>
                  <a:pt x="74153" y="161297"/>
                </a:lnTo>
                <a:lnTo>
                  <a:pt x="111039" y="185572"/>
                </a:lnTo>
                <a:lnTo>
                  <a:pt x="152949" y="201020"/>
                </a:lnTo>
                <a:lnTo>
                  <a:pt x="198723" y="206437"/>
                </a:lnTo>
                <a:close/>
              </a:path>
            </a:pathLst>
          </a:custGeom>
          <a:solidFill>
            <a:srgbClr val="E0241B"/>
          </a:solidFill>
        </p:spPr>
        <p:txBody>
          <a:bodyPr wrap="square" lIns="0" tIns="0" rIns="0" bIns="0" rtlCol="0"/>
          <a:lstStyle/>
          <a:p>
            <a:endParaRPr/>
          </a:p>
        </p:txBody>
      </p:sp>
      <p:grpSp>
        <p:nvGrpSpPr>
          <p:cNvPr id="6" name="object 6"/>
          <p:cNvGrpSpPr/>
          <p:nvPr/>
        </p:nvGrpSpPr>
        <p:grpSpPr>
          <a:xfrm>
            <a:off x="9525" y="1733550"/>
            <a:ext cx="12182475" cy="3800475"/>
            <a:chOff x="9525" y="1733550"/>
            <a:chExt cx="12182475" cy="3800475"/>
          </a:xfrm>
        </p:grpSpPr>
        <p:sp>
          <p:nvSpPr>
            <p:cNvPr id="7" name="object 7"/>
            <p:cNvSpPr/>
            <p:nvPr/>
          </p:nvSpPr>
          <p:spPr>
            <a:xfrm>
              <a:off x="9525" y="1733550"/>
              <a:ext cx="12182475" cy="3800475"/>
            </a:xfrm>
            <a:custGeom>
              <a:avLst/>
              <a:gdLst/>
              <a:ahLst/>
              <a:cxnLst/>
              <a:rect l="l" t="t" r="r" b="b"/>
              <a:pathLst>
                <a:path w="12182475" h="3800475">
                  <a:moveTo>
                    <a:pt x="12182475" y="0"/>
                  </a:moveTo>
                  <a:lnTo>
                    <a:pt x="0" y="0"/>
                  </a:lnTo>
                  <a:lnTo>
                    <a:pt x="0" y="3800475"/>
                  </a:lnTo>
                  <a:lnTo>
                    <a:pt x="12182475" y="3800475"/>
                  </a:lnTo>
                  <a:lnTo>
                    <a:pt x="12182475" y="0"/>
                  </a:lnTo>
                  <a:close/>
                </a:path>
              </a:pathLst>
            </a:custGeom>
            <a:solidFill>
              <a:srgbClr val="FFFFFF"/>
            </a:solidFill>
          </p:spPr>
          <p:txBody>
            <a:bodyPr wrap="square" lIns="0" tIns="0" rIns="0" bIns="0" rtlCol="0"/>
            <a:lstStyle/>
            <a:p>
              <a:endParaRPr/>
            </a:p>
          </p:txBody>
        </p:sp>
        <p:sp>
          <p:nvSpPr>
            <p:cNvPr id="8" name="object 8"/>
            <p:cNvSpPr/>
            <p:nvPr/>
          </p:nvSpPr>
          <p:spPr>
            <a:xfrm>
              <a:off x="2509901"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2CCCD2"/>
            </a:solidFill>
          </p:spPr>
          <p:txBody>
            <a:bodyPr wrap="square" lIns="0" tIns="0" rIns="0" bIns="0" rtlCol="0"/>
            <a:lstStyle/>
            <a:p>
              <a:endParaRPr/>
            </a:p>
          </p:txBody>
        </p:sp>
        <p:sp>
          <p:nvSpPr>
            <p:cNvPr id="9" name="object 9"/>
            <p:cNvSpPr/>
            <p:nvPr/>
          </p:nvSpPr>
          <p:spPr>
            <a:xfrm>
              <a:off x="2509901"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471612" y="3719576"/>
              <a:ext cx="1048385" cy="1028700"/>
            </a:xfrm>
            <a:custGeom>
              <a:avLst/>
              <a:gdLst/>
              <a:ahLst/>
              <a:cxnLst/>
              <a:rect l="l" t="t" r="r" b="b"/>
              <a:pathLst>
                <a:path w="1048385" h="1028700">
                  <a:moveTo>
                    <a:pt x="0" y="1028700"/>
                  </a:moveTo>
                  <a:lnTo>
                    <a:pt x="1047813" y="1028700"/>
                  </a:lnTo>
                  <a:lnTo>
                    <a:pt x="1047813" y="0"/>
                  </a:lnTo>
                  <a:lnTo>
                    <a:pt x="0" y="0"/>
                  </a:lnTo>
                  <a:lnTo>
                    <a:pt x="0" y="1028700"/>
                  </a:lnTo>
                  <a:close/>
                </a:path>
              </a:pathLst>
            </a:custGeom>
            <a:solidFill>
              <a:srgbClr val="BEBEBE"/>
            </a:solidFill>
          </p:spPr>
          <p:txBody>
            <a:bodyPr wrap="square" lIns="0" tIns="0" rIns="0" bIns="0" rtlCol="0"/>
            <a:lstStyle/>
            <a:p>
              <a:endParaRPr/>
            </a:p>
          </p:txBody>
        </p:sp>
        <p:sp>
          <p:nvSpPr>
            <p:cNvPr id="11" name="object 11"/>
            <p:cNvSpPr/>
            <p:nvPr/>
          </p:nvSpPr>
          <p:spPr>
            <a:xfrm>
              <a:off x="1452625"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12" name="object 12"/>
            <p:cNvSpPr/>
            <p:nvPr/>
          </p:nvSpPr>
          <p:spPr>
            <a:xfrm>
              <a:off x="414337"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16666A"/>
            </a:solidFill>
          </p:spPr>
          <p:txBody>
            <a:bodyPr wrap="square" lIns="0" tIns="0" rIns="0" bIns="0" rtlCol="0"/>
            <a:lstStyle/>
            <a:p>
              <a:endParaRPr/>
            </a:p>
          </p:txBody>
        </p:sp>
        <p:sp>
          <p:nvSpPr>
            <p:cNvPr id="13" name="object 13"/>
            <p:cNvSpPr/>
            <p:nvPr/>
          </p:nvSpPr>
          <p:spPr>
            <a:xfrm>
              <a:off x="414337"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765492" y="3785552"/>
            <a:ext cx="389255" cy="399415"/>
          </a:xfrm>
          <a:prstGeom prst="rect">
            <a:avLst/>
          </a:prstGeom>
        </p:spPr>
        <p:txBody>
          <a:bodyPr vert="horz" wrap="square" lIns="0" tIns="13970" rIns="0" bIns="0" rtlCol="0">
            <a:spAutoFit/>
          </a:bodyPr>
          <a:lstStyle/>
          <a:p>
            <a:pPr marL="17145" marR="5080" indent="-17780" algn="just">
              <a:lnSpc>
                <a:spcPct val="101699"/>
              </a:lnSpc>
              <a:spcBef>
                <a:spcPts val="110"/>
              </a:spcBef>
            </a:pPr>
            <a:r>
              <a:rPr sz="800" spc="-10" dirty="0">
                <a:solidFill>
                  <a:srgbClr val="FFFFFF"/>
                </a:solidFill>
                <a:latin typeface="Arial"/>
                <a:cs typeface="Arial"/>
              </a:rPr>
              <a:t>Address Service Policy</a:t>
            </a:r>
            <a:endParaRPr sz="800">
              <a:latin typeface="Arial"/>
              <a:cs typeface="Arial"/>
            </a:endParaRPr>
          </a:p>
        </p:txBody>
      </p:sp>
      <p:sp>
        <p:nvSpPr>
          <p:cNvPr id="15" name="object 15"/>
          <p:cNvSpPr txBox="1"/>
          <p:nvPr/>
        </p:nvSpPr>
        <p:spPr>
          <a:xfrm>
            <a:off x="1587119" y="3783329"/>
            <a:ext cx="847725" cy="275590"/>
          </a:xfrm>
          <a:prstGeom prst="rect">
            <a:avLst/>
          </a:prstGeom>
        </p:spPr>
        <p:txBody>
          <a:bodyPr vert="horz" wrap="square" lIns="0" tIns="15875" rIns="0" bIns="0" rtlCol="0">
            <a:spAutoFit/>
          </a:bodyPr>
          <a:lstStyle/>
          <a:p>
            <a:pPr marL="19685">
              <a:lnSpc>
                <a:spcPct val="100000"/>
              </a:lnSpc>
              <a:spcBef>
                <a:spcPts val="125"/>
              </a:spcBef>
            </a:pPr>
            <a:r>
              <a:rPr sz="800" dirty="0">
                <a:solidFill>
                  <a:srgbClr val="FFFFFF"/>
                </a:solidFill>
                <a:latin typeface="Arial"/>
                <a:cs typeface="Arial"/>
              </a:rPr>
              <a:t>Confirm</a:t>
            </a:r>
            <a:r>
              <a:rPr sz="800" spc="-60" dirty="0">
                <a:solidFill>
                  <a:srgbClr val="FFFFFF"/>
                </a:solidFill>
                <a:latin typeface="Arial"/>
                <a:cs typeface="Arial"/>
              </a:rPr>
              <a:t> </a:t>
            </a:r>
            <a:r>
              <a:rPr sz="800" spc="-10" dirty="0">
                <a:solidFill>
                  <a:srgbClr val="FFFFFF"/>
                </a:solidFill>
                <a:latin typeface="Arial"/>
                <a:cs typeface="Arial"/>
              </a:rPr>
              <a:t>Approval</a:t>
            </a:r>
            <a:endParaRPr sz="800">
              <a:latin typeface="Arial"/>
              <a:cs typeface="Arial"/>
            </a:endParaRPr>
          </a:p>
          <a:p>
            <a:pPr>
              <a:lnSpc>
                <a:spcPct val="100000"/>
              </a:lnSpc>
              <a:spcBef>
                <a:spcPts val="15"/>
              </a:spcBef>
            </a:pPr>
            <a:r>
              <a:rPr sz="800" dirty="0">
                <a:solidFill>
                  <a:srgbClr val="FFFFFF"/>
                </a:solidFill>
                <a:latin typeface="Arial"/>
                <a:cs typeface="Arial"/>
              </a:rPr>
              <a:t>from</a:t>
            </a:r>
            <a:r>
              <a:rPr sz="800" spc="-50" dirty="0">
                <a:solidFill>
                  <a:srgbClr val="FFFFFF"/>
                </a:solidFill>
                <a:latin typeface="Arial"/>
                <a:cs typeface="Arial"/>
              </a:rPr>
              <a:t> </a:t>
            </a:r>
            <a:r>
              <a:rPr sz="800" dirty="0">
                <a:solidFill>
                  <a:srgbClr val="FFFFFF"/>
                </a:solidFill>
                <a:latin typeface="Arial"/>
                <a:cs typeface="Arial"/>
              </a:rPr>
              <a:t>All</a:t>
            </a:r>
            <a:r>
              <a:rPr sz="800" spc="15" dirty="0">
                <a:solidFill>
                  <a:srgbClr val="FFFFFF"/>
                </a:solidFill>
                <a:latin typeface="Arial"/>
                <a:cs typeface="Arial"/>
              </a:rPr>
              <a:t> </a:t>
            </a:r>
            <a:r>
              <a:rPr sz="800" spc="-10" dirty="0">
                <a:solidFill>
                  <a:srgbClr val="FFFFFF"/>
                </a:solidFill>
                <a:latin typeface="Arial"/>
                <a:cs typeface="Arial"/>
              </a:rPr>
              <a:t>Managers</a:t>
            </a:r>
            <a:endParaRPr sz="800">
              <a:latin typeface="Arial"/>
              <a:cs typeface="Arial"/>
            </a:endParaRPr>
          </a:p>
        </p:txBody>
      </p:sp>
      <p:sp>
        <p:nvSpPr>
          <p:cNvPr id="16" name="object 16"/>
          <p:cNvSpPr txBox="1"/>
          <p:nvPr/>
        </p:nvSpPr>
        <p:spPr>
          <a:xfrm>
            <a:off x="1471612" y="3794379"/>
            <a:ext cx="2096135" cy="275590"/>
          </a:xfrm>
          <a:prstGeom prst="rect">
            <a:avLst/>
          </a:prstGeom>
        </p:spPr>
        <p:txBody>
          <a:bodyPr vert="horz" wrap="square" lIns="0" tIns="15875" rIns="0" bIns="0" rtlCol="0">
            <a:spAutoFit/>
          </a:bodyPr>
          <a:lstStyle/>
          <a:p>
            <a:pPr marL="1050925" algn="ctr">
              <a:lnSpc>
                <a:spcPct val="100000"/>
              </a:lnSpc>
              <a:spcBef>
                <a:spcPts val="125"/>
              </a:spcBef>
            </a:pPr>
            <a:r>
              <a:rPr sz="800" dirty="0">
                <a:solidFill>
                  <a:srgbClr val="FFFFFF"/>
                </a:solidFill>
                <a:latin typeface="Arial"/>
                <a:cs typeface="Arial"/>
              </a:rPr>
              <a:t>Create</a:t>
            </a:r>
            <a:r>
              <a:rPr sz="800" spc="-5" dirty="0">
                <a:solidFill>
                  <a:srgbClr val="FFFFFF"/>
                </a:solidFill>
                <a:latin typeface="Arial"/>
                <a:cs typeface="Arial"/>
              </a:rPr>
              <a:t> </a:t>
            </a:r>
            <a:r>
              <a:rPr sz="800" dirty="0">
                <a:solidFill>
                  <a:srgbClr val="FFFFFF"/>
                </a:solidFill>
                <a:latin typeface="Arial"/>
                <a:cs typeface="Arial"/>
              </a:rPr>
              <a:t>Users</a:t>
            </a:r>
            <a:r>
              <a:rPr sz="800" spc="-30" dirty="0">
                <a:solidFill>
                  <a:srgbClr val="FFFFFF"/>
                </a:solidFill>
                <a:latin typeface="Arial"/>
                <a:cs typeface="Arial"/>
              </a:rPr>
              <a:t> </a:t>
            </a:r>
            <a:r>
              <a:rPr sz="800" dirty="0">
                <a:solidFill>
                  <a:srgbClr val="FFFFFF"/>
                </a:solidFill>
                <a:latin typeface="Arial"/>
                <a:cs typeface="Arial"/>
              </a:rPr>
              <a:t>and </a:t>
            </a:r>
            <a:r>
              <a:rPr sz="800" spc="-25" dirty="0">
                <a:solidFill>
                  <a:srgbClr val="FFFFFF"/>
                </a:solidFill>
                <a:latin typeface="Arial"/>
                <a:cs typeface="Arial"/>
              </a:rPr>
              <a:t>add</a:t>
            </a:r>
            <a:endParaRPr sz="800">
              <a:latin typeface="Arial"/>
              <a:cs typeface="Arial"/>
            </a:endParaRPr>
          </a:p>
          <a:p>
            <a:pPr marL="1046480" algn="ctr">
              <a:lnSpc>
                <a:spcPct val="100000"/>
              </a:lnSpc>
              <a:spcBef>
                <a:spcPts val="15"/>
              </a:spcBef>
            </a:pPr>
            <a:r>
              <a:rPr sz="800" dirty="0">
                <a:solidFill>
                  <a:srgbClr val="FFFFFF"/>
                </a:solidFill>
                <a:latin typeface="Arial"/>
                <a:cs typeface="Arial"/>
              </a:rPr>
              <a:t>to</a:t>
            </a:r>
            <a:r>
              <a:rPr sz="800" spc="-5" dirty="0">
                <a:solidFill>
                  <a:srgbClr val="FFFFFF"/>
                </a:solidFill>
                <a:latin typeface="Arial"/>
                <a:cs typeface="Arial"/>
              </a:rPr>
              <a:t> </a:t>
            </a:r>
            <a:r>
              <a:rPr sz="800" spc="-10" dirty="0">
                <a:solidFill>
                  <a:srgbClr val="FFFFFF"/>
                </a:solidFill>
                <a:latin typeface="Arial"/>
                <a:cs typeface="Arial"/>
              </a:rPr>
              <a:t>policy</a:t>
            </a:r>
            <a:endParaRPr sz="800">
              <a:latin typeface="Arial"/>
              <a:cs typeface="Arial"/>
            </a:endParaRPr>
          </a:p>
        </p:txBody>
      </p:sp>
      <p:grpSp>
        <p:nvGrpSpPr>
          <p:cNvPr id="17" name="object 17"/>
          <p:cNvGrpSpPr/>
          <p:nvPr/>
        </p:nvGrpSpPr>
        <p:grpSpPr>
          <a:xfrm>
            <a:off x="407987" y="2427351"/>
            <a:ext cx="5575935" cy="2327275"/>
            <a:chOff x="407987" y="2427351"/>
            <a:chExt cx="5575935" cy="2327275"/>
          </a:xfrm>
        </p:grpSpPr>
        <p:sp>
          <p:nvSpPr>
            <p:cNvPr id="18" name="object 18"/>
            <p:cNvSpPr/>
            <p:nvPr/>
          </p:nvSpPr>
          <p:spPr>
            <a:xfrm>
              <a:off x="3557651" y="3719576"/>
              <a:ext cx="1066800" cy="1028700"/>
            </a:xfrm>
            <a:custGeom>
              <a:avLst/>
              <a:gdLst/>
              <a:ahLst/>
              <a:cxnLst/>
              <a:rect l="l" t="t" r="r" b="b"/>
              <a:pathLst>
                <a:path w="1066800" h="1028700">
                  <a:moveTo>
                    <a:pt x="1066800" y="0"/>
                  </a:moveTo>
                  <a:lnTo>
                    <a:pt x="0" y="0"/>
                  </a:lnTo>
                  <a:lnTo>
                    <a:pt x="0" y="1028700"/>
                  </a:lnTo>
                  <a:lnTo>
                    <a:pt x="1066800" y="1028700"/>
                  </a:lnTo>
                  <a:lnTo>
                    <a:pt x="1066800" y="0"/>
                  </a:lnTo>
                  <a:close/>
                </a:path>
              </a:pathLst>
            </a:custGeom>
            <a:solidFill>
              <a:srgbClr val="80DFE4"/>
            </a:solidFill>
          </p:spPr>
          <p:txBody>
            <a:bodyPr wrap="square" lIns="0" tIns="0" rIns="0" bIns="0" rtlCol="0"/>
            <a:lstStyle/>
            <a:p>
              <a:endParaRPr/>
            </a:p>
          </p:txBody>
        </p:sp>
        <p:sp>
          <p:nvSpPr>
            <p:cNvPr id="19" name="object 19"/>
            <p:cNvSpPr/>
            <p:nvPr/>
          </p:nvSpPr>
          <p:spPr>
            <a:xfrm>
              <a:off x="3557651"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20" name="object 20"/>
            <p:cNvSpPr/>
            <p:nvPr/>
          </p:nvSpPr>
          <p:spPr>
            <a:xfrm>
              <a:off x="4614926"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D4F5F6"/>
            </a:solidFill>
          </p:spPr>
          <p:txBody>
            <a:bodyPr wrap="square" lIns="0" tIns="0" rIns="0" bIns="0" rtlCol="0"/>
            <a:lstStyle/>
            <a:p>
              <a:endParaRPr/>
            </a:p>
          </p:txBody>
        </p:sp>
        <p:sp>
          <p:nvSpPr>
            <p:cNvPr id="21" name="object 21"/>
            <p:cNvSpPr/>
            <p:nvPr/>
          </p:nvSpPr>
          <p:spPr>
            <a:xfrm>
              <a:off x="4614926"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pic>
          <p:nvPicPr>
            <p:cNvPr id="22" name="object 22"/>
            <p:cNvPicPr/>
            <p:nvPr/>
          </p:nvPicPr>
          <p:blipFill>
            <a:blip r:embed="rId2" cstate="print"/>
            <a:stretch>
              <a:fillRect/>
            </a:stretch>
          </p:blipFill>
          <p:spPr>
            <a:xfrm>
              <a:off x="407987" y="2427351"/>
              <a:ext cx="5575363" cy="1108075"/>
            </a:xfrm>
            <a:prstGeom prst="rect">
              <a:avLst/>
            </a:prstGeom>
          </p:spPr>
        </p:pic>
      </p:grpSp>
      <p:sp>
        <p:nvSpPr>
          <p:cNvPr id="23" name="object 23"/>
          <p:cNvSpPr txBox="1"/>
          <p:nvPr/>
        </p:nvSpPr>
        <p:spPr>
          <a:xfrm>
            <a:off x="3850894" y="2471165"/>
            <a:ext cx="67310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Optimize</a:t>
            </a:r>
            <a:endParaRPr sz="1200">
              <a:latin typeface="Arial"/>
              <a:cs typeface="Arial"/>
            </a:endParaRPr>
          </a:p>
        </p:txBody>
      </p:sp>
      <p:sp>
        <p:nvSpPr>
          <p:cNvPr id="24" name="object 24"/>
          <p:cNvSpPr txBox="1"/>
          <p:nvPr/>
        </p:nvSpPr>
        <p:spPr>
          <a:xfrm>
            <a:off x="4825110" y="2485453"/>
            <a:ext cx="770890"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16666A"/>
                </a:solidFill>
                <a:latin typeface="Arial"/>
                <a:cs typeface="Arial"/>
              </a:rPr>
              <a:t>Document</a:t>
            </a:r>
            <a:endParaRPr sz="1200">
              <a:latin typeface="Arial"/>
              <a:cs typeface="Arial"/>
            </a:endParaRPr>
          </a:p>
        </p:txBody>
      </p:sp>
      <p:sp>
        <p:nvSpPr>
          <p:cNvPr id="25" name="object 25"/>
          <p:cNvSpPr txBox="1"/>
          <p:nvPr/>
        </p:nvSpPr>
        <p:spPr>
          <a:xfrm>
            <a:off x="2519426" y="3766756"/>
            <a:ext cx="2105025" cy="400050"/>
          </a:xfrm>
          <a:prstGeom prst="rect">
            <a:avLst/>
          </a:prstGeom>
        </p:spPr>
        <p:txBody>
          <a:bodyPr vert="horz" wrap="square" lIns="0" tIns="13970" rIns="0" bIns="0" rtlCol="0">
            <a:spAutoFit/>
          </a:bodyPr>
          <a:lstStyle/>
          <a:p>
            <a:pPr marL="1081405" marR="96520" indent="-5080" algn="ctr">
              <a:lnSpc>
                <a:spcPct val="101699"/>
              </a:lnSpc>
              <a:spcBef>
                <a:spcPts val="110"/>
              </a:spcBef>
            </a:pPr>
            <a:r>
              <a:rPr sz="800" dirty="0">
                <a:solidFill>
                  <a:srgbClr val="FFFFFF"/>
                </a:solidFill>
                <a:latin typeface="Arial"/>
                <a:cs typeface="Arial"/>
              </a:rPr>
              <a:t>Revoke</a:t>
            </a:r>
            <a:r>
              <a:rPr sz="800" spc="-55" dirty="0">
                <a:solidFill>
                  <a:srgbClr val="FFFFFF"/>
                </a:solidFill>
                <a:latin typeface="Arial"/>
                <a:cs typeface="Arial"/>
              </a:rPr>
              <a:t> </a:t>
            </a:r>
            <a:r>
              <a:rPr sz="800" spc="-10" dirty="0">
                <a:solidFill>
                  <a:srgbClr val="FFFFFF"/>
                </a:solidFill>
                <a:latin typeface="Arial"/>
                <a:cs typeface="Arial"/>
              </a:rPr>
              <a:t>Permission </a:t>
            </a:r>
            <a:r>
              <a:rPr sz="800" dirty="0">
                <a:solidFill>
                  <a:srgbClr val="FFFFFF"/>
                </a:solidFill>
                <a:latin typeface="Arial"/>
                <a:cs typeface="Arial"/>
              </a:rPr>
              <a:t>once</a:t>
            </a:r>
            <a:r>
              <a:rPr sz="800" spc="-25" dirty="0">
                <a:solidFill>
                  <a:srgbClr val="FFFFFF"/>
                </a:solidFill>
                <a:latin typeface="Arial"/>
                <a:cs typeface="Arial"/>
              </a:rPr>
              <a:t> </a:t>
            </a:r>
            <a:r>
              <a:rPr sz="800" dirty="0">
                <a:solidFill>
                  <a:srgbClr val="FFFFFF"/>
                </a:solidFill>
                <a:latin typeface="Arial"/>
                <a:cs typeface="Arial"/>
              </a:rPr>
              <a:t>the</a:t>
            </a:r>
            <a:r>
              <a:rPr sz="800" spc="-20" dirty="0">
                <a:solidFill>
                  <a:srgbClr val="FFFFFF"/>
                </a:solidFill>
                <a:latin typeface="Arial"/>
                <a:cs typeface="Arial"/>
              </a:rPr>
              <a:t> </a:t>
            </a:r>
            <a:r>
              <a:rPr sz="800" spc="-10" dirty="0">
                <a:solidFill>
                  <a:srgbClr val="FFFFFF"/>
                </a:solidFill>
                <a:latin typeface="Arial"/>
                <a:cs typeface="Arial"/>
              </a:rPr>
              <a:t>permission expire</a:t>
            </a:r>
            <a:endParaRPr sz="800">
              <a:latin typeface="Arial"/>
              <a:cs typeface="Arial"/>
            </a:endParaRPr>
          </a:p>
        </p:txBody>
      </p:sp>
      <p:sp>
        <p:nvSpPr>
          <p:cNvPr id="26" name="object 26"/>
          <p:cNvSpPr txBox="1"/>
          <p:nvPr/>
        </p:nvSpPr>
        <p:spPr>
          <a:xfrm>
            <a:off x="3567176" y="3823334"/>
            <a:ext cx="2105025" cy="151130"/>
          </a:xfrm>
          <a:prstGeom prst="rect">
            <a:avLst/>
          </a:prstGeom>
        </p:spPr>
        <p:txBody>
          <a:bodyPr vert="horz" wrap="square" lIns="0" tIns="15875" rIns="0" bIns="0" rtlCol="0">
            <a:spAutoFit/>
          </a:bodyPr>
          <a:lstStyle/>
          <a:p>
            <a:pPr marL="1191895">
              <a:lnSpc>
                <a:spcPct val="100000"/>
              </a:lnSpc>
              <a:spcBef>
                <a:spcPts val="125"/>
              </a:spcBef>
            </a:pPr>
            <a:r>
              <a:rPr sz="800" dirty="0">
                <a:solidFill>
                  <a:srgbClr val="16666A"/>
                </a:solidFill>
                <a:latin typeface="Arial"/>
                <a:cs typeface="Arial"/>
              </a:rPr>
              <a:t>Auditing</a:t>
            </a:r>
            <a:r>
              <a:rPr sz="800" spc="-25" dirty="0">
                <a:solidFill>
                  <a:srgbClr val="16666A"/>
                </a:solidFill>
                <a:latin typeface="Arial"/>
                <a:cs typeface="Arial"/>
              </a:rPr>
              <a:t> </a:t>
            </a:r>
            <a:r>
              <a:rPr sz="800" spc="-10" dirty="0">
                <a:solidFill>
                  <a:srgbClr val="16666A"/>
                </a:solidFill>
                <a:latin typeface="Arial"/>
                <a:cs typeface="Arial"/>
              </a:rPr>
              <a:t>Request</a:t>
            </a:r>
            <a:endParaRPr sz="800">
              <a:latin typeface="Arial"/>
              <a:cs typeface="Arial"/>
            </a:endParaRPr>
          </a:p>
        </p:txBody>
      </p:sp>
      <p:sp>
        <p:nvSpPr>
          <p:cNvPr id="27" name="object 27"/>
          <p:cNvSpPr txBox="1"/>
          <p:nvPr/>
        </p:nvSpPr>
        <p:spPr>
          <a:xfrm>
            <a:off x="2864485" y="2424366"/>
            <a:ext cx="715010" cy="327660"/>
          </a:xfrm>
          <a:prstGeom prst="rect">
            <a:avLst/>
          </a:prstGeom>
        </p:spPr>
        <p:txBody>
          <a:bodyPr vert="horz" wrap="square" lIns="0" tIns="15875" rIns="0" bIns="0" rtlCol="0">
            <a:spAutoFit/>
          </a:bodyPr>
          <a:lstStyle/>
          <a:p>
            <a:pPr algn="ctr">
              <a:lnSpc>
                <a:spcPct val="100000"/>
              </a:lnSpc>
              <a:spcBef>
                <a:spcPts val="125"/>
              </a:spcBef>
            </a:pPr>
            <a:r>
              <a:rPr sz="950" b="1" dirty="0">
                <a:solidFill>
                  <a:srgbClr val="FFFFFF"/>
                </a:solidFill>
                <a:latin typeface="Arial"/>
                <a:cs typeface="Arial"/>
              </a:rPr>
              <a:t>Create</a:t>
            </a:r>
            <a:r>
              <a:rPr sz="950" b="1" spc="130" dirty="0">
                <a:solidFill>
                  <a:srgbClr val="FFFFFF"/>
                </a:solidFill>
                <a:latin typeface="Arial"/>
                <a:cs typeface="Arial"/>
              </a:rPr>
              <a:t> </a:t>
            </a:r>
            <a:r>
              <a:rPr sz="950" b="1" spc="-25" dirty="0">
                <a:solidFill>
                  <a:srgbClr val="FFFFFF"/>
                </a:solidFill>
                <a:latin typeface="Arial"/>
                <a:cs typeface="Arial"/>
              </a:rPr>
              <a:t>VPN</a:t>
            </a:r>
            <a:endParaRPr sz="950">
              <a:latin typeface="Arial"/>
              <a:cs typeface="Arial"/>
            </a:endParaRPr>
          </a:p>
          <a:p>
            <a:pPr algn="ctr">
              <a:lnSpc>
                <a:spcPct val="100000"/>
              </a:lnSpc>
              <a:spcBef>
                <a:spcPts val="65"/>
              </a:spcBef>
            </a:pPr>
            <a:r>
              <a:rPr sz="950" b="1" spc="-20" dirty="0">
                <a:solidFill>
                  <a:srgbClr val="FFFFFF"/>
                </a:solidFill>
                <a:latin typeface="Arial"/>
                <a:cs typeface="Arial"/>
              </a:rPr>
              <a:t>User</a:t>
            </a:r>
            <a:endParaRPr sz="950">
              <a:latin typeface="Arial"/>
              <a:cs typeface="Arial"/>
            </a:endParaRPr>
          </a:p>
        </p:txBody>
      </p:sp>
      <p:sp>
        <p:nvSpPr>
          <p:cNvPr id="28" name="object 28"/>
          <p:cNvSpPr txBox="1"/>
          <p:nvPr/>
        </p:nvSpPr>
        <p:spPr>
          <a:xfrm>
            <a:off x="1789429" y="2464180"/>
            <a:ext cx="636270" cy="196850"/>
          </a:xfrm>
          <a:prstGeom prst="rect">
            <a:avLst/>
          </a:prstGeom>
        </p:spPr>
        <p:txBody>
          <a:bodyPr vert="horz" wrap="square" lIns="0" tIns="15875" rIns="0" bIns="0" rtlCol="0">
            <a:spAutoFit/>
          </a:bodyPr>
          <a:lstStyle/>
          <a:p>
            <a:pPr marL="12700">
              <a:lnSpc>
                <a:spcPct val="100000"/>
              </a:lnSpc>
              <a:spcBef>
                <a:spcPts val="125"/>
              </a:spcBef>
            </a:pPr>
            <a:r>
              <a:rPr sz="1100" b="1" spc="-10" dirty="0">
                <a:solidFill>
                  <a:srgbClr val="FFFFFF"/>
                </a:solidFill>
                <a:latin typeface="Arial"/>
                <a:cs typeface="Arial"/>
              </a:rPr>
              <a:t>Approval</a:t>
            </a:r>
            <a:endParaRPr sz="1100">
              <a:latin typeface="Arial"/>
              <a:cs typeface="Arial"/>
            </a:endParaRPr>
          </a:p>
        </p:txBody>
      </p:sp>
      <p:sp>
        <p:nvSpPr>
          <p:cNvPr id="29" name="object 29"/>
          <p:cNvSpPr txBox="1"/>
          <p:nvPr/>
        </p:nvSpPr>
        <p:spPr>
          <a:xfrm>
            <a:off x="449262" y="2096159"/>
            <a:ext cx="1067435" cy="598170"/>
          </a:xfrm>
          <a:prstGeom prst="rect">
            <a:avLst/>
          </a:prstGeom>
        </p:spPr>
        <p:txBody>
          <a:bodyPr vert="horz" wrap="square" lIns="0" tIns="115570" rIns="0" bIns="0" rtlCol="0">
            <a:spAutoFit/>
          </a:bodyPr>
          <a:lstStyle/>
          <a:p>
            <a:pPr algn="ctr">
              <a:lnSpc>
                <a:spcPct val="100000"/>
              </a:lnSpc>
              <a:spcBef>
                <a:spcPts val="910"/>
              </a:spcBef>
            </a:pPr>
            <a:r>
              <a:rPr sz="1200" b="1" dirty="0">
                <a:solidFill>
                  <a:srgbClr val="A6A6A6"/>
                </a:solidFill>
                <a:latin typeface="Arial"/>
                <a:cs typeface="Arial"/>
              </a:rPr>
              <a:t>VPN</a:t>
            </a:r>
            <a:r>
              <a:rPr sz="1200" b="1" spc="-40" dirty="0">
                <a:solidFill>
                  <a:srgbClr val="A6A6A6"/>
                </a:solidFill>
                <a:latin typeface="Arial"/>
                <a:cs typeface="Arial"/>
              </a:rPr>
              <a:t> </a:t>
            </a:r>
            <a:r>
              <a:rPr sz="1200" b="1" spc="-10" dirty="0">
                <a:solidFill>
                  <a:srgbClr val="A6A6A6"/>
                </a:solidFill>
                <a:latin typeface="Arial"/>
                <a:cs typeface="Arial"/>
              </a:rPr>
              <a:t>Workflow</a:t>
            </a:r>
            <a:endParaRPr sz="1200">
              <a:latin typeface="Arial"/>
              <a:cs typeface="Arial"/>
            </a:endParaRPr>
          </a:p>
          <a:p>
            <a:pPr marR="49530" algn="ctr">
              <a:lnSpc>
                <a:spcPct val="100000"/>
              </a:lnSpc>
              <a:spcBef>
                <a:spcPts val="815"/>
              </a:spcBef>
            </a:pPr>
            <a:r>
              <a:rPr sz="1200" b="1" spc="-10" dirty="0">
                <a:solidFill>
                  <a:srgbClr val="FFFFFF"/>
                </a:solidFill>
                <a:latin typeface="Arial"/>
                <a:cs typeface="Arial"/>
              </a:rPr>
              <a:t>Request</a:t>
            </a:r>
            <a:endParaRPr sz="1200">
              <a:latin typeface="Arial"/>
              <a:cs typeface="Arial"/>
            </a:endParaRPr>
          </a:p>
        </p:txBody>
      </p:sp>
      <p:grpSp>
        <p:nvGrpSpPr>
          <p:cNvPr id="30" name="object 30"/>
          <p:cNvGrpSpPr/>
          <p:nvPr/>
        </p:nvGrpSpPr>
        <p:grpSpPr>
          <a:xfrm>
            <a:off x="733425" y="1865376"/>
            <a:ext cx="7793355" cy="3927475"/>
            <a:chOff x="733425" y="1865376"/>
            <a:chExt cx="7793355" cy="3927475"/>
          </a:xfrm>
        </p:grpSpPr>
        <p:pic>
          <p:nvPicPr>
            <p:cNvPr id="31" name="object 31"/>
            <p:cNvPicPr/>
            <p:nvPr/>
          </p:nvPicPr>
          <p:blipFill>
            <a:blip r:embed="rId3" cstate="print"/>
            <a:stretch>
              <a:fillRect/>
            </a:stretch>
          </p:blipFill>
          <p:spPr>
            <a:xfrm>
              <a:off x="733425" y="2790825"/>
              <a:ext cx="514350" cy="504825"/>
            </a:xfrm>
            <a:prstGeom prst="rect">
              <a:avLst/>
            </a:prstGeom>
          </p:spPr>
        </p:pic>
        <p:sp>
          <p:nvSpPr>
            <p:cNvPr id="32" name="object 32"/>
            <p:cNvSpPr/>
            <p:nvPr/>
          </p:nvSpPr>
          <p:spPr>
            <a:xfrm>
              <a:off x="923925" y="3467100"/>
              <a:ext cx="76200" cy="287020"/>
            </a:xfrm>
            <a:custGeom>
              <a:avLst/>
              <a:gdLst/>
              <a:ahLst/>
              <a:cxnLst/>
              <a:rect l="l" t="t" r="r" b="b"/>
              <a:pathLst>
                <a:path w="76200" h="287020">
                  <a:moveTo>
                    <a:pt x="26987" y="212551"/>
                  </a:moveTo>
                  <a:lnTo>
                    <a:pt x="23268" y="213300"/>
                  </a:lnTo>
                  <a:lnTo>
                    <a:pt x="11158" y="221456"/>
                  </a:lnTo>
                  <a:lnTo>
                    <a:pt x="2993" y="233564"/>
                  </a:lnTo>
                  <a:lnTo>
                    <a:pt x="0" y="248412"/>
                  </a:lnTo>
                  <a:lnTo>
                    <a:pt x="2993" y="263259"/>
                  </a:lnTo>
                  <a:lnTo>
                    <a:pt x="11158" y="275367"/>
                  </a:lnTo>
                  <a:lnTo>
                    <a:pt x="23268" y="283523"/>
                  </a:lnTo>
                  <a:lnTo>
                    <a:pt x="38100" y="286512"/>
                  </a:lnTo>
                  <a:lnTo>
                    <a:pt x="52931" y="283523"/>
                  </a:lnTo>
                  <a:lnTo>
                    <a:pt x="65041" y="275367"/>
                  </a:lnTo>
                  <a:lnTo>
                    <a:pt x="73206" y="263259"/>
                  </a:lnTo>
                  <a:lnTo>
                    <a:pt x="73972" y="259461"/>
                  </a:lnTo>
                  <a:lnTo>
                    <a:pt x="31965" y="259461"/>
                  </a:lnTo>
                  <a:lnTo>
                    <a:pt x="26987" y="254507"/>
                  </a:lnTo>
                  <a:lnTo>
                    <a:pt x="26987" y="212551"/>
                  </a:lnTo>
                  <a:close/>
                </a:path>
                <a:path w="76200" h="287020">
                  <a:moveTo>
                    <a:pt x="38100" y="210312"/>
                  </a:moveTo>
                  <a:lnTo>
                    <a:pt x="26987" y="212551"/>
                  </a:lnTo>
                  <a:lnTo>
                    <a:pt x="26987" y="254507"/>
                  </a:lnTo>
                  <a:lnTo>
                    <a:pt x="31965" y="259461"/>
                  </a:lnTo>
                  <a:lnTo>
                    <a:pt x="44234" y="259461"/>
                  </a:lnTo>
                  <a:lnTo>
                    <a:pt x="49212" y="254507"/>
                  </a:lnTo>
                  <a:lnTo>
                    <a:pt x="49212" y="212551"/>
                  </a:lnTo>
                  <a:lnTo>
                    <a:pt x="38100" y="210312"/>
                  </a:lnTo>
                  <a:close/>
                </a:path>
                <a:path w="76200" h="287020">
                  <a:moveTo>
                    <a:pt x="49212" y="212551"/>
                  </a:moveTo>
                  <a:lnTo>
                    <a:pt x="49212" y="254507"/>
                  </a:lnTo>
                  <a:lnTo>
                    <a:pt x="44234" y="259461"/>
                  </a:lnTo>
                  <a:lnTo>
                    <a:pt x="73972" y="259461"/>
                  </a:lnTo>
                  <a:lnTo>
                    <a:pt x="76200" y="248412"/>
                  </a:lnTo>
                  <a:lnTo>
                    <a:pt x="73206" y="233564"/>
                  </a:lnTo>
                  <a:lnTo>
                    <a:pt x="65041" y="221456"/>
                  </a:lnTo>
                  <a:lnTo>
                    <a:pt x="52931" y="213300"/>
                  </a:lnTo>
                  <a:lnTo>
                    <a:pt x="49212" y="212551"/>
                  </a:lnTo>
                  <a:close/>
                </a:path>
                <a:path w="76200" h="287020">
                  <a:moveTo>
                    <a:pt x="26987" y="73960"/>
                  </a:moveTo>
                  <a:lnTo>
                    <a:pt x="26987" y="212551"/>
                  </a:lnTo>
                  <a:lnTo>
                    <a:pt x="38100" y="210312"/>
                  </a:lnTo>
                  <a:lnTo>
                    <a:pt x="49212" y="210312"/>
                  </a:lnTo>
                  <a:lnTo>
                    <a:pt x="49212" y="76200"/>
                  </a:lnTo>
                  <a:lnTo>
                    <a:pt x="38100" y="76200"/>
                  </a:lnTo>
                  <a:lnTo>
                    <a:pt x="26987" y="73960"/>
                  </a:lnTo>
                  <a:close/>
                </a:path>
                <a:path w="76200" h="287020">
                  <a:moveTo>
                    <a:pt x="49212" y="210312"/>
                  </a:moveTo>
                  <a:lnTo>
                    <a:pt x="38100" y="210312"/>
                  </a:lnTo>
                  <a:lnTo>
                    <a:pt x="49212" y="212551"/>
                  </a:lnTo>
                  <a:lnTo>
                    <a:pt x="49212" y="210312"/>
                  </a:lnTo>
                  <a:close/>
                </a:path>
                <a:path w="76200" h="287020">
                  <a:moveTo>
                    <a:pt x="44234" y="26924"/>
                  </a:moveTo>
                  <a:lnTo>
                    <a:pt x="31965" y="26924"/>
                  </a:lnTo>
                  <a:lnTo>
                    <a:pt x="26987" y="32003"/>
                  </a:lnTo>
                  <a:lnTo>
                    <a:pt x="26987" y="73960"/>
                  </a:lnTo>
                  <a:lnTo>
                    <a:pt x="38100" y="76200"/>
                  </a:lnTo>
                  <a:lnTo>
                    <a:pt x="49212" y="73960"/>
                  </a:lnTo>
                  <a:lnTo>
                    <a:pt x="49212" y="32003"/>
                  </a:lnTo>
                  <a:lnTo>
                    <a:pt x="44234" y="26924"/>
                  </a:lnTo>
                  <a:close/>
                </a:path>
                <a:path w="76200" h="287020">
                  <a:moveTo>
                    <a:pt x="49212" y="73960"/>
                  </a:moveTo>
                  <a:lnTo>
                    <a:pt x="38100" y="76200"/>
                  </a:lnTo>
                  <a:lnTo>
                    <a:pt x="49212" y="76200"/>
                  </a:lnTo>
                  <a:lnTo>
                    <a:pt x="49212" y="73960"/>
                  </a:lnTo>
                  <a:close/>
                </a:path>
                <a:path w="76200" h="287020">
                  <a:moveTo>
                    <a:pt x="38100" y="0"/>
                  </a:moveTo>
                  <a:lnTo>
                    <a:pt x="23268" y="2988"/>
                  </a:lnTo>
                  <a:lnTo>
                    <a:pt x="11158" y="11144"/>
                  </a:lnTo>
                  <a:lnTo>
                    <a:pt x="2993" y="23252"/>
                  </a:lnTo>
                  <a:lnTo>
                    <a:pt x="0" y="38100"/>
                  </a:lnTo>
                  <a:lnTo>
                    <a:pt x="2993" y="52947"/>
                  </a:lnTo>
                  <a:lnTo>
                    <a:pt x="11158" y="65055"/>
                  </a:lnTo>
                  <a:lnTo>
                    <a:pt x="23268" y="73211"/>
                  </a:lnTo>
                  <a:lnTo>
                    <a:pt x="26987" y="73960"/>
                  </a:lnTo>
                  <a:lnTo>
                    <a:pt x="26987" y="32003"/>
                  </a:lnTo>
                  <a:lnTo>
                    <a:pt x="31965" y="26924"/>
                  </a:lnTo>
                  <a:lnTo>
                    <a:pt x="73946" y="26924"/>
                  </a:lnTo>
                  <a:lnTo>
                    <a:pt x="73206" y="23252"/>
                  </a:lnTo>
                  <a:lnTo>
                    <a:pt x="65041" y="11144"/>
                  </a:lnTo>
                  <a:lnTo>
                    <a:pt x="52931" y="2988"/>
                  </a:lnTo>
                  <a:lnTo>
                    <a:pt x="38100" y="0"/>
                  </a:lnTo>
                  <a:close/>
                </a:path>
                <a:path w="76200" h="287020">
                  <a:moveTo>
                    <a:pt x="73946" y="26924"/>
                  </a:moveTo>
                  <a:lnTo>
                    <a:pt x="44234" y="26924"/>
                  </a:lnTo>
                  <a:lnTo>
                    <a:pt x="49212" y="32003"/>
                  </a:lnTo>
                  <a:lnTo>
                    <a:pt x="49212" y="73960"/>
                  </a:lnTo>
                  <a:lnTo>
                    <a:pt x="52931" y="73211"/>
                  </a:lnTo>
                  <a:lnTo>
                    <a:pt x="65041" y="65055"/>
                  </a:lnTo>
                  <a:lnTo>
                    <a:pt x="73206" y="52947"/>
                  </a:lnTo>
                  <a:lnTo>
                    <a:pt x="76200" y="38100"/>
                  </a:lnTo>
                  <a:lnTo>
                    <a:pt x="73946" y="26924"/>
                  </a:lnTo>
                  <a:close/>
                </a:path>
              </a:pathLst>
            </a:custGeom>
            <a:solidFill>
              <a:srgbClr val="16666A"/>
            </a:solidFill>
          </p:spPr>
          <p:txBody>
            <a:bodyPr wrap="square" lIns="0" tIns="0" rIns="0" bIns="0" rtlCol="0"/>
            <a:lstStyle/>
            <a:p>
              <a:endParaRPr/>
            </a:p>
          </p:txBody>
        </p:sp>
        <p:sp>
          <p:nvSpPr>
            <p:cNvPr id="33" name="object 33"/>
            <p:cNvSpPr/>
            <p:nvPr/>
          </p:nvSpPr>
          <p:spPr>
            <a:xfrm>
              <a:off x="1990725"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BEBEBE"/>
            </a:solidFill>
          </p:spPr>
          <p:txBody>
            <a:bodyPr wrap="square" lIns="0" tIns="0" rIns="0" bIns="0" rtlCol="0"/>
            <a:lstStyle/>
            <a:p>
              <a:endParaRPr/>
            </a:p>
          </p:txBody>
        </p:sp>
        <p:sp>
          <p:nvSpPr>
            <p:cNvPr id="34" name="object 34"/>
            <p:cNvSpPr/>
            <p:nvPr/>
          </p:nvSpPr>
          <p:spPr>
            <a:xfrm>
              <a:off x="3038475"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2CCCD2"/>
            </a:solidFill>
          </p:spPr>
          <p:txBody>
            <a:bodyPr wrap="square" lIns="0" tIns="0" rIns="0" bIns="0" rtlCol="0"/>
            <a:lstStyle/>
            <a:p>
              <a:endParaRPr/>
            </a:p>
          </p:txBody>
        </p:sp>
        <p:sp>
          <p:nvSpPr>
            <p:cNvPr id="35" name="object 35"/>
            <p:cNvSpPr/>
            <p:nvPr/>
          </p:nvSpPr>
          <p:spPr>
            <a:xfrm>
              <a:off x="4048125"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80DFE4"/>
            </a:solidFill>
          </p:spPr>
          <p:txBody>
            <a:bodyPr wrap="square" lIns="0" tIns="0" rIns="0" bIns="0" rtlCol="0"/>
            <a:lstStyle/>
            <a:p>
              <a:endParaRPr/>
            </a:p>
          </p:txBody>
        </p:sp>
        <p:sp>
          <p:nvSpPr>
            <p:cNvPr id="36" name="object 36"/>
            <p:cNvSpPr/>
            <p:nvPr/>
          </p:nvSpPr>
          <p:spPr>
            <a:xfrm>
              <a:off x="5143500" y="3467100"/>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D4F5F6"/>
            </a:solidFill>
          </p:spPr>
          <p:txBody>
            <a:bodyPr wrap="square" lIns="0" tIns="0" rIns="0" bIns="0" rtlCol="0"/>
            <a:lstStyle/>
            <a:p>
              <a:endParaRPr/>
            </a:p>
          </p:txBody>
        </p:sp>
        <p:pic>
          <p:nvPicPr>
            <p:cNvPr id="37" name="object 37"/>
            <p:cNvPicPr/>
            <p:nvPr/>
          </p:nvPicPr>
          <p:blipFill>
            <a:blip r:embed="rId4" cstate="print"/>
            <a:stretch>
              <a:fillRect/>
            </a:stretch>
          </p:blipFill>
          <p:spPr>
            <a:xfrm>
              <a:off x="3178091" y="4913064"/>
              <a:ext cx="861785" cy="879468"/>
            </a:xfrm>
            <a:prstGeom prst="rect">
              <a:avLst/>
            </a:prstGeom>
          </p:spPr>
        </p:pic>
        <p:sp>
          <p:nvSpPr>
            <p:cNvPr id="38" name="object 38"/>
            <p:cNvSpPr/>
            <p:nvPr/>
          </p:nvSpPr>
          <p:spPr>
            <a:xfrm>
              <a:off x="1540383" y="5194223"/>
              <a:ext cx="4121785" cy="337185"/>
            </a:xfrm>
            <a:custGeom>
              <a:avLst/>
              <a:gdLst/>
              <a:ahLst/>
              <a:cxnLst/>
              <a:rect l="l" t="t" r="r" b="b"/>
              <a:pathLst>
                <a:path w="4121785" h="337185">
                  <a:moveTo>
                    <a:pt x="138049" y="7073"/>
                  </a:moveTo>
                  <a:lnTo>
                    <a:pt x="128473" y="0"/>
                  </a:lnTo>
                  <a:lnTo>
                    <a:pt x="0" y="168478"/>
                  </a:lnTo>
                  <a:lnTo>
                    <a:pt x="128473" y="336943"/>
                  </a:lnTo>
                  <a:lnTo>
                    <a:pt x="138049" y="329882"/>
                  </a:lnTo>
                  <a:lnTo>
                    <a:pt x="14973" y="168478"/>
                  </a:lnTo>
                  <a:lnTo>
                    <a:pt x="138049" y="7073"/>
                  </a:lnTo>
                  <a:close/>
                </a:path>
                <a:path w="4121785" h="337185">
                  <a:moveTo>
                    <a:pt x="281787" y="7073"/>
                  </a:moveTo>
                  <a:lnTo>
                    <a:pt x="272211" y="0"/>
                  </a:lnTo>
                  <a:lnTo>
                    <a:pt x="143738" y="168478"/>
                  </a:lnTo>
                  <a:lnTo>
                    <a:pt x="272211" y="336943"/>
                  </a:lnTo>
                  <a:lnTo>
                    <a:pt x="281787" y="329882"/>
                  </a:lnTo>
                  <a:lnTo>
                    <a:pt x="158711" y="168478"/>
                  </a:lnTo>
                  <a:lnTo>
                    <a:pt x="281787" y="7073"/>
                  </a:lnTo>
                  <a:close/>
                </a:path>
                <a:path w="4121785" h="337185">
                  <a:moveTo>
                    <a:pt x="425526" y="7073"/>
                  </a:moveTo>
                  <a:lnTo>
                    <a:pt x="415950" y="0"/>
                  </a:lnTo>
                  <a:lnTo>
                    <a:pt x="287477" y="168478"/>
                  </a:lnTo>
                  <a:lnTo>
                    <a:pt x="415950" y="336943"/>
                  </a:lnTo>
                  <a:lnTo>
                    <a:pt x="425526" y="329882"/>
                  </a:lnTo>
                  <a:lnTo>
                    <a:pt x="302450" y="168478"/>
                  </a:lnTo>
                  <a:lnTo>
                    <a:pt x="425526" y="7073"/>
                  </a:lnTo>
                  <a:close/>
                </a:path>
                <a:path w="4121785" h="337185">
                  <a:moveTo>
                    <a:pt x="3838816" y="168478"/>
                  </a:moveTo>
                  <a:lnTo>
                    <a:pt x="3712464" y="0"/>
                  </a:lnTo>
                  <a:lnTo>
                    <a:pt x="3703040" y="7073"/>
                  </a:lnTo>
                  <a:lnTo>
                    <a:pt x="3824097" y="168478"/>
                  </a:lnTo>
                  <a:lnTo>
                    <a:pt x="3703040" y="329882"/>
                  </a:lnTo>
                  <a:lnTo>
                    <a:pt x="3712464" y="336943"/>
                  </a:lnTo>
                  <a:lnTo>
                    <a:pt x="3838816" y="168478"/>
                  </a:lnTo>
                  <a:close/>
                </a:path>
                <a:path w="4121785" h="337185">
                  <a:moveTo>
                    <a:pt x="3980205" y="168478"/>
                  </a:moveTo>
                  <a:lnTo>
                    <a:pt x="3853840" y="0"/>
                  </a:lnTo>
                  <a:lnTo>
                    <a:pt x="3844417" y="7073"/>
                  </a:lnTo>
                  <a:lnTo>
                    <a:pt x="3965473" y="168478"/>
                  </a:lnTo>
                  <a:lnTo>
                    <a:pt x="3844417" y="329882"/>
                  </a:lnTo>
                  <a:lnTo>
                    <a:pt x="3853840" y="336943"/>
                  </a:lnTo>
                  <a:lnTo>
                    <a:pt x="3980205" y="168478"/>
                  </a:lnTo>
                  <a:close/>
                </a:path>
                <a:path w="4121785" h="337185">
                  <a:moveTo>
                    <a:pt x="4121581" y="168478"/>
                  </a:moveTo>
                  <a:lnTo>
                    <a:pt x="3995229" y="0"/>
                  </a:lnTo>
                  <a:lnTo>
                    <a:pt x="3985806" y="7073"/>
                  </a:lnTo>
                  <a:lnTo>
                    <a:pt x="4106862" y="168478"/>
                  </a:lnTo>
                  <a:lnTo>
                    <a:pt x="3985806" y="329882"/>
                  </a:lnTo>
                  <a:lnTo>
                    <a:pt x="3995229" y="336943"/>
                  </a:lnTo>
                  <a:lnTo>
                    <a:pt x="4121581" y="168478"/>
                  </a:lnTo>
                  <a:close/>
                </a:path>
              </a:pathLst>
            </a:custGeom>
            <a:solidFill>
              <a:srgbClr val="16666A"/>
            </a:solidFill>
          </p:spPr>
          <p:txBody>
            <a:bodyPr wrap="square" lIns="0" tIns="0" rIns="0" bIns="0" rtlCol="0"/>
            <a:lstStyle/>
            <a:p>
              <a:endParaRPr/>
            </a:p>
          </p:txBody>
        </p:sp>
        <p:sp>
          <p:nvSpPr>
            <p:cNvPr id="39" name="object 39"/>
            <p:cNvSpPr/>
            <p:nvPr/>
          </p:nvSpPr>
          <p:spPr>
            <a:xfrm>
              <a:off x="1905000" y="5353050"/>
              <a:ext cx="3368675" cy="0"/>
            </a:xfrm>
            <a:custGeom>
              <a:avLst/>
              <a:gdLst/>
              <a:ahLst/>
              <a:cxnLst/>
              <a:rect l="l" t="t" r="r" b="b"/>
              <a:pathLst>
                <a:path w="3368675">
                  <a:moveTo>
                    <a:pt x="0" y="0"/>
                  </a:moveTo>
                  <a:lnTo>
                    <a:pt x="1196594" y="0"/>
                  </a:lnTo>
                </a:path>
                <a:path w="3368675">
                  <a:moveTo>
                    <a:pt x="2171700" y="0"/>
                  </a:moveTo>
                  <a:lnTo>
                    <a:pt x="3368294" y="0"/>
                  </a:lnTo>
                </a:path>
              </a:pathLst>
            </a:custGeom>
            <a:ln w="19050">
              <a:solidFill>
                <a:srgbClr val="16666A"/>
              </a:solidFill>
              <a:prstDash val="sysDot"/>
            </a:ln>
          </p:spPr>
          <p:txBody>
            <a:bodyPr wrap="square" lIns="0" tIns="0" rIns="0" bIns="0" rtlCol="0"/>
            <a:lstStyle/>
            <a:p>
              <a:endParaRPr/>
            </a:p>
          </p:txBody>
        </p:sp>
        <p:sp>
          <p:nvSpPr>
            <p:cNvPr id="40" name="object 40"/>
            <p:cNvSpPr/>
            <p:nvPr/>
          </p:nvSpPr>
          <p:spPr>
            <a:xfrm>
              <a:off x="7281926" y="1871726"/>
              <a:ext cx="1238250" cy="466725"/>
            </a:xfrm>
            <a:custGeom>
              <a:avLst/>
              <a:gdLst/>
              <a:ahLst/>
              <a:cxnLst/>
              <a:rect l="l" t="t" r="r" b="b"/>
              <a:pathLst>
                <a:path w="1238250" h="466725">
                  <a:moveTo>
                    <a:pt x="619125" y="0"/>
                  </a:moveTo>
                  <a:lnTo>
                    <a:pt x="551650" y="1368"/>
                  </a:lnTo>
                  <a:lnTo>
                    <a:pt x="486284" y="5378"/>
                  </a:lnTo>
                  <a:lnTo>
                    <a:pt x="423403" y="11888"/>
                  </a:lnTo>
                  <a:lnTo>
                    <a:pt x="363385" y="20755"/>
                  </a:lnTo>
                  <a:lnTo>
                    <a:pt x="306606" y="31839"/>
                  </a:lnTo>
                  <a:lnTo>
                    <a:pt x="253444" y="44996"/>
                  </a:lnTo>
                  <a:lnTo>
                    <a:pt x="204276" y="60085"/>
                  </a:lnTo>
                  <a:lnTo>
                    <a:pt x="159480" y="76964"/>
                  </a:lnTo>
                  <a:lnTo>
                    <a:pt x="119432" y="95490"/>
                  </a:lnTo>
                  <a:lnTo>
                    <a:pt x="84511" y="115522"/>
                  </a:lnTo>
                  <a:lnTo>
                    <a:pt x="31555" y="159536"/>
                  </a:lnTo>
                  <a:lnTo>
                    <a:pt x="3631" y="207868"/>
                  </a:lnTo>
                  <a:lnTo>
                    <a:pt x="0" y="233299"/>
                  </a:lnTo>
                  <a:lnTo>
                    <a:pt x="3631" y="258731"/>
                  </a:lnTo>
                  <a:lnTo>
                    <a:pt x="31555" y="307074"/>
                  </a:lnTo>
                  <a:lnTo>
                    <a:pt x="84511" y="351107"/>
                  </a:lnTo>
                  <a:lnTo>
                    <a:pt x="119432" y="371151"/>
                  </a:lnTo>
                  <a:lnTo>
                    <a:pt x="159480" y="389690"/>
                  </a:lnTo>
                  <a:lnTo>
                    <a:pt x="204276" y="406582"/>
                  </a:lnTo>
                  <a:lnTo>
                    <a:pt x="253444" y="421683"/>
                  </a:lnTo>
                  <a:lnTo>
                    <a:pt x="306606" y="434852"/>
                  </a:lnTo>
                  <a:lnTo>
                    <a:pt x="363385" y="445946"/>
                  </a:lnTo>
                  <a:lnTo>
                    <a:pt x="423403" y="454823"/>
                  </a:lnTo>
                  <a:lnTo>
                    <a:pt x="486284" y="461340"/>
                  </a:lnTo>
                  <a:lnTo>
                    <a:pt x="551650" y="465355"/>
                  </a:lnTo>
                  <a:lnTo>
                    <a:pt x="619125" y="466725"/>
                  </a:lnTo>
                  <a:lnTo>
                    <a:pt x="686576" y="465355"/>
                  </a:lnTo>
                  <a:lnTo>
                    <a:pt x="751927" y="461340"/>
                  </a:lnTo>
                  <a:lnTo>
                    <a:pt x="814797" y="454823"/>
                  </a:lnTo>
                  <a:lnTo>
                    <a:pt x="874810" y="445946"/>
                  </a:lnTo>
                  <a:lnTo>
                    <a:pt x="931587" y="434852"/>
                  </a:lnTo>
                  <a:lnTo>
                    <a:pt x="984750" y="421683"/>
                  </a:lnTo>
                  <a:lnTo>
                    <a:pt x="1033922" y="406582"/>
                  </a:lnTo>
                  <a:lnTo>
                    <a:pt x="1078725" y="389690"/>
                  </a:lnTo>
                  <a:lnTo>
                    <a:pt x="1118780" y="371151"/>
                  </a:lnTo>
                  <a:lnTo>
                    <a:pt x="1153710" y="351107"/>
                  </a:lnTo>
                  <a:lnTo>
                    <a:pt x="1206681" y="307074"/>
                  </a:lnTo>
                  <a:lnTo>
                    <a:pt x="1234616" y="258731"/>
                  </a:lnTo>
                  <a:lnTo>
                    <a:pt x="1238250" y="233299"/>
                  </a:lnTo>
                  <a:lnTo>
                    <a:pt x="1234616" y="207868"/>
                  </a:lnTo>
                  <a:lnTo>
                    <a:pt x="1206681" y="159536"/>
                  </a:lnTo>
                  <a:lnTo>
                    <a:pt x="1153710" y="115522"/>
                  </a:lnTo>
                  <a:lnTo>
                    <a:pt x="1118780" y="95490"/>
                  </a:lnTo>
                  <a:lnTo>
                    <a:pt x="1078725" y="76964"/>
                  </a:lnTo>
                  <a:lnTo>
                    <a:pt x="1033922" y="60085"/>
                  </a:lnTo>
                  <a:lnTo>
                    <a:pt x="984750" y="44996"/>
                  </a:lnTo>
                  <a:lnTo>
                    <a:pt x="931587" y="31839"/>
                  </a:lnTo>
                  <a:lnTo>
                    <a:pt x="874810" y="20755"/>
                  </a:lnTo>
                  <a:lnTo>
                    <a:pt x="814797" y="11888"/>
                  </a:lnTo>
                  <a:lnTo>
                    <a:pt x="751927" y="5378"/>
                  </a:lnTo>
                  <a:lnTo>
                    <a:pt x="686576" y="1368"/>
                  </a:lnTo>
                  <a:lnTo>
                    <a:pt x="619125" y="0"/>
                  </a:lnTo>
                  <a:close/>
                </a:path>
              </a:pathLst>
            </a:custGeom>
            <a:solidFill>
              <a:srgbClr val="47D496"/>
            </a:solidFill>
          </p:spPr>
          <p:txBody>
            <a:bodyPr wrap="square" lIns="0" tIns="0" rIns="0" bIns="0" rtlCol="0"/>
            <a:lstStyle/>
            <a:p>
              <a:endParaRPr/>
            </a:p>
          </p:txBody>
        </p:sp>
        <p:sp>
          <p:nvSpPr>
            <p:cNvPr id="41" name="object 41"/>
            <p:cNvSpPr/>
            <p:nvPr/>
          </p:nvSpPr>
          <p:spPr>
            <a:xfrm>
              <a:off x="7281926" y="1871726"/>
              <a:ext cx="1238250" cy="466725"/>
            </a:xfrm>
            <a:custGeom>
              <a:avLst/>
              <a:gdLst/>
              <a:ahLst/>
              <a:cxnLst/>
              <a:rect l="l" t="t" r="r" b="b"/>
              <a:pathLst>
                <a:path w="1238250" h="466725">
                  <a:moveTo>
                    <a:pt x="0" y="233299"/>
                  </a:moveTo>
                  <a:lnTo>
                    <a:pt x="14276" y="183233"/>
                  </a:lnTo>
                  <a:lnTo>
                    <a:pt x="55093" y="136918"/>
                  </a:lnTo>
                  <a:lnTo>
                    <a:pt x="119432" y="95490"/>
                  </a:lnTo>
                  <a:lnTo>
                    <a:pt x="159480" y="76964"/>
                  </a:lnTo>
                  <a:lnTo>
                    <a:pt x="204276" y="60085"/>
                  </a:lnTo>
                  <a:lnTo>
                    <a:pt x="253444" y="44996"/>
                  </a:lnTo>
                  <a:lnTo>
                    <a:pt x="306606" y="31839"/>
                  </a:lnTo>
                  <a:lnTo>
                    <a:pt x="363385" y="20755"/>
                  </a:lnTo>
                  <a:lnTo>
                    <a:pt x="423403" y="11888"/>
                  </a:lnTo>
                  <a:lnTo>
                    <a:pt x="486284" y="5378"/>
                  </a:lnTo>
                  <a:lnTo>
                    <a:pt x="551650" y="1368"/>
                  </a:lnTo>
                  <a:lnTo>
                    <a:pt x="619125" y="0"/>
                  </a:lnTo>
                  <a:lnTo>
                    <a:pt x="686576" y="1368"/>
                  </a:lnTo>
                  <a:lnTo>
                    <a:pt x="751927" y="5378"/>
                  </a:lnTo>
                  <a:lnTo>
                    <a:pt x="814797" y="11888"/>
                  </a:lnTo>
                  <a:lnTo>
                    <a:pt x="874810" y="20755"/>
                  </a:lnTo>
                  <a:lnTo>
                    <a:pt x="931587" y="31839"/>
                  </a:lnTo>
                  <a:lnTo>
                    <a:pt x="984750" y="44996"/>
                  </a:lnTo>
                  <a:lnTo>
                    <a:pt x="1033922" y="60085"/>
                  </a:lnTo>
                  <a:lnTo>
                    <a:pt x="1078725" y="76964"/>
                  </a:lnTo>
                  <a:lnTo>
                    <a:pt x="1118780" y="95490"/>
                  </a:lnTo>
                  <a:lnTo>
                    <a:pt x="1153710" y="115522"/>
                  </a:lnTo>
                  <a:lnTo>
                    <a:pt x="1206681" y="159536"/>
                  </a:lnTo>
                  <a:lnTo>
                    <a:pt x="1234616" y="207868"/>
                  </a:lnTo>
                  <a:lnTo>
                    <a:pt x="1238250" y="233299"/>
                  </a:lnTo>
                  <a:lnTo>
                    <a:pt x="1234616" y="258731"/>
                  </a:lnTo>
                  <a:lnTo>
                    <a:pt x="1206681" y="307074"/>
                  </a:lnTo>
                  <a:lnTo>
                    <a:pt x="1153710" y="351107"/>
                  </a:lnTo>
                  <a:lnTo>
                    <a:pt x="1118780" y="371151"/>
                  </a:lnTo>
                  <a:lnTo>
                    <a:pt x="1078725" y="389690"/>
                  </a:lnTo>
                  <a:lnTo>
                    <a:pt x="1033922" y="406582"/>
                  </a:lnTo>
                  <a:lnTo>
                    <a:pt x="984750" y="421683"/>
                  </a:lnTo>
                  <a:lnTo>
                    <a:pt x="931587" y="434852"/>
                  </a:lnTo>
                  <a:lnTo>
                    <a:pt x="874810" y="445946"/>
                  </a:lnTo>
                  <a:lnTo>
                    <a:pt x="814797" y="454823"/>
                  </a:lnTo>
                  <a:lnTo>
                    <a:pt x="751927" y="461340"/>
                  </a:lnTo>
                  <a:lnTo>
                    <a:pt x="686576" y="465355"/>
                  </a:lnTo>
                  <a:lnTo>
                    <a:pt x="619125" y="466725"/>
                  </a:lnTo>
                  <a:lnTo>
                    <a:pt x="551650" y="465355"/>
                  </a:lnTo>
                  <a:lnTo>
                    <a:pt x="486284" y="461340"/>
                  </a:lnTo>
                  <a:lnTo>
                    <a:pt x="423403" y="454823"/>
                  </a:lnTo>
                  <a:lnTo>
                    <a:pt x="363385" y="445946"/>
                  </a:lnTo>
                  <a:lnTo>
                    <a:pt x="306606" y="434852"/>
                  </a:lnTo>
                  <a:lnTo>
                    <a:pt x="253444" y="421683"/>
                  </a:lnTo>
                  <a:lnTo>
                    <a:pt x="204276" y="406582"/>
                  </a:lnTo>
                  <a:lnTo>
                    <a:pt x="159480" y="389690"/>
                  </a:lnTo>
                  <a:lnTo>
                    <a:pt x="119432" y="371151"/>
                  </a:lnTo>
                  <a:lnTo>
                    <a:pt x="84511" y="351107"/>
                  </a:lnTo>
                  <a:lnTo>
                    <a:pt x="31555" y="307074"/>
                  </a:lnTo>
                  <a:lnTo>
                    <a:pt x="3631" y="258731"/>
                  </a:lnTo>
                  <a:lnTo>
                    <a:pt x="0" y="233299"/>
                  </a:lnTo>
                  <a:close/>
                </a:path>
              </a:pathLst>
            </a:custGeom>
            <a:ln w="12700">
              <a:solidFill>
                <a:srgbClr val="319C6D"/>
              </a:solidFill>
            </a:ln>
          </p:spPr>
          <p:txBody>
            <a:bodyPr wrap="square" lIns="0" tIns="0" rIns="0" bIns="0" rtlCol="0"/>
            <a:lstStyle/>
            <a:p>
              <a:endParaRPr/>
            </a:p>
          </p:txBody>
        </p:sp>
      </p:grpSp>
      <p:sp>
        <p:nvSpPr>
          <p:cNvPr id="42" name="object 42"/>
          <p:cNvSpPr txBox="1">
            <a:spLocks noGrp="1"/>
          </p:cNvSpPr>
          <p:nvPr>
            <p:ph type="title"/>
          </p:nvPr>
        </p:nvSpPr>
        <p:spPr>
          <a:prstGeom prst="rect">
            <a:avLst/>
          </a:prstGeom>
        </p:spPr>
        <p:txBody>
          <a:bodyPr vert="horz" wrap="square" lIns="0" tIns="338476" rIns="0" bIns="0" rtlCol="0">
            <a:spAutoFit/>
          </a:bodyPr>
          <a:lstStyle/>
          <a:p>
            <a:pPr marL="365125">
              <a:lnSpc>
                <a:spcPts val="3829"/>
              </a:lnSpc>
              <a:spcBef>
                <a:spcPts val="125"/>
              </a:spcBef>
            </a:pPr>
            <a:r>
              <a:rPr dirty="0"/>
              <a:t>VPN</a:t>
            </a:r>
            <a:r>
              <a:rPr spc="5" dirty="0"/>
              <a:t> </a:t>
            </a:r>
            <a:r>
              <a:rPr dirty="0"/>
              <a:t>Creation</a:t>
            </a:r>
            <a:r>
              <a:rPr spc="-85" dirty="0"/>
              <a:t> </a:t>
            </a:r>
            <a:r>
              <a:rPr dirty="0"/>
              <a:t>for</a:t>
            </a:r>
            <a:r>
              <a:rPr spc="-50" dirty="0"/>
              <a:t> </a:t>
            </a:r>
            <a:r>
              <a:rPr spc="-10" dirty="0"/>
              <a:t>Contractors</a:t>
            </a:r>
          </a:p>
          <a:p>
            <a:pPr marL="382270">
              <a:lnSpc>
                <a:spcPts val="2390"/>
              </a:lnSpc>
            </a:pPr>
            <a:r>
              <a:rPr sz="2000" b="0" dirty="0">
                <a:solidFill>
                  <a:srgbClr val="7E7E7E"/>
                </a:solidFill>
                <a:latin typeface="Arial"/>
                <a:cs typeface="Arial"/>
              </a:rPr>
              <a:t>NOC</a:t>
            </a:r>
            <a:r>
              <a:rPr sz="2000" b="0" spc="5" dirty="0">
                <a:solidFill>
                  <a:srgbClr val="7E7E7E"/>
                </a:solidFill>
                <a:latin typeface="Arial"/>
                <a:cs typeface="Arial"/>
              </a:rPr>
              <a:t> </a:t>
            </a:r>
            <a:r>
              <a:rPr sz="2000" b="0" spc="-10" dirty="0">
                <a:solidFill>
                  <a:srgbClr val="7E7E7E"/>
                </a:solidFill>
                <a:latin typeface="Arial"/>
                <a:cs typeface="Arial"/>
              </a:rPr>
              <a:t>Workflow</a:t>
            </a:r>
            <a:r>
              <a:rPr sz="2000" b="0" spc="-140" dirty="0">
                <a:solidFill>
                  <a:srgbClr val="7E7E7E"/>
                </a:solidFill>
                <a:latin typeface="Arial"/>
                <a:cs typeface="Arial"/>
              </a:rPr>
              <a:t> </a:t>
            </a:r>
            <a:r>
              <a:rPr sz="2000" b="0" spc="-10" dirty="0">
                <a:solidFill>
                  <a:srgbClr val="7E7E7E"/>
                </a:solidFill>
                <a:latin typeface="Arial"/>
                <a:cs typeface="Arial"/>
              </a:rPr>
              <a:t>Automation</a:t>
            </a:r>
            <a:endParaRPr sz="2000">
              <a:latin typeface="Arial"/>
              <a:cs typeface="Arial"/>
            </a:endParaRPr>
          </a:p>
        </p:txBody>
      </p:sp>
      <p:sp>
        <p:nvSpPr>
          <p:cNvPr id="43" name="object 43"/>
          <p:cNvSpPr txBox="1"/>
          <p:nvPr/>
        </p:nvSpPr>
        <p:spPr>
          <a:xfrm>
            <a:off x="7622540" y="1955101"/>
            <a:ext cx="564515" cy="276225"/>
          </a:xfrm>
          <a:prstGeom prst="rect">
            <a:avLst/>
          </a:prstGeom>
        </p:spPr>
        <p:txBody>
          <a:bodyPr vert="horz" wrap="square" lIns="0" tIns="15875" rIns="0" bIns="0" rtlCol="0">
            <a:spAutoFit/>
          </a:bodyPr>
          <a:lstStyle/>
          <a:p>
            <a:pPr algn="ctr">
              <a:lnSpc>
                <a:spcPct val="100000"/>
              </a:lnSpc>
              <a:spcBef>
                <a:spcPts val="125"/>
              </a:spcBef>
            </a:pPr>
            <a:r>
              <a:rPr sz="800" b="1" spc="-10" dirty="0">
                <a:solidFill>
                  <a:srgbClr val="FFFFFF"/>
                </a:solidFill>
                <a:latin typeface="Arial"/>
                <a:cs typeface="Arial"/>
              </a:rPr>
              <a:t>Supervisor</a:t>
            </a:r>
            <a:endParaRPr sz="800">
              <a:latin typeface="Arial"/>
              <a:cs typeface="Arial"/>
            </a:endParaRPr>
          </a:p>
          <a:p>
            <a:pPr algn="ctr">
              <a:lnSpc>
                <a:spcPct val="100000"/>
              </a:lnSpc>
              <a:spcBef>
                <a:spcPts val="20"/>
              </a:spcBef>
            </a:pPr>
            <a:r>
              <a:rPr sz="800" b="1" spc="-10" dirty="0">
                <a:solidFill>
                  <a:srgbClr val="FFFFFF"/>
                </a:solidFill>
                <a:latin typeface="Arial"/>
                <a:cs typeface="Arial"/>
              </a:rPr>
              <a:t>Request</a:t>
            </a:r>
            <a:endParaRPr sz="800">
              <a:latin typeface="Arial"/>
              <a:cs typeface="Arial"/>
            </a:endParaRPr>
          </a:p>
        </p:txBody>
      </p:sp>
      <p:grpSp>
        <p:nvGrpSpPr>
          <p:cNvPr id="44" name="object 44"/>
          <p:cNvGrpSpPr/>
          <p:nvPr/>
        </p:nvGrpSpPr>
        <p:grpSpPr>
          <a:xfrm>
            <a:off x="7275576" y="2335276"/>
            <a:ext cx="1250950" cy="742950"/>
            <a:chOff x="7275576" y="2335276"/>
            <a:chExt cx="1250950" cy="742950"/>
          </a:xfrm>
        </p:grpSpPr>
        <p:sp>
          <p:nvSpPr>
            <p:cNvPr id="45" name="object 45"/>
            <p:cNvSpPr/>
            <p:nvPr/>
          </p:nvSpPr>
          <p:spPr>
            <a:xfrm>
              <a:off x="7901051" y="2338451"/>
              <a:ext cx="0" cy="266700"/>
            </a:xfrm>
            <a:custGeom>
              <a:avLst/>
              <a:gdLst/>
              <a:ahLst/>
              <a:cxnLst/>
              <a:rect l="l" t="t" r="r" b="b"/>
              <a:pathLst>
                <a:path h="266700">
                  <a:moveTo>
                    <a:pt x="0" y="0"/>
                  </a:moveTo>
                  <a:lnTo>
                    <a:pt x="0" y="266191"/>
                  </a:lnTo>
                </a:path>
              </a:pathLst>
            </a:custGeom>
            <a:ln w="6350">
              <a:solidFill>
                <a:srgbClr val="47D496"/>
              </a:solidFill>
            </a:ln>
          </p:spPr>
          <p:txBody>
            <a:bodyPr wrap="square" lIns="0" tIns="0" rIns="0" bIns="0" rtlCol="0"/>
            <a:lstStyle/>
            <a:p>
              <a:endParaRPr/>
            </a:p>
          </p:txBody>
        </p:sp>
        <p:sp>
          <p:nvSpPr>
            <p:cNvPr id="46" name="object 46"/>
            <p:cNvSpPr/>
            <p:nvPr/>
          </p:nvSpPr>
          <p:spPr>
            <a:xfrm>
              <a:off x="7281926" y="2557526"/>
              <a:ext cx="1238250" cy="514350"/>
            </a:xfrm>
            <a:custGeom>
              <a:avLst/>
              <a:gdLst/>
              <a:ahLst/>
              <a:cxnLst/>
              <a:rect l="l" t="t" r="r" b="b"/>
              <a:pathLst>
                <a:path w="1238250" h="514350">
                  <a:moveTo>
                    <a:pt x="1152398" y="0"/>
                  </a:moveTo>
                  <a:lnTo>
                    <a:pt x="85725" y="0"/>
                  </a:lnTo>
                  <a:lnTo>
                    <a:pt x="52345" y="6732"/>
                  </a:lnTo>
                  <a:lnTo>
                    <a:pt x="25098" y="25098"/>
                  </a:lnTo>
                  <a:lnTo>
                    <a:pt x="6732" y="52345"/>
                  </a:lnTo>
                  <a:lnTo>
                    <a:pt x="0" y="85725"/>
                  </a:lnTo>
                  <a:lnTo>
                    <a:pt x="0" y="428498"/>
                  </a:lnTo>
                  <a:lnTo>
                    <a:pt x="6732" y="461897"/>
                  </a:lnTo>
                  <a:lnTo>
                    <a:pt x="25098" y="489188"/>
                  </a:lnTo>
                  <a:lnTo>
                    <a:pt x="52345" y="507597"/>
                  </a:lnTo>
                  <a:lnTo>
                    <a:pt x="85725" y="514350"/>
                  </a:lnTo>
                  <a:lnTo>
                    <a:pt x="1152398" y="514350"/>
                  </a:lnTo>
                  <a:lnTo>
                    <a:pt x="1185797" y="507597"/>
                  </a:lnTo>
                  <a:lnTo>
                    <a:pt x="1213088" y="489188"/>
                  </a:lnTo>
                  <a:lnTo>
                    <a:pt x="1231497" y="461897"/>
                  </a:lnTo>
                  <a:lnTo>
                    <a:pt x="1238250" y="428498"/>
                  </a:lnTo>
                  <a:lnTo>
                    <a:pt x="1238250" y="85725"/>
                  </a:lnTo>
                  <a:lnTo>
                    <a:pt x="1231497" y="52345"/>
                  </a:lnTo>
                  <a:lnTo>
                    <a:pt x="1213088" y="25098"/>
                  </a:lnTo>
                  <a:lnTo>
                    <a:pt x="1185797" y="6732"/>
                  </a:lnTo>
                  <a:lnTo>
                    <a:pt x="1152398" y="0"/>
                  </a:lnTo>
                  <a:close/>
                </a:path>
              </a:pathLst>
            </a:custGeom>
            <a:solidFill>
              <a:srgbClr val="47D496"/>
            </a:solidFill>
          </p:spPr>
          <p:txBody>
            <a:bodyPr wrap="square" lIns="0" tIns="0" rIns="0" bIns="0" rtlCol="0"/>
            <a:lstStyle/>
            <a:p>
              <a:endParaRPr/>
            </a:p>
          </p:txBody>
        </p:sp>
        <p:sp>
          <p:nvSpPr>
            <p:cNvPr id="47" name="object 47"/>
            <p:cNvSpPr/>
            <p:nvPr/>
          </p:nvSpPr>
          <p:spPr>
            <a:xfrm>
              <a:off x="7281926" y="2557526"/>
              <a:ext cx="1238250" cy="514350"/>
            </a:xfrm>
            <a:custGeom>
              <a:avLst/>
              <a:gdLst/>
              <a:ahLst/>
              <a:cxnLst/>
              <a:rect l="l" t="t" r="r" b="b"/>
              <a:pathLst>
                <a:path w="1238250" h="514350">
                  <a:moveTo>
                    <a:pt x="0" y="85725"/>
                  </a:moveTo>
                  <a:lnTo>
                    <a:pt x="6732" y="52345"/>
                  </a:lnTo>
                  <a:lnTo>
                    <a:pt x="25098" y="25098"/>
                  </a:lnTo>
                  <a:lnTo>
                    <a:pt x="52345" y="6732"/>
                  </a:lnTo>
                  <a:lnTo>
                    <a:pt x="85725" y="0"/>
                  </a:lnTo>
                  <a:lnTo>
                    <a:pt x="1152398" y="0"/>
                  </a:lnTo>
                  <a:lnTo>
                    <a:pt x="1185797" y="6732"/>
                  </a:lnTo>
                  <a:lnTo>
                    <a:pt x="1213088" y="25098"/>
                  </a:lnTo>
                  <a:lnTo>
                    <a:pt x="1231497" y="52345"/>
                  </a:lnTo>
                  <a:lnTo>
                    <a:pt x="1238250" y="85725"/>
                  </a:lnTo>
                  <a:lnTo>
                    <a:pt x="1238250" y="428498"/>
                  </a:lnTo>
                  <a:lnTo>
                    <a:pt x="1231497" y="461897"/>
                  </a:lnTo>
                  <a:lnTo>
                    <a:pt x="1213088" y="489188"/>
                  </a:lnTo>
                  <a:lnTo>
                    <a:pt x="1185797" y="507597"/>
                  </a:lnTo>
                  <a:lnTo>
                    <a:pt x="1152398" y="514350"/>
                  </a:lnTo>
                  <a:lnTo>
                    <a:pt x="85725" y="514350"/>
                  </a:lnTo>
                  <a:lnTo>
                    <a:pt x="52345" y="507597"/>
                  </a:lnTo>
                  <a:lnTo>
                    <a:pt x="25098" y="489188"/>
                  </a:lnTo>
                  <a:lnTo>
                    <a:pt x="6732" y="461897"/>
                  </a:lnTo>
                  <a:lnTo>
                    <a:pt x="0" y="428498"/>
                  </a:lnTo>
                  <a:lnTo>
                    <a:pt x="0" y="85725"/>
                  </a:lnTo>
                  <a:close/>
                </a:path>
              </a:pathLst>
            </a:custGeom>
            <a:ln w="12700">
              <a:solidFill>
                <a:srgbClr val="319C6D"/>
              </a:solidFill>
            </a:ln>
          </p:spPr>
          <p:txBody>
            <a:bodyPr wrap="square" lIns="0" tIns="0" rIns="0" bIns="0" rtlCol="0"/>
            <a:lstStyle/>
            <a:p>
              <a:endParaRPr/>
            </a:p>
          </p:txBody>
        </p:sp>
      </p:grpSp>
      <p:sp>
        <p:nvSpPr>
          <p:cNvPr id="48" name="object 48"/>
          <p:cNvSpPr txBox="1"/>
          <p:nvPr/>
        </p:nvSpPr>
        <p:spPr>
          <a:xfrm>
            <a:off x="7668894" y="2668015"/>
            <a:ext cx="464184" cy="275590"/>
          </a:xfrm>
          <a:prstGeom prst="rect">
            <a:avLst/>
          </a:prstGeom>
        </p:spPr>
        <p:txBody>
          <a:bodyPr vert="horz" wrap="square" lIns="0" tIns="15875" rIns="0" bIns="0" rtlCol="0">
            <a:spAutoFit/>
          </a:bodyPr>
          <a:lstStyle/>
          <a:p>
            <a:pPr marL="23495">
              <a:lnSpc>
                <a:spcPct val="100000"/>
              </a:lnSpc>
              <a:spcBef>
                <a:spcPts val="125"/>
              </a:spcBef>
            </a:pPr>
            <a:r>
              <a:rPr sz="800" b="1" spc="-10" dirty="0">
                <a:solidFill>
                  <a:srgbClr val="FFFFFF"/>
                </a:solidFill>
                <a:latin typeface="Arial"/>
                <a:cs typeface="Arial"/>
              </a:rPr>
              <a:t>Manager</a:t>
            </a:r>
            <a:endParaRPr sz="800">
              <a:latin typeface="Arial"/>
              <a:cs typeface="Arial"/>
            </a:endParaRPr>
          </a:p>
          <a:p>
            <a:pPr marL="12700">
              <a:lnSpc>
                <a:spcPct val="100000"/>
              </a:lnSpc>
              <a:spcBef>
                <a:spcPts val="15"/>
              </a:spcBef>
            </a:pPr>
            <a:r>
              <a:rPr sz="800" b="1" spc="-10" dirty="0">
                <a:solidFill>
                  <a:srgbClr val="FFFFFF"/>
                </a:solidFill>
                <a:latin typeface="Arial"/>
                <a:cs typeface="Arial"/>
              </a:rPr>
              <a:t>Approval</a:t>
            </a:r>
            <a:endParaRPr sz="800">
              <a:latin typeface="Arial"/>
              <a:cs typeface="Arial"/>
            </a:endParaRPr>
          </a:p>
        </p:txBody>
      </p:sp>
      <p:grpSp>
        <p:nvGrpSpPr>
          <p:cNvPr id="49" name="object 49"/>
          <p:cNvGrpSpPr/>
          <p:nvPr/>
        </p:nvGrpSpPr>
        <p:grpSpPr>
          <a:xfrm>
            <a:off x="7275576" y="3068701"/>
            <a:ext cx="1250950" cy="1428750"/>
            <a:chOff x="7275576" y="3068701"/>
            <a:chExt cx="1250950" cy="1428750"/>
          </a:xfrm>
        </p:grpSpPr>
        <p:sp>
          <p:nvSpPr>
            <p:cNvPr id="50" name="object 50"/>
            <p:cNvSpPr/>
            <p:nvPr/>
          </p:nvSpPr>
          <p:spPr>
            <a:xfrm>
              <a:off x="7901051" y="3071876"/>
              <a:ext cx="0" cy="322580"/>
            </a:xfrm>
            <a:custGeom>
              <a:avLst/>
              <a:gdLst/>
              <a:ahLst/>
              <a:cxnLst/>
              <a:rect l="l" t="t" r="r" b="b"/>
              <a:pathLst>
                <a:path h="322579">
                  <a:moveTo>
                    <a:pt x="0" y="0"/>
                  </a:moveTo>
                  <a:lnTo>
                    <a:pt x="0" y="322579"/>
                  </a:lnTo>
                </a:path>
              </a:pathLst>
            </a:custGeom>
            <a:ln w="6350">
              <a:solidFill>
                <a:srgbClr val="47D496"/>
              </a:solidFill>
            </a:ln>
          </p:spPr>
          <p:txBody>
            <a:bodyPr wrap="square" lIns="0" tIns="0" rIns="0" bIns="0" rtlCol="0"/>
            <a:lstStyle/>
            <a:p>
              <a:endParaRPr/>
            </a:p>
          </p:txBody>
        </p:sp>
        <p:sp>
          <p:nvSpPr>
            <p:cNvPr id="51" name="object 51"/>
            <p:cNvSpPr/>
            <p:nvPr/>
          </p:nvSpPr>
          <p:spPr>
            <a:xfrm>
              <a:off x="7281926" y="3271901"/>
              <a:ext cx="1238250" cy="523875"/>
            </a:xfrm>
            <a:custGeom>
              <a:avLst/>
              <a:gdLst/>
              <a:ahLst/>
              <a:cxnLst/>
              <a:rect l="l" t="t" r="r" b="b"/>
              <a:pathLst>
                <a:path w="1238250" h="523875">
                  <a:moveTo>
                    <a:pt x="1150874" y="0"/>
                  </a:moveTo>
                  <a:lnTo>
                    <a:pt x="87249" y="0"/>
                  </a:lnTo>
                  <a:lnTo>
                    <a:pt x="53256" y="6846"/>
                  </a:lnTo>
                  <a:lnTo>
                    <a:pt x="25526" y="25526"/>
                  </a:lnTo>
                  <a:lnTo>
                    <a:pt x="6846" y="53256"/>
                  </a:lnTo>
                  <a:lnTo>
                    <a:pt x="0" y="87249"/>
                  </a:lnTo>
                  <a:lnTo>
                    <a:pt x="0" y="436499"/>
                  </a:lnTo>
                  <a:lnTo>
                    <a:pt x="6846" y="470511"/>
                  </a:lnTo>
                  <a:lnTo>
                    <a:pt x="25527" y="498284"/>
                  </a:lnTo>
                  <a:lnTo>
                    <a:pt x="53256" y="517009"/>
                  </a:lnTo>
                  <a:lnTo>
                    <a:pt x="87249" y="523875"/>
                  </a:lnTo>
                  <a:lnTo>
                    <a:pt x="1150874" y="523875"/>
                  </a:lnTo>
                  <a:lnTo>
                    <a:pt x="1184886" y="517009"/>
                  </a:lnTo>
                  <a:lnTo>
                    <a:pt x="1212659" y="498284"/>
                  </a:lnTo>
                  <a:lnTo>
                    <a:pt x="1231384" y="470511"/>
                  </a:lnTo>
                  <a:lnTo>
                    <a:pt x="1238250" y="436499"/>
                  </a:lnTo>
                  <a:lnTo>
                    <a:pt x="1238250" y="87249"/>
                  </a:lnTo>
                  <a:lnTo>
                    <a:pt x="1231384" y="53256"/>
                  </a:lnTo>
                  <a:lnTo>
                    <a:pt x="1212659" y="25526"/>
                  </a:lnTo>
                  <a:lnTo>
                    <a:pt x="1184886" y="6846"/>
                  </a:lnTo>
                  <a:lnTo>
                    <a:pt x="1150874" y="0"/>
                  </a:lnTo>
                  <a:close/>
                </a:path>
              </a:pathLst>
            </a:custGeom>
            <a:solidFill>
              <a:srgbClr val="47D496"/>
            </a:solidFill>
          </p:spPr>
          <p:txBody>
            <a:bodyPr wrap="square" lIns="0" tIns="0" rIns="0" bIns="0" rtlCol="0"/>
            <a:lstStyle/>
            <a:p>
              <a:endParaRPr/>
            </a:p>
          </p:txBody>
        </p:sp>
        <p:sp>
          <p:nvSpPr>
            <p:cNvPr id="52" name="object 52"/>
            <p:cNvSpPr/>
            <p:nvPr/>
          </p:nvSpPr>
          <p:spPr>
            <a:xfrm>
              <a:off x="7281926" y="3271901"/>
              <a:ext cx="1238250" cy="523875"/>
            </a:xfrm>
            <a:custGeom>
              <a:avLst/>
              <a:gdLst/>
              <a:ahLst/>
              <a:cxnLst/>
              <a:rect l="l" t="t" r="r" b="b"/>
              <a:pathLst>
                <a:path w="1238250" h="523875">
                  <a:moveTo>
                    <a:pt x="0" y="87249"/>
                  </a:moveTo>
                  <a:lnTo>
                    <a:pt x="6846" y="53256"/>
                  </a:lnTo>
                  <a:lnTo>
                    <a:pt x="25526" y="25526"/>
                  </a:lnTo>
                  <a:lnTo>
                    <a:pt x="53256" y="6846"/>
                  </a:lnTo>
                  <a:lnTo>
                    <a:pt x="87249" y="0"/>
                  </a:lnTo>
                  <a:lnTo>
                    <a:pt x="1150874" y="0"/>
                  </a:lnTo>
                  <a:lnTo>
                    <a:pt x="1184886" y="6846"/>
                  </a:lnTo>
                  <a:lnTo>
                    <a:pt x="1212659" y="25526"/>
                  </a:lnTo>
                  <a:lnTo>
                    <a:pt x="1231384" y="53256"/>
                  </a:lnTo>
                  <a:lnTo>
                    <a:pt x="1238250" y="87249"/>
                  </a:lnTo>
                  <a:lnTo>
                    <a:pt x="1238250" y="436499"/>
                  </a:lnTo>
                  <a:lnTo>
                    <a:pt x="1231384" y="470511"/>
                  </a:lnTo>
                  <a:lnTo>
                    <a:pt x="1212659" y="498284"/>
                  </a:lnTo>
                  <a:lnTo>
                    <a:pt x="1184886" y="517009"/>
                  </a:lnTo>
                  <a:lnTo>
                    <a:pt x="1150874" y="523875"/>
                  </a:lnTo>
                  <a:lnTo>
                    <a:pt x="87249" y="523875"/>
                  </a:lnTo>
                  <a:lnTo>
                    <a:pt x="53256" y="517009"/>
                  </a:lnTo>
                  <a:lnTo>
                    <a:pt x="25527" y="498284"/>
                  </a:lnTo>
                  <a:lnTo>
                    <a:pt x="6846" y="470511"/>
                  </a:lnTo>
                  <a:lnTo>
                    <a:pt x="0" y="436499"/>
                  </a:lnTo>
                  <a:lnTo>
                    <a:pt x="0" y="87249"/>
                  </a:lnTo>
                  <a:close/>
                </a:path>
              </a:pathLst>
            </a:custGeom>
            <a:ln w="12700">
              <a:solidFill>
                <a:srgbClr val="319C6D"/>
              </a:solidFill>
            </a:ln>
          </p:spPr>
          <p:txBody>
            <a:bodyPr wrap="square" lIns="0" tIns="0" rIns="0" bIns="0" rtlCol="0"/>
            <a:lstStyle/>
            <a:p>
              <a:endParaRPr/>
            </a:p>
          </p:txBody>
        </p:sp>
        <p:sp>
          <p:nvSpPr>
            <p:cNvPr id="53" name="object 53"/>
            <p:cNvSpPr/>
            <p:nvPr/>
          </p:nvSpPr>
          <p:spPr>
            <a:xfrm>
              <a:off x="7281926" y="3976751"/>
              <a:ext cx="1238250" cy="514350"/>
            </a:xfrm>
            <a:custGeom>
              <a:avLst/>
              <a:gdLst/>
              <a:ahLst/>
              <a:cxnLst/>
              <a:rect l="l" t="t" r="r" b="b"/>
              <a:pathLst>
                <a:path w="1238250" h="514350">
                  <a:moveTo>
                    <a:pt x="1152398" y="0"/>
                  </a:moveTo>
                  <a:lnTo>
                    <a:pt x="85725" y="0"/>
                  </a:lnTo>
                  <a:lnTo>
                    <a:pt x="52345" y="6732"/>
                  </a:lnTo>
                  <a:lnTo>
                    <a:pt x="25098" y="25098"/>
                  </a:lnTo>
                  <a:lnTo>
                    <a:pt x="6732" y="52345"/>
                  </a:lnTo>
                  <a:lnTo>
                    <a:pt x="0" y="85725"/>
                  </a:lnTo>
                  <a:lnTo>
                    <a:pt x="0" y="428498"/>
                  </a:lnTo>
                  <a:lnTo>
                    <a:pt x="6732" y="461897"/>
                  </a:lnTo>
                  <a:lnTo>
                    <a:pt x="25098" y="489188"/>
                  </a:lnTo>
                  <a:lnTo>
                    <a:pt x="52345" y="507597"/>
                  </a:lnTo>
                  <a:lnTo>
                    <a:pt x="85725" y="514350"/>
                  </a:lnTo>
                  <a:lnTo>
                    <a:pt x="1152398" y="514350"/>
                  </a:lnTo>
                  <a:lnTo>
                    <a:pt x="1185797" y="507597"/>
                  </a:lnTo>
                  <a:lnTo>
                    <a:pt x="1213088" y="489188"/>
                  </a:lnTo>
                  <a:lnTo>
                    <a:pt x="1231497" y="461897"/>
                  </a:lnTo>
                  <a:lnTo>
                    <a:pt x="1238250" y="428498"/>
                  </a:lnTo>
                  <a:lnTo>
                    <a:pt x="1238250" y="85725"/>
                  </a:lnTo>
                  <a:lnTo>
                    <a:pt x="1231497" y="52345"/>
                  </a:lnTo>
                  <a:lnTo>
                    <a:pt x="1213088" y="25098"/>
                  </a:lnTo>
                  <a:lnTo>
                    <a:pt x="1185797" y="6732"/>
                  </a:lnTo>
                  <a:lnTo>
                    <a:pt x="1152398" y="0"/>
                  </a:lnTo>
                  <a:close/>
                </a:path>
              </a:pathLst>
            </a:custGeom>
            <a:solidFill>
              <a:srgbClr val="47D496"/>
            </a:solidFill>
          </p:spPr>
          <p:txBody>
            <a:bodyPr wrap="square" lIns="0" tIns="0" rIns="0" bIns="0" rtlCol="0"/>
            <a:lstStyle/>
            <a:p>
              <a:endParaRPr/>
            </a:p>
          </p:txBody>
        </p:sp>
        <p:sp>
          <p:nvSpPr>
            <p:cNvPr id="54" name="object 54"/>
            <p:cNvSpPr/>
            <p:nvPr/>
          </p:nvSpPr>
          <p:spPr>
            <a:xfrm>
              <a:off x="7281926" y="3976751"/>
              <a:ext cx="1238250" cy="514350"/>
            </a:xfrm>
            <a:custGeom>
              <a:avLst/>
              <a:gdLst/>
              <a:ahLst/>
              <a:cxnLst/>
              <a:rect l="l" t="t" r="r" b="b"/>
              <a:pathLst>
                <a:path w="1238250" h="514350">
                  <a:moveTo>
                    <a:pt x="0" y="85725"/>
                  </a:moveTo>
                  <a:lnTo>
                    <a:pt x="6732" y="52345"/>
                  </a:lnTo>
                  <a:lnTo>
                    <a:pt x="25098" y="25098"/>
                  </a:lnTo>
                  <a:lnTo>
                    <a:pt x="52345" y="6732"/>
                  </a:lnTo>
                  <a:lnTo>
                    <a:pt x="85725" y="0"/>
                  </a:lnTo>
                  <a:lnTo>
                    <a:pt x="1152398" y="0"/>
                  </a:lnTo>
                  <a:lnTo>
                    <a:pt x="1185797" y="6732"/>
                  </a:lnTo>
                  <a:lnTo>
                    <a:pt x="1213088" y="25098"/>
                  </a:lnTo>
                  <a:lnTo>
                    <a:pt x="1231497" y="52345"/>
                  </a:lnTo>
                  <a:lnTo>
                    <a:pt x="1238250" y="85725"/>
                  </a:lnTo>
                  <a:lnTo>
                    <a:pt x="1238250" y="428498"/>
                  </a:lnTo>
                  <a:lnTo>
                    <a:pt x="1231497" y="461897"/>
                  </a:lnTo>
                  <a:lnTo>
                    <a:pt x="1213088" y="489188"/>
                  </a:lnTo>
                  <a:lnTo>
                    <a:pt x="1185797" y="507597"/>
                  </a:lnTo>
                  <a:lnTo>
                    <a:pt x="1152398" y="514350"/>
                  </a:lnTo>
                  <a:lnTo>
                    <a:pt x="85725" y="514350"/>
                  </a:lnTo>
                  <a:lnTo>
                    <a:pt x="52345" y="507597"/>
                  </a:lnTo>
                  <a:lnTo>
                    <a:pt x="25098" y="489188"/>
                  </a:lnTo>
                  <a:lnTo>
                    <a:pt x="6732" y="461897"/>
                  </a:lnTo>
                  <a:lnTo>
                    <a:pt x="0" y="428498"/>
                  </a:lnTo>
                  <a:lnTo>
                    <a:pt x="0" y="85725"/>
                  </a:lnTo>
                  <a:close/>
                </a:path>
              </a:pathLst>
            </a:custGeom>
            <a:ln w="12700">
              <a:solidFill>
                <a:srgbClr val="319C6D"/>
              </a:solidFill>
            </a:ln>
          </p:spPr>
          <p:txBody>
            <a:bodyPr wrap="square" lIns="0" tIns="0" rIns="0" bIns="0" rtlCol="0"/>
            <a:lstStyle/>
            <a:p>
              <a:endParaRPr/>
            </a:p>
          </p:txBody>
        </p:sp>
      </p:grpSp>
      <p:sp>
        <p:nvSpPr>
          <p:cNvPr id="55" name="object 55"/>
          <p:cNvSpPr txBox="1"/>
          <p:nvPr/>
        </p:nvSpPr>
        <p:spPr>
          <a:xfrm>
            <a:off x="7498080" y="3409315"/>
            <a:ext cx="812800" cy="275590"/>
          </a:xfrm>
          <a:prstGeom prst="rect">
            <a:avLst/>
          </a:prstGeom>
        </p:spPr>
        <p:txBody>
          <a:bodyPr vert="horz" wrap="square" lIns="0" tIns="15875" rIns="0" bIns="0" rtlCol="0">
            <a:spAutoFit/>
          </a:bodyPr>
          <a:lstStyle/>
          <a:p>
            <a:pPr marL="12700">
              <a:lnSpc>
                <a:spcPct val="100000"/>
              </a:lnSpc>
              <a:spcBef>
                <a:spcPts val="125"/>
              </a:spcBef>
            </a:pPr>
            <a:r>
              <a:rPr sz="800" b="1" spc="-10" dirty="0">
                <a:solidFill>
                  <a:srgbClr val="FFFFFF"/>
                </a:solidFill>
                <a:latin typeface="Arial"/>
                <a:cs typeface="Arial"/>
              </a:rPr>
              <a:t>Create </a:t>
            </a:r>
            <a:r>
              <a:rPr sz="800" b="1" dirty="0">
                <a:solidFill>
                  <a:srgbClr val="FFFFFF"/>
                </a:solidFill>
                <a:latin typeface="Arial"/>
                <a:cs typeface="Arial"/>
              </a:rPr>
              <a:t>User</a:t>
            </a:r>
            <a:r>
              <a:rPr sz="800" b="1" spc="-5" dirty="0">
                <a:solidFill>
                  <a:srgbClr val="FFFFFF"/>
                </a:solidFill>
                <a:latin typeface="Arial"/>
                <a:cs typeface="Arial"/>
              </a:rPr>
              <a:t> </a:t>
            </a:r>
            <a:r>
              <a:rPr sz="800" b="1" spc="-25" dirty="0">
                <a:solidFill>
                  <a:srgbClr val="FFFFFF"/>
                </a:solidFill>
                <a:latin typeface="Arial"/>
                <a:cs typeface="Arial"/>
              </a:rPr>
              <a:t>and</a:t>
            </a:r>
            <a:endParaRPr sz="800">
              <a:latin typeface="Arial"/>
              <a:cs typeface="Arial"/>
            </a:endParaRPr>
          </a:p>
          <a:p>
            <a:pPr marL="33655">
              <a:lnSpc>
                <a:spcPct val="100000"/>
              </a:lnSpc>
              <a:spcBef>
                <a:spcPts val="15"/>
              </a:spcBef>
            </a:pPr>
            <a:r>
              <a:rPr sz="800" b="1" dirty="0">
                <a:solidFill>
                  <a:srgbClr val="FFFFFF"/>
                </a:solidFill>
                <a:latin typeface="Arial"/>
                <a:cs typeface="Arial"/>
              </a:rPr>
              <a:t>provide</a:t>
            </a:r>
            <a:r>
              <a:rPr sz="800" b="1" spc="-10" dirty="0">
                <a:solidFill>
                  <a:srgbClr val="FFFFFF"/>
                </a:solidFill>
                <a:latin typeface="Arial"/>
                <a:cs typeface="Arial"/>
              </a:rPr>
              <a:t> access</a:t>
            </a:r>
            <a:endParaRPr sz="800">
              <a:latin typeface="Arial"/>
              <a:cs typeface="Arial"/>
            </a:endParaRPr>
          </a:p>
        </p:txBody>
      </p:sp>
      <p:sp>
        <p:nvSpPr>
          <p:cNvPr id="56" name="object 56"/>
          <p:cNvSpPr txBox="1"/>
          <p:nvPr/>
        </p:nvSpPr>
        <p:spPr>
          <a:xfrm>
            <a:off x="7613904" y="4064634"/>
            <a:ext cx="575310" cy="275590"/>
          </a:xfrm>
          <a:prstGeom prst="rect">
            <a:avLst/>
          </a:prstGeom>
        </p:spPr>
        <p:txBody>
          <a:bodyPr vert="horz" wrap="square" lIns="0" tIns="13335" rIns="0" bIns="0" rtlCol="0">
            <a:spAutoFit/>
          </a:bodyPr>
          <a:lstStyle/>
          <a:p>
            <a:pPr marL="12700" marR="5080" indent="93345">
              <a:lnSpc>
                <a:spcPct val="101800"/>
              </a:lnSpc>
              <a:spcBef>
                <a:spcPts val="105"/>
              </a:spcBef>
            </a:pPr>
            <a:r>
              <a:rPr sz="800" b="1" spc="-10" dirty="0">
                <a:solidFill>
                  <a:srgbClr val="FFFFFF"/>
                </a:solidFill>
                <a:latin typeface="Arial"/>
                <a:cs typeface="Arial"/>
              </a:rPr>
              <a:t>Revoke Permission</a:t>
            </a:r>
            <a:endParaRPr sz="800">
              <a:latin typeface="Arial"/>
              <a:cs typeface="Arial"/>
            </a:endParaRPr>
          </a:p>
        </p:txBody>
      </p:sp>
      <p:grpSp>
        <p:nvGrpSpPr>
          <p:cNvPr id="57" name="object 57"/>
          <p:cNvGrpSpPr/>
          <p:nvPr/>
        </p:nvGrpSpPr>
        <p:grpSpPr>
          <a:xfrm>
            <a:off x="7275576" y="4665726"/>
            <a:ext cx="1250950" cy="527050"/>
            <a:chOff x="7275576" y="4665726"/>
            <a:chExt cx="1250950" cy="527050"/>
          </a:xfrm>
        </p:grpSpPr>
        <p:sp>
          <p:nvSpPr>
            <p:cNvPr id="58" name="object 58"/>
            <p:cNvSpPr/>
            <p:nvPr/>
          </p:nvSpPr>
          <p:spPr>
            <a:xfrm>
              <a:off x="7281926" y="4672076"/>
              <a:ext cx="1238250" cy="514350"/>
            </a:xfrm>
            <a:custGeom>
              <a:avLst/>
              <a:gdLst/>
              <a:ahLst/>
              <a:cxnLst/>
              <a:rect l="l" t="t" r="r" b="b"/>
              <a:pathLst>
                <a:path w="1238250" h="514350">
                  <a:moveTo>
                    <a:pt x="1152398" y="0"/>
                  </a:moveTo>
                  <a:lnTo>
                    <a:pt x="85725" y="0"/>
                  </a:lnTo>
                  <a:lnTo>
                    <a:pt x="52345" y="6732"/>
                  </a:lnTo>
                  <a:lnTo>
                    <a:pt x="25098" y="25098"/>
                  </a:lnTo>
                  <a:lnTo>
                    <a:pt x="6732" y="52345"/>
                  </a:lnTo>
                  <a:lnTo>
                    <a:pt x="0" y="85725"/>
                  </a:lnTo>
                  <a:lnTo>
                    <a:pt x="0" y="428498"/>
                  </a:lnTo>
                  <a:lnTo>
                    <a:pt x="6732" y="461897"/>
                  </a:lnTo>
                  <a:lnTo>
                    <a:pt x="25098" y="489188"/>
                  </a:lnTo>
                  <a:lnTo>
                    <a:pt x="52345" y="507597"/>
                  </a:lnTo>
                  <a:lnTo>
                    <a:pt x="85725" y="514350"/>
                  </a:lnTo>
                  <a:lnTo>
                    <a:pt x="1152398" y="514350"/>
                  </a:lnTo>
                  <a:lnTo>
                    <a:pt x="1185797" y="507597"/>
                  </a:lnTo>
                  <a:lnTo>
                    <a:pt x="1213088" y="489188"/>
                  </a:lnTo>
                  <a:lnTo>
                    <a:pt x="1231497" y="461897"/>
                  </a:lnTo>
                  <a:lnTo>
                    <a:pt x="1238250" y="428498"/>
                  </a:lnTo>
                  <a:lnTo>
                    <a:pt x="1238250" y="85725"/>
                  </a:lnTo>
                  <a:lnTo>
                    <a:pt x="1231497" y="52345"/>
                  </a:lnTo>
                  <a:lnTo>
                    <a:pt x="1213088" y="25098"/>
                  </a:lnTo>
                  <a:lnTo>
                    <a:pt x="1185797" y="6732"/>
                  </a:lnTo>
                  <a:lnTo>
                    <a:pt x="1152398" y="0"/>
                  </a:lnTo>
                  <a:close/>
                </a:path>
              </a:pathLst>
            </a:custGeom>
            <a:solidFill>
              <a:srgbClr val="47D496"/>
            </a:solidFill>
          </p:spPr>
          <p:txBody>
            <a:bodyPr wrap="square" lIns="0" tIns="0" rIns="0" bIns="0" rtlCol="0"/>
            <a:lstStyle/>
            <a:p>
              <a:endParaRPr/>
            </a:p>
          </p:txBody>
        </p:sp>
        <p:sp>
          <p:nvSpPr>
            <p:cNvPr id="59" name="object 59"/>
            <p:cNvSpPr/>
            <p:nvPr/>
          </p:nvSpPr>
          <p:spPr>
            <a:xfrm>
              <a:off x="7281926" y="4672076"/>
              <a:ext cx="1238250" cy="514350"/>
            </a:xfrm>
            <a:custGeom>
              <a:avLst/>
              <a:gdLst/>
              <a:ahLst/>
              <a:cxnLst/>
              <a:rect l="l" t="t" r="r" b="b"/>
              <a:pathLst>
                <a:path w="1238250" h="514350">
                  <a:moveTo>
                    <a:pt x="0" y="85725"/>
                  </a:moveTo>
                  <a:lnTo>
                    <a:pt x="6732" y="52345"/>
                  </a:lnTo>
                  <a:lnTo>
                    <a:pt x="25098" y="25098"/>
                  </a:lnTo>
                  <a:lnTo>
                    <a:pt x="52345" y="6732"/>
                  </a:lnTo>
                  <a:lnTo>
                    <a:pt x="85725" y="0"/>
                  </a:lnTo>
                  <a:lnTo>
                    <a:pt x="1152398" y="0"/>
                  </a:lnTo>
                  <a:lnTo>
                    <a:pt x="1185797" y="6732"/>
                  </a:lnTo>
                  <a:lnTo>
                    <a:pt x="1213088" y="25098"/>
                  </a:lnTo>
                  <a:lnTo>
                    <a:pt x="1231497" y="52345"/>
                  </a:lnTo>
                  <a:lnTo>
                    <a:pt x="1238250" y="85725"/>
                  </a:lnTo>
                  <a:lnTo>
                    <a:pt x="1238250" y="428498"/>
                  </a:lnTo>
                  <a:lnTo>
                    <a:pt x="1231497" y="461897"/>
                  </a:lnTo>
                  <a:lnTo>
                    <a:pt x="1213088" y="489188"/>
                  </a:lnTo>
                  <a:lnTo>
                    <a:pt x="1185797" y="507597"/>
                  </a:lnTo>
                  <a:lnTo>
                    <a:pt x="1152398" y="514350"/>
                  </a:lnTo>
                  <a:lnTo>
                    <a:pt x="85725" y="514350"/>
                  </a:lnTo>
                  <a:lnTo>
                    <a:pt x="52345" y="507597"/>
                  </a:lnTo>
                  <a:lnTo>
                    <a:pt x="25098" y="489188"/>
                  </a:lnTo>
                  <a:lnTo>
                    <a:pt x="6732" y="461897"/>
                  </a:lnTo>
                  <a:lnTo>
                    <a:pt x="0" y="428498"/>
                  </a:lnTo>
                  <a:lnTo>
                    <a:pt x="0" y="85725"/>
                  </a:lnTo>
                  <a:close/>
                </a:path>
              </a:pathLst>
            </a:custGeom>
            <a:ln w="12700">
              <a:solidFill>
                <a:srgbClr val="319C6D"/>
              </a:solidFill>
            </a:ln>
          </p:spPr>
          <p:txBody>
            <a:bodyPr wrap="square" lIns="0" tIns="0" rIns="0" bIns="0" rtlCol="0"/>
            <a:lstStyle/>
            <a:p>
              <a:endParaRPr/>
            </a:p>
          </p:txBody>
        </p:sp>
      </p:grpSp>
      <p:sp>
        <p:nvSpPr>
          <p:cNvPr id="60" name="object 60"/>
          <p:cNvSpPr txBox="1"/>
          <p:nvPr/>
        </p:nvSpPr>
        <p:spPr>
          <a:xfrm>
            <a:off x="7640955" y="4761865"/>
            <a:ext cx="527050" cy="275590"/>
          </a:xfrm>
          <a:prstGeom prst="rect">
            <a:avLst/>
          </a:prstGeom>
        </p:spPr>
        <p:txBody>
          <a:bodyPr vert="horz" wrap="square" lIns="0" tIns="15875" rIns="0" bIns="0" rtlCol="0">
            <a:spAutoFit/>
          </a:bodyPr>
          <a:lstStyle/>
          <a:p>
            <a:pPr marL="12700">
              <a:lnSpc>
                <a:spcPct val="100000"/>
              </a:lnSpc>
              <a:spcBef>
                <a:spcPts val="125"/>
              </a:spcBef>
            </a:pPr>
            <a:r>
              <a:rPr sz="800" b="1" spc="-10" dirty="0">
                <a:solidFill>
                  <a:srgbClr val="FFFFFF"/>
                </a:solidFill>
                <a:latin typeface="Arial"/>
                <a:cs typeface="Arial"/>
              </a:rPr>
              <a:t>Document</a:t>
            </a:r>
            <a:endParaRPr sz="800">
              <a:latin typeface="Arial"/>
              <a:cs typeface="Arial"/>
            </a:endParaRPr>
          </a:p>
          <a:p>
            <a:pPr marL="60325">
              <a:lnSpc>
                <a:spcPct val="100000"/>
              </a:lnSpc>
              <a:spcBef>
                <a:spcPts val="15"/>
              </a:spcBef>
            </a:pPr>
            <a:r>
              <a:rPr sz="800" b="1" spc="-10" dirty="0">
                <a:solidFill>
                  <a:srgbClr val="FFFFFF"/>
                </a:solidFill>
                <a:latin typeface="Arial"/>
                <a:cs typeface="Arial"/>
              </a:rPr>
              <a:t>Request</a:t>
            </a:r>
            <a:endParaRPr sz="800">
              <a:latin typeface="Arial"/>
              <a:cs typeface="Arial"/>
            </a:endParaRPr>
          </a:p>
        </p:txBody>
      </p:sp>
      <p:sp>
        <p:nvSpPr>
          <p:cNvPr id="61" name="object 61"/>
          <p:cNvSpPr/>
          <p:nvPr/>
        </p:nvSpPr>
        <p:spPr>
          <a:xfrm>
            <a:off x="7891526" y="3691001"/>
            <a:ext cx="9525" cy="1084580"/>
          </a:xfrm>
          <a:custGeom>
            <a:avLst/>
            <a:gdLst/>
            <a:ahLst/>
            <a:cxnLst/>
            <a:rect l="l" t="t" r="r" b="b"/>
            <a:pathLst>
              <a:path w="9525" h="1084579">
                <a:moveTo>
                  <a:pt x="9525" y="0"/>
                </a:moveTo>
                <a:lnTo>
                  <a:pt x="9525" y="322580"/>
                </a:lnTo>
              </a:path>
              <a:path w="9525" h="1084579">
                <a:moveTo>
                  <a:pt x="0" y="762000"/>
                </a:moveTo>
                <a:lnTo>
                  <a:pt x="0" y="1084580"/>
                </a:lnTo>
              </a:path>
            </a:pathLst>
          </a:custGeom>
          <a:ln w="6350">
            <a:solidFill>
              <a:srgbClr val="47D496"/>
            </a:solidFill>
          </a:ln>
        </p:spPr>
        <p:txBody>
          <a:bodyPr wrap="square" lIns="0" tIns="0" rIns="0" bIns="0" rtlCol="0"/>
          <a:lstStyle/>
          <a:p>
            <a:endParaRPr/>
          </a:p>
        </p:txBody>
      </p:sp>
      <p:sp>
        <p:nvSpPr>
          <p:cNvPr id="62" name="object 62"/>
          <p:cNvSpPr txBox="1">
            <a:spLocks noGrp="1"/>
          </p:cNvSpPr>
          <p:nvPr>
            <p:ph type="sldNum" sz="quarter" idx="7"/>
          </p:nvPr>
        </p:nvSpPr>
        <p:spPr>
          <a:xfrm>
            <a:off x="11665966" y="6434683"/>
            <a:ext cx="246633" cy="185420"/>
          </a:xfrm>
          <a:prstGeom prst="rect">
            <a:avLst/>
          </a:prstGeom>
        </p:spPr>
        <p:txBody>
          <a:bodyPr vert="horz" wrap="square" lIns="0" tIns="0" rIns="0" bIns="0" rtlCol="0">
            <a:spAutoFit/>
          </a:bodyPr>
          <a:lstStyle>
            <a:defPPr>
              <a:defRPr kern="0"/>
            </a:defPPr>
            <a:lvl1pPr>
              <a:defRPr sz="1100" b="0" i="0">
                <a:solidFill>
                  <a:srgbClr val="FF0000"/>
                </a:solidFill>
                <a:latin typeface="Arial"/>
                <a:cs typeface="Arial"/>
              </a:defRPr>
            </a:lvl1pPr>
          </a:lstStyle>
          <a:p>
            <a:pPr marL="38100">
              <a:lnSpc>
                <a:spcPct val="100000"/>
              </a:lnSpc>
              <a:spcBef>
                <a:spcPts val="20"/>
              </a:spcBef>
            </a:pPr>
            <a:fld id="{81D60167-4931-47E6-BA6A-407CBD079E47}" type="slidenum">
              <a:rPr lang="en-US" spc="-50" smtClean="0"/>
              <a:pPr marL="115570">
                <a:spcBef>
                  <a:spcPts val="20"/>
                </a:spcBef>
              </a:pPr>
              <a:t>24</a:t>
            </a:fld>
            <a:endParaRPr spc="-25" dirty="0"/>
          </a:p>
        </p:txBody>
      </p:sp>
      <p:sp>
        <p:nvSpPr>
          <p:cNvPr id="63" name="object 63"/>
          <p:cNvSpPr txBox="1">
            <a:spLocks noGrp="1"/>
          </p:cNvSpPr>
          <p:nvPr>
            <p:ph type="ftr" sz="quarter" idx="5"/>
          </p:nvPr>
        </p:nvSpPr>
        <p:spPr>
          <a:xfrm>
            <a:off x="5142610" y="6452297"/>
            <a:ext cx="1808479" cy="153670"/>
          </a:xfrm>
          <a:prstGeom prst="rect">
            <a:avLst/>
          </a:prstGeom>
        </p:spPr>
        <p:txBody>
          <a:bodyPr vert="horz" wrap="square" lIns="0" tIns="0" rIns="0" bIns="0" rtlCol="0">
            <a:spAutoFit/>
          </a:bodyPr>
          <a:lstStyle>
            <a:defPPr>
              <a:defRPr kern="0"/>
            </a:defPPr>
            <a:lvl1pPr>
              <a:defRPr sz="900" b="0" i="0">
                <a:solidFill>
                  <a:schemeClr val="tx1"/>
                </a:solidFill>
                <a:latin typeface="Arial"/>
                <a:cs typeface="Arial"/>
              </a:defRPr>
            </a:lvl1pPr>
          </a:lstStyle>
          <a:p>
            <a:pPr marL="12700">
              <a:lnSpc>
                <a:spcPct val="100000"/>
              </a:lnSpc>
              <a:spcBef>
                <a:spcPts val="15"/>
              </a:spcBef>
            </a:pPr>
            <a:r>
              <a:rPr lang="en-US"/>
              <a:t>©</a:t>
            </a:r>
            <a:r>
              <a:rPr lang="en-US" spc="-20"/>
              <a:t> </a:t>
            </a:r>
            <a:r>
              <a:rPr lang="en-US"/>
              <a:t>Fortinet</a:t>
            </a:r>
            <a:r>
              <a:rPr lang="en-US" spc="-55"/>
              <a:t> </a:t>
            </a:r>
            <a:r>
              <a:rPr lang="en-US"/>
              <a:t>Inc.</a:t>
            </a:r>
            <a:r>
              <a:rPr lang="en-US" spc="20"/>
              <a:t> </a:t>
            </a:r>
            <a:r>
              <a:rPr lang="en-US"/>
              <a:t>All</a:t>
            </a:r>
            <a:r>
              <a:rPr lang="en-US" spc="-5"/>
              <a:t> </a:t>
            </a:r>
            <a:r>
              <a:rPr lang="en-US"/>
              <a:t>Rights</a:t>
            </a:r>
            <a:r>
              <a:rPr lang="en-US" spc="-30"/>
              <a:t> </a:t>
            </a:r>
            <a:r>
              <a:rPr lang="en-US" spc="-10"/>
              <a:t>Reserved.</a:t>
            </a:r>
            <a:endParaRPr spc="-1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5908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FEFEF"/>
          </a:solidFill>
        </p:spPr>
        <p:txBody>
          <a:bodyPr wrap="square" lIns="0" tIns="0" rIns="0" bIns="0" rtlCol="0"/>
          <a:lstStyle/>
          <a:p>
            <a:endParaRPr dirty="0"/>
          </a:p>
        </p:txBody>
      </p:sp>
      <p:sp>
        <p:nvSpPr>
          <p:cNvPr id="3" name="object 3"/>
          <p:cNvSpPr/>
          <p:nvPr/>
        </p:nvSpPr>
        <p:spPr>
          <a:xfrm>
            <a:off x="361911" y="6400800"/>
            <a:ext cx="283845" cy="198120"/>
          </a:xfrm>
          <a:custGeom>
            <a:avLst/>
            <a:gdLst/>
            <a:ahLst/>
            <a:cxnLst/>
            <a:rect l="l" t="t" r="r" b="b"/>
            <a:pathLst>
              <a:path w="283845" h="198120">
                <a:moveTo>
                  <a:pt x="81013" y="145135"/>
                </a:moveTo>
                <a:lnTo>
                  <a:pt x="0" y="145135"/>
                </a:lnTo>
                <a:lnTo>
                  <a:pt x="0" y="151726"/>
                </a:lnTo>
                <a:lnTo>
                  <a:pt x="3657" y="167601"/>
                </a:lnTo>
                <a:lnTo>
                  <a:pt x="10680" y="181419"/>
                </a:lnTo>
                <a:lnTo>
                  <a:pt x="20256" y="191922"/>
                </a:lnTo>
                <a:lnTo>
                  <a:pt x="31508" y="197904"/>
                </a:lnTo>
                <a:lnTo>
                  <a:pt x="81013" y="197904"/>
                </a:lnTo>
                <a:lnTo>
                  <a:pt x="81013" y="145135"/>
                </a:lnTo>
                <a:close/>
              </a:path>
              <a:path w="283845" h="198120">
                <a:moveTo>
                  <a:pt x="81013" y="72567"/>
                </a:moveTo>
                <a:lnTo>
                  <a:pt x="0" y="72567"/>
                </a:lnTo>
                <a:lnTo>
                  <a:pt x="0" y="125336"/>
                </a:lnTo>
                <a:lnTo>
                  <a:pt x="81013" y="125336"/>
                </a:lnTo>
                <a:lnTo>
                  <a:pt x="81013" y="72567"/>
                </a:lnTo>
                <a:close/>
              </a:path>
              <a:path w="283845" h="198120">
                <a:moveTo>
                  <a:pt x="81013" y="0"/>
                </a:moveTo>
                <a:lnTo>
                  <a:pt x="31508" y="0"/>
                </a:lnTo>
                <a:lnTo>
                  <a:pt x="20256" y="5638"/>
                </a:lnTo>
                <a:lnTo>
                  <a:pt x="10680" y="15392"/>
                </a:lnTo>
                <a:lnTo>
                  <a:pt x="3657" y="28448"/>
                </a:lnTo>
                <a:lnTo>
                  <a:pt x="0" y="43980"/>
                </a:lnTo>
                <a:lnTo>
                  <a:pt x="0" y="50584"/>
                </a:lnTo>
                <a:lnTo>
                  <a:pt x="81013" y="50584"/>
                </a:lnTo>
                <a:lnTo>
                  <a:pt x="81013" y="0"/>
                </a:lnTo>
                <a:close/>
              </a:path>
              <a:path w="283845" h="198120">
                <a:moveTo>
                  <a:pt x="182270" y="145135"/>
                </a:moveTo>
                <a:lnTo>
                  <a:pt x="101257" y="145135"/>
                </a:lnTo>
                <a:lnTo>
                  <a:pt x="101257" y="197904"/>
                </a:lnTo>
                <a:lnTo>
                  <a:pt x="182270" y="197904"/>
                </a:lnTo>
                <a:lnTo>
                  <a:pt x="182270" y="145135"/>
                </a:lnTo>
                <a:close/>
              </a:path>
              <a:path w="283845" h="198120">
                <a:moveTo>
                  <a:pt x="182270" y="0"/>
                </a:moveTo>
                <a:lnTo>
                  <a:pt x="101257" y="0"/>
                </a:lnTo>
                <a:lnTo>
                  <a:pt x="101257" y="50584"/>
                </a:lnTo>
                <a:lnTo>
                  <a:pt x="182270" y="50584"/>
                </a:lnTo>
                <a:lnTo>
                  <a:pt x="182270" y="0"/>
                </a:lnTo>
                <a:close/>
              </a:path>
              <a:path w="283845" h="198120">
                <a:moveTo>
                  <a:pt x="283540" y="72567"/>
                </a:moveTo>
                <a:lnTo>
                  <a:pt x="202526" y="72567"/>
                </a:lnTo>
                <a:lnTo>
                  <a:pt x="202526" y="125336"/>
                </a:lnTo>
                <a:lnTo>
                  <a:pt x="283540" y="125336"/>
                </a:lnTo>
                <a:lnTo>
                  <a:pt x="283540" y="72567"/>
                </a:lnTo>
                <a:close/>
              </a:path>
              <a:path w="283845" h="198120">
                <a:moveTo>
                  <a:pt x="283552" y="145135"/>
                </a:moveTo>
                <a:lnTo>
                  <a:pt x="202526" y="145135"/>
                </a:lnTo>
                <a:lnTo>
                  <a:pt x="202526" y="197904"/>
                </a:lnTo>
                <a:lnTo>
                  <a:pt x="254292" y="197904"/>
                </a:lnTo>
                <a:lnTo>
                  <a:pt x="265188" y="191922"/>
                </a:lnTo>
                <a:lnTo>
                  <a:pt x="273977" y="181419"/>
                </a:lnTo>
                <a:lnTo>
                  <a:pt x="280238" y="167601"/>
                </a:lnTo>
                <a:lnTo>
                  <a:pt x="283552" y="151726"/>
                </a:lnTo>
                <a:lnTo>
                  <a:pt x="283552" y="145135"/>
                </a:lnTo>
                <a:close/>
              </a:path>
              <a:path w="283845" h="198120">
                <a:moveTo>
                  <a:pt x="283552" y="43980"/>
                </a:moveTo>
                <a:lnTo>
                  <a:pt x="279895" y="28448"/>
                </a:lnTo>
                <a:lnTo>
                  <a:pt x="272859" y="15392"/>
                </a:lnTo>
                <a:lnTo>
                  <a:pt x="263283" y="5638"/>
                </a:lnTo>
                <a:lnTo>
                  <a:pt x="252044" y="0"/>
                </a:lnTo>
                <a:lnTo>
                  <a:pt x="202526" y="0"/>
                </a:lnTo>
                <a:lnTo>
                  <a:pt x="202526" y="50584"/>
                </a:lnTo>
                <a:lnTo>
                  <a:pt x="283552" y="50584"/>
                </a:lnTo>
                <a:lnTo>
                  <a:pt x="283552" y="43980"/>
                </a:lnTo>
                <a:close/>
              </a:path>
            </a:pathLst>
          </a:custGeom>
          <a:solidFill>
            <a:srgbClr val="ED3023"/>
          </a:solidFill>
        </p:spPr>
        <p:txBody>
          <a:bodyPr wrap="square" lIns="0" tIns="0" rIns="0" bIns="0" rtlCol="0"/>
          <a:lstStyle/>
          <a:p>
            <a:endParaRPr/>
          </a:p>
        </p:txBody>
      </p:sp>
      <p:sp>
        <p:nvSpPr>
          <p:cNvPr id="4" name="object 4"/>
          <p:cNvSpPr/>
          <p:nvPr/>
        </p:nvSpPr>
        <p:spPr>
          <a:xfrm>
            <a:off x="11242242" y="22435"/>
            <a:ext cx="949960" cy="207010"/>
          </a:xfrm>
          <a:custGeom>
            <a:avLst/>
            <a:gdLst/>
            <a:ahLst/>
            <a:cxnLst/>
            <a:rect l="l" t="t" r="r" b="b"/>
            <a:pathLst>
              <a:path w="949959" h="207010">
                <a:moveTo>
                  <a:pt x="198723" y="206437"/>
                </a:moveTo>
                <a:lnTo>
                  <a:pt x="949454" y="206437"/>
                </a:lnTo>
                <a:lnTo>
                  <a:pt x="949455" y="0"/>
                </a:lnTo>
                <a:lnTo>
                  <a:pt x="0" y="0"/>
                </a:lnTo>
                <a:lnTo>
                  <a:pt x="5213" y="47546"/>
                </a:lnTo>
                <a:lnTo>
                  <a:pt x="20081" y="91080"/>
                </a:lnTo>
                <a:lnTo>
                  <a:pt x="43447" y="129398"/>
                </a:lnTo>
                <a:lnTo>
                  <a:pt x="74153" y="161297"/>
                </a:lnTo>
                <a:lnTo>
                  <a:pt x="111039" y="185572"/>
                </a:lnTo>
                <a:lnTo>
                  <a:pt x="152949" y="201020"/>
                </a:lnTo>
                <a:lnTo>
                  <a:pt x="198723" y="206437"/>
                </a:lnTo>
                <a:close/>
              </a:path>
            </a:pathLst>
          </a:custGeom>
          <a:solidFill>
            <a:srgbClr val="E0241B"/>
          </a:solidFill>
        </p:spPr>
        <p:txBody>
          <a:bodyPr wrap="square" lIns="0" tIns="0" rIns="0" bIns="0" rtlCol="0"/>
          <a:lstStyle/>
          <a:p>
            <a:endParaRPr/>
          </a:p>
        </p:txBody>
      </p:sp>
      <p:pic>
        <p:nvPicPr>
          <p:cNvPr id="6" name="object 6"/>
          <p:cNvPicPr/>
          <p:nvPr/>
        </p:nvPicPr>
        <p:blipFill>
          <a:blip r:embed="rId2" cstate="print"/>
          <a:stretch>
            <a:fillRect/>
          </a:stretch>
        </p:blipFill>
        <p:spPr>
          <a:xfrm>
            <a:off x="1713421" y="844867"/>
            <a:ext cx="8239125" cy="5686425"/>
          </a:xfrm>
          <a:prstGeom prst="rect">
            <a:avLst/>
          </a:prstGeom>
        </p:spPr>
      </p:pic>
      <p:sp>
        <p:nvSpPr>
          <p:cNvPr id="7" name="object 7"/>
          <p:cNvSpPr txBox="1">
            <a:spLocks noGrp="1"/>
          </p:cNvSpPr>
          <p:nvPr>
            <p:ph type="sldNum" sz="quarter" idx="7"/>
          </p:nvPr>
        </p:nvSpPr>
        <p:spPr>
          <a:xfrm>
            <a:off x="11665966" y="6434683"/>
            <a:ext cx="246633" cy="185420"/>
          </a:xfrm>
          <a:prstGeom prst="rect">
            <a:avLst/>
          </a:prstGeom>
        </p:spPr>
        <p:txBody>
          <a:bodyPr vert="horz" wrap="square" lIns="0" tIns="0" rIns="0" bIns="0" rtlCol="0">
            <a:spAutoFit/>
          </a:bodyPr>
          <a:lstStyle>
            <a:defPPr>
              <a:defRPr kern="0"/>
            </a:defPPr>
            <a:lvl1pPr>
              <a:defRPr sz="1100" b="0" i="0">
                <a:solidFill>
                  <a:srgbClr val="FF0000"/>
                </a:solidFill>
                <a:latin typeface="Arial"/>
                <a:cs typeface="Arial"/>
              </a:defRPr>
            </a:lvl1pPr>
          </a:lstStyle>
          <a:p>
            <a:pPr marL="38100">
              <a:lnSpc>
                <a:spcPct val="100000"/>
              </a:lnSpc>
              <a:spcBef>
                <a:spcPts val="20"/>
              </a:spcBef>
            </a:pPr>
            <a:fld id="{81D60167-4931-47E6-BA6A-407CBD079E47}" type="slidenum">
              <a:rPr lang="en-US" spc="-50" smtClean="0"/>
              <a:pPr marL="115570">
                <a:spcBef>
                  <a:spcPts val="20"/>
                </a:spcBef>
              </a:pPr>
              <a:t>25</a:t>
            </a:fld>
            <a:endParaRPr spc="-25" dirty="0"/>
          </a:p>
        </p:txBody>
      </p:sp>
      <p:sp>
        <p:nvSpPr>
          <p:cNvPr id="8" name="object 8"/>
          <p:cNvSpPr txBox="1">
            <a:spLocks noGrp="1"/>
          </p:cNvSpPr>
          <p:nvPr>
            <p:ph type="ftr" sz="quarter" idx="5"/>
          </p:nvPr>
        </p:nvSpPr>
        <p:spPr>
          <a:xfrm>
            <a:off x="5142610" y="6452297"/>
            <a:ext cx="1808479" cy="153670"/>
          </a:xfrm>
          <a:prstGeom prst="rect">
            <a:avLst/>
          </a:prstGeom>
        </p:spPr>
        <p:txBody>
          <a:bodyPr vert="horz" wrap="square" lIns="0" tIns="0" rIns="0" bIns="0" rtlCol="0">
            <a:spAutoFit/>
          </a:bodyPr>
          <a:lstStyle>
            <a:defPPr>
              <a:defRPr kern="0"/>
            </a:defPPr>
            <a:lvl1pPr>
              <a:defRPr sz="900" b="0" i="0">
                <a:solidFill>
                  <a:schemeClr val="tx1"/>
                </a:solidFill>
                <a:latin typeface="Arial"/>
                <a:cs typeface="Arial"/>
              </a:defRPr>
            </a:lvl1pPr>
          </a:lstStyle>
          <a:p>
            <a:pPr marL="12700">
              <a:lnSpc>
                <a:spcPct val="100000"/>
              </a:lnSpc>
              <a:spcBef>
                <a:spcPts val="15"/>
              </a:spcBef>
            </a:pPr>
            <a:r>
              <a:rPr lang="en-US"/>
              <a:t>©</a:t>
            </a:r>
            <a:r>
              <a:rPr lang="en-US" spc="-20"/>
              <a:t> </a:t>
            </a:r>
            <a:r>
              <a:rPr lang="en-US"/>
              <a:t>Fortinet</a:t>
            </a:r>
            <a:r>
              <a:rPr lang="en-US" spc="-55"/>
              <a:t> </a:t>
            </a:r>
            <a:r>
              <a:rPr lang="en-US"/>
              <a:t>Inc.</a:t>
            </a:r>
            <a:r>
              <a:rPr lang="en-US" spc="20"/>
              <a:t> </a:t>
            </a:r>
            <a:r>
              <a:rPr lang="en-US"/>
              <a:t>All</a:t>
            </a:r>
            <a:r>
              <a:rPr lang="en-US" spc="-5"/>
              <a:t> </a:t>
            </a:r>
            <a:r>
              <a:rPr lang="en-US"/>
              <a:t>Rights</a:t>
            </a:r>
            <a:r>
              <a:rPr lang="en-US" spc="-30"/>
              <a:t> </a:t>
            </a:r>
            <a:r>
              <a:rPr lang="en-US" spc="-10"/>
              <a:t>Reserved.</a:t>
            </a:r>
            <a:endParaRPr spc="-10" dirty="0"/>
          </a:p>
        </p:txBody>
      </p:sp>
      <p:sp>
        <p:nvSpPr>
          <p:cNvPr id="9" name="object 54">
            <a:extLst>
              <a:ext uri="{FF2B5EF4-FFF2-40B4-BE49-F238E27FC236}">
                <a16:creationId xmlns:a16="http://schemas.microsoft.com/office/drawing/2014/main" id="{5C8055EF-BD5B-33D7-01F2-5C9DB739651E}"/>
              </a:ext>
            </a:extLst>
          </p:cNvPr>
          <p:cNvSpPr txBox="1">
            <a:spLocks/>
          </p:cNvSpPr>
          <p:nvPr/>
        </p:nvSpPr>
        <p:spPr>
          <a:xfrm>
            <a:off x="431482" y="151066"/>
            <a:ext cx="4792345" cy="446917"/>
          </a:xfrm>
          <a:prstGeom prst="rect">
            <a:avLst/>
          </a:prstGeom>
        </p:spPr>
        <p:txBody>
          <a:bodyPr vert="horz" wrap="square" lIns="0" tIns="15875" rIns="0" bIns="0" rtlCol="0">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12700">
              <a:lnSpc>
                <a:spcPct val="100000"/>
              </a:lnSpc>
              <a:spcBef>
                <a:spcPts val="125"/>
              </a:spcBef>
            </a:pPr>
            <a:r>
              <a:rPr lang="en-US" dirty="0"/>
              <a:t>Zero</a:t>
            </a:r>
            <a:r>
              <a:rPr lang="en-US" spc="-135" dirty="0"/>
              <a:t> </a:t>
            </a:r>
            <a:r>
              <a:rPr lang="en-US" dirty="0"/>
              <a:t>Touch</a:t>
            </a:r>
            <a:r>
              <a:rPr lang="en-US" spc="-130" dirty="0"/>
              <a:t> </a:t>
            </a:r>
            <a:r>
              <a:rPr lang="en-US" spc="-10" dirty="0"/>
              <a:t>provisioning</a:t>
            </a:r>
            <a:endParaRPr lang="en-US" spc="-25"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505450"/>
            <a:ext cx="12192000" cy="1352550"/>
          </a:xfrm>
          <a:custGeom>
            <a:avLst/>
            <a:gdLst/>
            <a:ahLst/>
            <a:cxnLst/>
            <a:rect l="l" t="t" r="r" b="b"/>
            <a:pathLst>
              <a:path w="12192000" h="1352550">
                <a:moveTo>
                  <a:pt x="0" y="1352549"/>
                </a:moveTo>
                <a:lnTo>
                  <a:pt x="12192000" y="1352549"/>
                </a:lnTo>
                <a:lnTo>
                  <a:pt x="12192000" y="0"/>
                </a:lnTo>
                <a:lnTo>
                  <a:pt x="0" y="0"/>
                </a:lnTo>
                <a:lnTo>
                  <a:pt x="0" y="1352549"/>
                </a:lnTo>
                <a:close/>
              </a:path>
            </a:pathLst>
          </a:custGeom>
          <a:solidFill>
            <a:srgbClr val="EFEFEF"/>
          </a:solidFill>
        </p:spPr>
        <p:txBody>
          <a:bodyPr wrap="square" lIns="0" tIns="0" rIns="0" bIns="0" rtlCol="0"/>
          <a:lstStyle/>
          <a:p>
            <a:endParaRPr/>
          </a:p>
        </p:txBody>
      </p:sp>
      <p:sp>
        <p:nvSpPr>
          <p:cNvPr id="3" name="object 3"/>
          <p:cNvSpPr/>
          <p:nvPr/>
        </p:nvSpPr>
        <p:spPr>
          <a:xfrm>
            <a:off x="0" y="0"/>
            <a:ext cx="12192000" cy="1704975"/>
          </a:xfrm>
          <a:custGeom>
            <a:avLst/>
            <a:gdLst/>
            <a:ahLst/>
            <a:cxnLst/>
            <a:rect l="l" t="t" r="r" b="b"/>
            <a:pathLst>
              <a:path w="12192000" h="1704975">
                <a:moveTo>
                  <a:pt x="0" y="1704975"/>
                </a:moveTo>
                <a:lnTo>
                  <a:pt x="12192000" y="1704975"/>
                </a:lnTo>
                <a:lnTo>
                  <a:pt x="12192000" y="0"/>
                </a:lnTo>
                <a:lnTo>
                  <a:pt x="0" y="0"/>
                </a:lnTo>
                <a:lnTo>
                  <a:pt x="0" y="1704975"/>
                </a:lnTo>
                <a:close/>
              </a:path>
            </a:pathLst>
          </a:custGeom>
          <a:solidFill>
            <a:srgbClr val="EFEFEF"/>
          </a:solidFill>
        </p:spPr>
        <p:txBody>
          <a:bodyPr wrap="square" lIns="0" tIns="0" rIns="0" bIns="0" rtlCol="0"/>
          <a:lstStyle/>
          <a:p>
            <a:endParaRPr/>
          </a:p>
        </p:txBody>
      </p:sp>
      <p:sp>
        <p:nvSpPr>
          <p:cNvPr id="4" name="object 4"/>
          <p:cNvSpPr/>
          <p:nvPr/>
        </p:nvSpPr>
        <p:spPr>
          <a:xfrm>
            <a:off x="361911" y="6400800"/>
            <a:ext cx="283845" cy="198120"/>
          </a:xfrm>
          <a:custGeom>
            <a:avLst/>
            <a:gdLst/>
            <a:ahLst/>
            <a:cxnLst/>
            <a:rect l="l" t="t" r="r" b="b"/>
            <a:pathLst>
              <a:path w="283845" h="198120">
                <a:moveTo>
                  <a:pt x="81013" y="145135"/>
                </a:moveTo>
                <a:lnTo>
                  <a:pt x="0" y="145135"/>
                </a:lnTo>
                <a:lnTo>
                  <a:pt x="0" y="151726"/>
                </a:lnTo>
                <a:lnTo>
                  <a:pt x="3657" y="167601"/>
                </a:lnTo>
                <a:lnTo>
                  <a:pt x="10680" y="181419"/>
                </a:lnTo>
                <a:lnTo>
                  <a:pt x="20256" y="191922"/>
                </a:lnTo>
                <a:lnTo>
                  <a:pt x="31508" y="197904"/>
                </a:lnTo>
                <a:lnTo>
                  <a:pt x="81013" y="197904"/>
                </a:lnTo>
                <a:lnTo>
                  <a:pt x="81013" y="145135"/>
                </a:lnTo>
                <a:close/>
              </a:path>
              <a:path w="283845" h="198120">
                <a:moveTo>
                  <a:pt x="81013" y="72567"/>
                </a:moveTo>
                <a:lnTo>
                  <a:pt x="0" y="72567"/>
                </a:lnTo>
                <a:lnTo>
                  <a:pt x="0" y="125336"/>
                </a:lnTo>
                <a:lnTo>
                  <a:pt x="81013" y="125336"/>
                </a:lnTo>
                <a:lnTo>
                  <a:pt x="81013" y="72567"/>
                </a:lnTo>
                <a:close/>
              </a:path>
              <a:path w="283845" h="198120">
                <a:moveTo>
                  <a:pt x="81013" y="0"/>
                </a:moveTo>
                <a:lnTo>
                  <a:pt x="31508" y="0"/>
                </a:lnTo>
                <a:lnTo>
                  <a:pt x="20256" y="5638"/>
                </a:lnTo>
                <a:lnTo>
                  <a:pt x="10680" y="15392"/>
                </a:lnTo>
                <a:lnTo>
                  <a:pt x="3657" y="28448"/>
                </a:lnTo>
                <a:lnTo>
                  <a:pt x="0" y="43980"/>
                </a:lnTo>
                <a:lnTo>
                  <a:pt x="0" y="50584"/>
                </a:lnTo>
                <a:lnTo>
                  <a:pt x="81013" y="50584"/>
                </a:lnTo>
                <a:lnTo>
                  <a:pt x="81013" y="0"/>
                </a:lnTo>
                <a:close/>
              </a:path>
              <a:path w="283845" h="198120">
                <a:moveTo>
                  <a:pt x="182270" y="145135"/>
                </a:moveTo>
                <a:lnTo>
                  <a:pt x="101257" y="145135"/>
                </a:lnTo>
                <a:lnTo>
                  <a:pt x="101257" y="197904"/>
                </a:lnTo>
                <a:lnTo>
                  <a:pt x="182270" y="197904"/>
                </a:lnTo>
                <a:lnTo>
                  <a:pt x="182270" y="145135"/>
                </a:lnTo>
                <a:close/>
              </a:path>
              <a:path w="283845" h="198120">
                <a:moveTo>
                  <a:pt x="182270" y="0"/>
                </a:moveTo>
                <a:lnTo>
                  <a:pt x="101257" y="0"/>
                </a:lnTo>
                <a:lnTo>
                  <a:pt x="101257" y="50584"/>
                </a:lnTo>
                <a:lnTo>
                  <a:pt x="182270" y="50584"/>
                </a:lnTo>
                <a:lnTo>
                  <a:pt x="182270" y="0"/>
                </a:lnTo>
                <a:close/>
              </a:path>
              <a:path w="283845" h="198120">
                <a:moveTo>
                  <a:pt x="283540" y="72567"/>
                </a:moveTo>
                <a:lnTo>
                  <a:pt x="202526" y="72567"/>
                </a:lnTo>
                <a:lnTo>
                  <a:pt x="202526" y="125336"/>
                </a:lnTo>
                <a:lnTo>
                  <a:pt x="283540" y="125336"/>
                </a:lnTo>
                <a:lnTo>
                  <a:pt x="283540" y="72567"/>
                </a:lnTo>
                <a:close/>
              </a:path>
              <a:path w="283845" h="198120">
                <a:moveTo>
                  <a:pt x="283552" y="145135"/>
                </a:moveTo>
                <a:lnTo>
                  <a:pt x="202526" y="145135"/>
                </a:lnTo>
                <a:lnTo>
                  <a:pt x="202526" y="197904"/>
                </a:lnTo>
                <a:lnTo>
                  <a:pt x="254292" y="197904"/>
                </a:lnTo>
                <a:lnTo>
                  <a:pt x="265188" y="191922"/>
                </a:lnTo>
                <a:lnTo>
                  <a:pt x="273977" y="181419"/>
                </a:lnTo>
                <a:lnTo>
                  <a:pt x="280238" y="167601"/>
                </a:lnTo>
                <a:lnTo>
                  <a:pt x="283552" y="151726"/>
                </a:lnTo>
                <a:lnTo>
                  <a:pt x="283552" y="145135"/>
                </a:lnTo>
                <a:close/>
              </a:path>
              <a:path w="283845" h="198120">
                <a:moveTo>
                  <a:pt x="283552" y="43980"/>
                </a:moveTo>
                <a:lnTo>
                  <a:pt x="279895" y="28448"/>
                </a:lnTo>
                <a:lnTo>
                  <a:pt x="272859" y="15392"/>
                </a:lnTo>
                <a:lnTo>
                  <a:pt x="263283" y="5638"/>
                </a:lnTo>
                <a:lnTo>
                  <a:pt x="252044" y="0"/>
                </a:lnTo>
                <a:lnTo>
                  <a:pt x="202526" y="0"/>
                </a:lnTo>
                <a:lnTo>
                  <a:pt x="202526" y="50584"/>
                </a:lnTo>
                <a:lnTo>
                  <a:pt x="283552" y="50584"/>
                </a:lnTo>
                <a:lnTo>
                  <a:pt x="283552" y="43980"/>
                </a:lnTo>
                <a:close/>
              </a:path>
            </a:pathLst>
          </a:custGeom>
          <a:solidFill>
            <a:srgbClr val="ED3023"/>
          </a:solidFill>
        </p:spPr>
        <p:txBody>
          <a:bodyPr wrap="square" lIns="0" tIns="0" rIns="0" bIns="0" rtlCol="0"/>
          <a:lstStyle/>
          <a:p>
            <a:endParaRPr/>
          </a:p>
        </p:txBody>
      </p:sp>
      <p:sp>
        <p:nvSpPr>
          <p:cNvPr id="5" name="object 5"/>
          <p:cNvSpPr/>
          <p:nvPr/>
        </p:nvSpPr>
        <p:spPr>
          <a:xfrm>
            <a:off x="11242242" y="22435"/>
            <a:ext cx="949960" cy="207010"/>
          </a:xfrm>
          <a:custGeom>
            <a:avLst/>
            <a:gdLst/>
            <a:ahLst/>
            <a:cxnLst/>
            <a:rect l="l" t="t" r="r" b="b"/>
            <a:pathLst>
              <a:path w="949959" h="207010">
                <a:moveTo>
                  <a:pt x="198723" y="206437"/>
                </a:moveTo>
                <a:lnTo>
                  <a:pt x="949454" y="206437"/>
                </a:lnTo>
                <a:lnTo>
                  <a:pt x="949455" y="0"/>
                </a:lnTo>
                <a:lnTo>
                  <a:pt x="0" y="0"/>
                </a:lnTo>
                <a:lnTo>
                  <a:pt x="5213" y="47546"/>
                </a:lnTo>
                <a:lnTo>
                  <a:pt x="20081" y="91080"/>
                </a:lnTo>
                <a:lnTo>
                  <a:pt x="43447" y="129398"/>
                </a:lnTo>
                <a:lnTo>
                  <a:pt x="74153" y="161297"/>
                </a:lnTo>
                <a:lnTo>
                  <a:pt x="111039" y="185572"/>
                </a:lnTo>
                <a:lnTo>
                  <a:pt x="152949" y="201020"/>
                </a:lnTo>
                <a:lnTo>
                  <a:pt x="198723" y="206437"/>
                </a:lnTo>
                <a:close/>
              </a:path>
            </a:pathLst>
          </a:custGeom>
          <a:solidFill>
            <a:srgbClr val="E0241B"/>
          </a:solidFill>
        </p:spPr>
        <p:txBody>
          <a:bodyPr wrap="square" lIns="0" tIns="0" rIns="0" bIns="0" rtlCol="0"/>
          <a:lstStyle/>
          <a:p>
            <a:endParaRPr/>
          </a:p>
        </p:txBody>
      </p:sp>
      <p:grpSp>
        <p:nvGrpSpPr>
          <p:cNvPr id="6" name="object 6"/>
          <p:cNvGrpSpPr/>
          <p:nvPr/>
        </p:nvGrpSpPr>
        <p:grpSpPr>
          <a:xfrm>
            <a:off x="0" y="1704975"/>
            <a:ext cx="12192000" cy="3800475"/>
            <a:chOff x="0" y="1704975"/>
            <a:chExt cx="12192000" cy="3800475"/>
          </a:xfrm>
        </p:grpSpPr>
        <p:sp>
          <p:nvSpPr>
            <p:cNvPr id="7" name="object 7"/>
            <p:cNvSpPr/>
            <p:nvPr/>
          </p:nvSpPr>
          <p:spPr>
            <a:xfrm>
              <a:off x="0" y="1704975"/>
              <a:ext cx="12192000" cy="3800475"/>
            </a:xfrm>
            <a:custGeom>
              <a:avLst/>
              <a:gdLst/>
              <a:ahLst/>
              <a:cxnLst/>
              <a:rect l="l" t="t" r="r" b="b"/>
              <a:pathLst>
                <a:path w="12192000" h="3800475">
                  <a:moveTo>
                    <a:pt x="12192000" y="0"/>
                  </a:moveTo>
                  <a:lnTo>
                    <a:pt x="0" y="0"/>
                  </a:lnTo>
                  <a:lnTo>
                    <a:pt x="0" y="3800475"/>
                  </a:lnTo>
                  <a:lnTo>
                    <a:pt x="12192000" y="3800475"/>
                  </a:lnTo>
                  <a:lnTo>
                    <a:pt x="12192000" y="0"/>
                  </a:lnTo>
                  <a:close/>
                </a:path>
              </a:pathLst>
            </a:custGeom>
            <a:solidFill>
              <a:srgbClr val="FFFFFF"/>
            </a:solidFill>
          </p:spPr>
          <p:txBody>
            <a:bodyPr wrap="square" lIns="0" tIns="0" rIns="0" bIns="0" rtlCol="0"/>
            <a:lstStyle/>
            <a:p>
              <a:endParaRPr/>
            </a:p>
          </p:txBody>
        </p:sp>
        <p:sp>
          <p:nvSpPr>
            <p:cNvPr id="8" name="object 8"/>
            <p:cNvSpPr/>
            <p:nvPr/>
          </p:nvSpPr>
          <p:spPr>
            <a:xfrm>
              <a:off x="2509901"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2CCCD2"/>
            </a:solidFill>
          </p:spPr>
          <p:txBody>
            <a:bodyPr wrap="square" lIns="0" tIns="0" rIns="0" bIns="0" rtlCol="0"/>
            <a:lstStyle/>
            <a:p>
              <a:endParaRPr/>
            </a:p>
          </p:txBody>
        </p:sp>
        <p:sp>
          <p:nvSpPr>
            <p:cNvPr id="9" name="object 9"/>
            <p:cNvSpPr/>
            <p:nvPr/>
          </p:nvSpPr>
          <p:spPr>
            <a:xfrm>
              <a:off x="2509901"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sp>
          <p:nvSpPr>
            <p:cNvPr id="10" name="object 10"/>
            <p:cNvSpPr/>
            <p:nvPr/>
          </p:nvSpPr>
          <p:spPr>
            <a:xfrm>
              <a:off x="1471612" y="3719576"/>
              <a:ext cx="1048385" cy="1028700"/>
            </a:xfrm>
            <a:custGeom>
              <a:avLst/>
              <a:gdLst/>
              <a:ahLst/>
              <a:cxnLst/>
              <a:rect l="l" t="t" r="r" b="b"/>
              <a:pathLst>
                <a:path w="1048385" h="1028700">
                  <a:moveTo>
                    <a:pt x="0" y="1028700"/>
                  </a:moveTo>
                  <a:lnTo>
                    <a:pt x="1047813" y="1028700"/>
                  </a:lnTo>
                  <a:lnTo>
                    <a:pt x="1047813" y="0"/>
                  </a:lnTo>
                  <a:lnTo>
                    <a:pt x="0" y="0"/>
                  </a:lnTo>
                  <a:lnTo>
                    <a:pt x="0" y="1028700"/>
                  </a:lnTo>
                  <a:close/>
                </a:path>
              </a:pathLst>
            </a:custGeom>
            <a:solidFill>
              <a:srgbClr val="BEBEBE"/>
            </a:solidFill>
          </p:spPr>
          <p:txBody>
            <a:bodyPr wrap="square" lIns="0" tIns="0" rIns="0" bIns="0" rtlCol="0"/>
            <a:lstStyle/>
            <a:p>
              <a:endParaRPr/>
            </a:p>
          </p:txBody>
        </p:sp>
        <p:sp>
          <p:nvSpPr>
            <p:cNvPr id="11" name="object 11"/>
            <p:cNvSpPr/>
            <p:nvPr/>
          </p:nvSpPr>
          <p:spPr>
            <a:xfrm>
              <a:off x="1452625"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12" name="object 12"/>
            <p:cNvSpPr/>
            <p:nvPr/>
          </p:nvSpPr>
          <p:spPr>
            <a:xfrm>
              <a:off x="414337"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16666A"/>
            </a:solidFill>
          </p:spPr>
          <p:txBody>
            <a:bodyPr wrap="square" lIns="0" tIns="0" rIns="0" bIns="0" rtlCol="0"/>
            <a:lstStyle/>
            <a:p>
              <a:endParaRPr/>
            </a:p>
          </p:txBody>
        </p:sp>
        <p:sp>
          <p:nvSpPr>
            <p:cNvPr id="13" name="object 13"/>
            <p:cNvSpPr/>
            <p:nvPr/>
          </p:nvSpPr>
          <p:spPr>
            <a:xfrm>
              <a:off x="414337"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669290" y="3785552"/>
            <a:ext cx="579755" cy="151765"/>
          </a:xfrm>
          <a:prstGeom prst="rect">
            <a:avLst/>
          </a:prstGeom>
        </p:spPr>
        <p:txBody>
          <a:bodyPr vert="horz" wrap="square" lIns="0" tIns="15875" rIns="0" bIns="0" rtlCol="0">
            <a:spAutoFit/>
          </a:bodyPr>
          <a:lstStyle/>
          <a:p>
            <a:pPr>
              <a:lnSpc>
                <a:spcPct val="100000"/>
              </a:lnSpc>
              <a:spcBef>
                <a:spcPts val="125"/>
              </a:spcBef>
            </a:pPr>
            <a:r>
              <a:rPr sz="800" dirty="0">
                <a:solidFill>
                  <a:srgbClr val="FFFFFF"/>
                </a:solidFill>
                <a:latin typeface="Arial"/>
                <a:cs typeface="Arial"/>
              </a:rPr>
              <a:t>USB</a:t>
            </a:r>
            <a:r>
              <a:rPr sz="800" spc="-20" dirty="0">
                <a:solidFill>
                  <a:srgbClr val="FFFFFF"/>
                </a:solidFill>
                <a:latin typeface="Arial"/>
                <a:cs typeface="Arial"/>
              </a:rPr>
              <a:t> </a:t>
            </a:r>
            <a:r>
              <a:rPr sz="800" spc="-10" dirty="0">
                <a:solidFill>
                  <a:srgbClr val="FFFFFF"/>
                </a:solidFill>
                <a:latin typeface="Arial"/>
                <a:cs typeface="Arial"/>
              </a:rPr>
              <a:t>Access</a:t>
            </a:r>
            <a:endParaRPr sz="800">
              <a:latin typeface="Arial"/>
              <a:cs typeface="Arial"/>
            </a:endParaRPr>
          </a:p>
        </p:txBody>
      </p:sp>
      <p:sp>
        <p:nvSpPr>
          <p:cNvPr id="15" name="object 15"/>
          <p:cNvSpPr txBox="1"/>
          <p:nvPr/>
        </p:nvSpPr>
        <p:spPr>
          <a:xfrm>
            <a:off x="1623694" y="3783329"/>
            <a:ext cx="772160" cy="399415"/>
          </a:xfrm>
          <a:prstGeom prst="rect">
            <a:avLst/>
          </a:prstGeom>
        </p:spPr>
        <p:txBody>
          <a:bodyPr vert="horz" wrap="square" lIns="0" tIns="13335" rIns="0" bIns="0" rtlCol="0">
            <a:spAutoFit/>
          </a:bodyPr>
          <a:lstStyle/>
          <a:p>
            <a:pPr marL="175260" marR="5080" indent="-175895">
              <a:lnSpc>
                <a:spcPct val="101699"/>
              </a:lnSpc>
              <a:spcBef>
                <a:spcPts val="105"/>
              </a:spcBef>
            </a:pPr>
            <a:r>
              <a:rPr sz="800" dirty="0">
                <a:solidFill>
                  <a:srgbClr val="FFFFFF"/>
                </a:solidFill>
                <a:latin typeface="Arial"/>
                <a:cs typeface="Arial"/>
              </a:rPr>
              <a:t>Requester </a:t>
            </a:r>
            <a:r>
              <a:rPr sz="800" spc="-10" dirty="0">
                <a:solidFill>
                  <a:srgbClr val="FFFFFF"/>
                </a:solidFill>
                <a:latin typeface="Arial"/>
                <a:cs typeface="Arial"/>
              </a:rPr>
              <a:t>Email Machine Manager</a:t>
            </a:r>
            <a:endParaRPr sz="800">
              <a:latin typeface="Arial"/>
              <a:cs typeface="Arial"/>
            </a:endParaRPr>
          </a:p>
        </p:txBody>
      </p:sp>
      <p:sp>
        <p:nvSpPr>
          <p:cNvPr id="16" name="object 16"/>
          <p:cNvSpPr txBox="1"/>
          <p:nvPr/>
        </p:nvSpPr>
        <p:spPr>
          <a:xfrm>
            <a:off x="1471612" y="3794379"/>
            <a:ext cx="2096135" cy="399415"/>
          </a:xfrm>
          <a:prstGeom prst="rect">
            <a:avLst/>
          </a:prstGeom>
        </p:spPr>
        <p:txBody>
          <a:bodyPr vert="horz" wrap="square" lIns="0" tIns="13335" rIns="0" bIns="0" rtlCol="0">
            <a:spAutoFit/>
          </a:bodyPr>
          <a:lstStyle/>
          <a:p>
            <a:pPr marL="1295400" marR="102235" indent="-142875">
              <a:lnSpc>
                <a:spcPct val="101699"/>
              </a:lnSpc>
              <a:spcBef>
                <a:spcPts val="105"/>
              </a:spcBef>
            </a:pPr>
            <a:r>
              <a:rPr sz="800" spc="-10" dirty="0">
                <a:solidFill>
                  <a:srgbClr val="FFFFFF"/>
                </a:solidFill>
                <a:latin typeface="Arial"/>
                <a:cs typeface="Arial"/>
              </a:rPr>
              <a:t>Manager</a:t>
            </a:r>
            <a:r>
              <a:rPr sz="800" spc="5" dirty="0">
                <a:solidFill>
                  <a:srgbClr val="FFFFFF"/>
                </a:solidFill>
                <a:latin typeface="Arial"/>
                <a:cs typeface="Arial"/>
              </a:rPr>
              <a:t> </a:t>
            </a:r>
            <a:r>
              <a:rPr sz="800" spc="-10" dirty="0">
                <a:solidFill>
                  <a:srgbClr val="FFFFFF"/>
                </a:solidFill>
                <a:latin typeface="Arial"/>
                <a:cs typeface="Arial"/>
              </a:rPr>
              <a:t>Approval Justification </a:t>
            </a:r>
            <a:r>
              <a:rPr sz="800" dirty="0">
                <a:solidFill>
                  <a:srgbClr val="FFFFFF"/>
                </a:solidFill>
                <a:latin typeface="Arial"/>
                <a:cs typeface="Arial"/>
              </a:rPr>
              <a:t>Time </a:t>
            </a:r>
            <a:r>
              <a:rPr sz="800" spc="-10" dirty="0">
                <a:solidFill>
                  <a:srgbClr val="FFFFFF"/>
                </a:solidFill>
                <a:latin typeface="Arial"/>
                <a:cs typeface="Arial"/>
              </a:rPr>
              <a:t>Period</a:t>
            </a:r>
            <a:endParaRPr sz="800">
              <a:latin typeface="Arial"/>
              <a:cs typeface="Arial"/>
            </a:endParaRPr>
          </a:p>
        </p:txBody>
      </p:sp>
      <p:grpSp>
        <p:nvGrpSpPr>
          <p:cNvPr id="17" name="object 17"/>
          <p:cNvGrpSpPr/>
          <p:nvPr/>
        </p:nvGrpSpPr>
        <p:grpSpPr>
          <a:xfrm>
            <a:off x="407987" y="2427351"/>
            <a:ext cx="5575935" cy="2327275"/>
            <a:chOff x="407987" y="2427351"/>
            <a:chExt cx="5575935" cy="2327275"/>
          </a:xfrm>
        </p:grpSpPr>
        <p:sp>
          <p:nvSpPr>
            <p:cNvPr id="18" name="object 18"/>
            <p:cNvSpPr/>
            <p:nvPr/>
          </p:nvSpPr>
          <p:spPr>
            <a:xfrm>
              <a:off x="3557651" y="3719576"/>
              <a:ext cx="1066800" cy="1028700"/>
            </a:xfrm>
            <a:custGeom>
              <a:avLst/>
              <a:gdLst/>
              <a:ahLst/>
              <a:cxnLst/>
              <a:rect l="l" t="t" r="r" b="b"/>
              <a:pathLst>
                <a:path w="1066800" h="1028700">
                  <a:moveTo>
                    <a:pt x="1066800" y="0"/>
                  </a:moveTo>
                  <a:lnTo>
                    <a:pt x="0" y="0"/>
                  </a:lnTo>
                  <a:lnTo>
                    <a:pt x="0" y="1028700"/>
                  </a:lnTo>
                  <a:lnTo>
                    <a:pt x="1066800" y="1028700"/>
                  </a:lnTo>
                  <a:lnTo>
                    <a:pt x="1066800" y="0"/>
                  </a:lnTo>
                  <a:close/>
                </a:path>
              </a:pathLst>
            </a:custGeom>
            <a:solidFill>
              <a:srgbClr val="80DFE4"/>
            </a:solidFill>
          </p:spPr>
          <p:txBody>
            <a:bodyPr wrap="square" lIns="0" tIns="0" rIns="0" bIns="0" rtlCol="0"/>
            <a:lstStyle/>
            <a:p>
              <a:endParaRPr/>
            </a:p>
          </p:txBody>
        </p:sp>
        <p:sp>
          <p:nvSpPr>
            <p:cNvPr id="19" name="object 19"/>
            <p:cNvSpPr/>
            <p:nvPr/>
          </p:nvSpPr>
          <p:spPr>
            <a:xfrm>
              <a:off x="3557651"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20" name="object 20"/>
            <p:cNvSpPr/>
            <p:nvPr/>
          </p:nvSpPr>
          <p:spPr>
            <a:xfrm>
              <a:off x="4614926"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D4F5F6"/>
            </a:solidFill>
          </p:spPr>
          <p:txBody>
            <a:bodyPr wrap="square" lIns="0" tIns="0" rIns="0" bIns="0" rtlCol="0"/>
            <a:lstStyle/>
            <a:p>
              <a:endParaRPr/>
            </a:p>
          </p:txBody>
        </p:sp>
        <p:sp>
          <p:nvSpPr>
            <p:cNvPr id="21" name="object 21"/>
            <p:cNvSpPr/>
            <p:nvPr/>
          </p:nvSpPr>
          <p:spPr>
            <a:xfrm>
              <a:off x="4614926"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pic>
          <p:nvPicPr>
            <p:cNvPr id="22" name="object 22"/>
            <p:cNvPicPr/>
            <p:nvPr/>
          </p:nvPicPr>
          <p:blipFill>
            <a:blip r:embed="rId2" cstate="print"/>
            <a:stretch>
              <a:fillRect/>
            </a:stretch>
          </p:blipFill>
          <p:spPr>
            <a:xfrm>
              <a:off x="407987" y="2427351"/>
              <a:ext cx="5575363" cy="1098550"/>
            </a:xfrm>
            <a:prstGeom prst="rect">
              <a:avLst/>
            </a:prstGeom>
          </p:spPr>
        </p:pic>
      </p:grpSp>
      <p:sp>
        <p:nvSpPr>
          <p:cNvPr id="23" name="object 23"/>
          <p:cNvSpPr txBox="1"/>
          <p:nvPr/>
        </p:nvSpPr>
        <p:spPr>
          <a:xfrm>
            <a:off x="3961384" y="2471165"/>
            <a:ext cx="45275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Apply</a:t>
            </a:r>
            <a:endParaRPr sz="1200">
              <a:latin typeface="Arial"/>
              <a:cs typeface="Arial"/>
            </a:endParaRPr>
          </a:p>
        </p:txBody>
      </p:sp>
      <p:sp>
        <p:nvSpPr>
          <p:cNvPr id="24" name="object 24"/>
          <p:cNvSpPr txBox="1"/>
          <p:nvPr/>
        </p:nvSpPr>
        <p:spPr>
          <a:xfrm>
            <a:off x="4902200" y="2485453"/>
            <a:ext cx="614680"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16666A"/>
                </a:solidFill>
                <a:latin typeface="Arial"/>
                <a:cs typeface="Arial"/>
              </a:rPr>
              <a:t>Remove</a:t>
            </a:r>
            <a:endParaRPr sz="1200">
              <a:latin typeface="Arial"/>
              <a:cs typeface="Arial"/>
            </a:endParaRPr>
          </a:p>
        </p:txBody>
      </p:sp>
      <p:sp>
        <p:nvSpPr>
          <p:cNvPr id="25" name="object 25"/>
          <p:cNvSpPr txBox="1"/>
          <p:nvPr/>
        </p:nvSpPr>
        <p:spPr>
          <a:xfrm>
            <a:off x="2519426" y="3766756"/>
            <a:ext cx="2105025" cy="151765"/>
          </a:xfrm>
          <a:prstGeom prst="rect">
            <a:avLst/>
          </a:prstGeom>
        </p:spPr>
        <p:txBody>
          <a:bodyPr vert="horz" wrap="square" lIns="0" tIns="15875" rIns="0" bIns="0" rtlCol="0">
            <a:spAutoFit/>
          </a:bodyPr>
          <a:lstStyle/>
          <a:p>
            <a:pPr marL="1141730">
              <a:lnSpc>
                <a:spcPct val="100000"/>
              </a:lnSpc>
              <a:spcBef>
                <a:spcPts val="125"/>
              </a:spcBef>
            </a:pPr>
            <a:r>
              <a:rPr sz="800" dirty="0">
                <a:solidFill>
                  <a:srgbClr val="FFFFFF"/>
                </a:solidFill>
                <a:latin typeface="Arial"/>
                <a:cs typeface="Arial"/>
              </a:rPr>
              <a:t>USB</a:t>
            </a:r>
            <a:r>
              <a:rPr sz="800" spc="-15" dirty="0">
                <a:solidFill>
                  <a:srgbClr val="FFFFFF"/>
                </a:solidFill>
                <a:latin typeface="Arial"/>
                <a:cs typeface="Arial"/>
              </a:rPr>
              <a:t> </a:t>
            </a:r>
            <a:r>
              <a:rPr sz="800" dirty="0">
                <a:solidFill>
                  <a:srgbClr val="FFFFFF"/>
                </a:solidFill>
                <a:latin typeface="Arial"/>
                <a:cs typeface="Arial"/>
              </a:rPr>
              <a:t>Allowed</a:t>
            </a:r>
            <a:r>
              <a:rPr sz="800" spc="5" dirty="0">
                <a:solidFill>
                  <a:srgbClr val="FFFFFF"/>
                </a:solidFill>
                <a:latin typeface="Arial"/>
                <a:cs typeface="Arial"/>
              </a:rPr>
              <a:t> </a:t>
            </a:r>
            <a:r>
              <a:rPr sz="800" spc="-25" dirty="0">
                <a:solidFill>
                  <a:srgbClr val="FFFFFF"/>
                </a:solidFill>
                <a:latin typeface="Arial"/>
                <a:cs typeface="Arial"/>
              </a:rPr>
              <a:t>Grp</a:t>
            </a:r>
            <a:endParaRPr sz="800">
              <a:latin typeface="Arial"/>
              <a:cs typeface="Arial"/>
            </a:endParaRPr>
          </a:p>
        </p:txBody>
      </p:sp>
      <p:sp>
        <p:nvSpPr>
          <p:cNvPr id="26" name="object 26"/>
          <p:cNvSpPr txBox="1"/>
          <p:nvPr/>
        </p:nvSpPr>
        <p:spPr>
          <a:xfrm>
            <a:off x="3567176" y="3823334"/>
            <a:ext cx="2105025" cy="399415"/>
          </a:xfrm>
          <a:prstGeom prst="rect">
            <a:avLst/>
          </a:prstGeom>
        </p:spPr>
        <p:txBody>
          <a:bodyPr vert="horz" wrap="square" lIns="0" tIns="13335" rIns="0" bIns="0" rtlCol="0">
            <a:spAutoFit/>
          </a:bodyPr>
          <a:lstStyle/>
          <a:p>
            <a:pPr marL="1213485" marR="145415" indent="3175" algn="ctr">
              <a:lnSpc>
                <a:spcPct val="101699"/>
              </a:lnSpc>
              <a:spcBef>
                <a:spcPts val="105"/>
              </a:spcBef>
            </a:pPr>
            <a:r>
              <a:rPr sz="800" spc="-10" dirty="0">
                <a:solidFill>
                  <a:srgbClr val="16666A"/>
                </a:solidFill>
                <a:latin typeface="Arial"/>
                <a:cs typeface="Arial"/>
              </a:rPr>
              <a:t>Timeout </a:t>
            </a:r>
            <a:r>
              <a:rPr sz="800" dirty="0">
                <a:solidFill>
                  <a:srgbClr val="16666A"/>
                </a:solidFill>
                <a:latin typeface="Arial"/>
                <a:cs typeface="Arial"/>
              </a:rPr>
              <a:t>Remove</a:t>
            </a:r>
            <a:r>
              <a:rPr sz="800" spc="-15" dirty="0">
                <a:solidFill>
                  <a:srgbClr val="16666A"/>
                </a:solidFill>
                <a:latin typeface="Arial"/>
                <a:cs typeface="Arial"/>
              </a:rPr>
              <a:t> </a:t>
            </a:r>
            <a:r>
              <a:rPr sz="800" spc="-10" dirty="0">
                <a:solidFill>
                  <a:srgbClr val="16666A"/>
                </a:solidFill>
                <a:latin typeface="Arial"/>
                <a:cs typeface="Arial"/>
              </a:rPr>
              <a:t>Access Update</a:t>
            </a:r>
            <a:endParaRPr sz="800">
              <a:latin typeface="Arial"/>
              <a:cs typeface="Arial"/>
            </a:endParaRPr>
          </a:p>
        </p:txBody>
      </p:sp>
      <p:sp>
        <p:nvSpPr>
          <p:cNvPr id="27" name="object 27"/>
          <p:cNvSpPr txBox="1"/>
          <p:nvPr/>
        </p:nvSpPr>
        <p:spPr>
          <a:xfrm>
            <a:off x="2818129" y="2473578"/>
            <a:ext cx="68643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Approval</a:t>
            </a:r>
            <a:endParaRPr sz="1200">
              <a:latin typeface="Arial"/>
              <a:cs typeface="Arial"/>
            </a:endParaRPr>
          </a:p>
        </p:txBody>
      </p:sp>
      <p:sp>
        <p:nvSpPr>
          <p:cNvPr id="28" name="object 28"/>
          <p:cNvSpPr txBox="1"/>
          <p:nvPr/>
        </p:nvSpPr>
        <p:spPr>
          <a:xfrm>
            <a:off x="449262" y="2096159"/>
            <a:ext cx="1885314" cy="598170"/>
          </a:xfrm>
          <a:prstGeom prst="rect">
            <a:avLst/>
          </a:prstGeom>
        </p:spPr>
        <p:txBody>
          <a:bodyPr vert="horz" wrap="square" lIns="0" tIns="115570" rIns="0" bIns="0" rtlCol="0">
            <a:spAutoFit/>
          </a:bodyPr>
          <a:lstStyle/>
          <a:p>
            <a:pPr marL="12700">
              <a:lnSpc>
                <a:spcPct val="100000"/>
              </a:lnSpc>
              <a:spcBef>
                <a:spcPts val="910"/>
              </a:spcBef>
            </a:pPr>
            <a:r>
              <a:rPr sz="1200" b="1" dirty="0">
                <a:solidFill>
                  <a:srgbClr val="A6A6A6"/>
                </a:solidFill>
                <a:latin typeface="Arial"/>
                <a:cs typeface="Arial"/>
              </a:rPr>
              <a:t>USB</a:t>
            </a:r>
            <a:r>
              <a:rPr sz="1200" b="1" spc="-65" dirty="0">
                <a:solidFill>
                  <a:srgbClr val="A6A6A6"/>
                </a:solidFill>
                <a:latin typeface="Arial"/>
                <a:cs typeface="Arial"/>
              </a:rPr>
              <a:t> </a:t>
            </a:r>
            <a:r>
              <a:rPr sz="1200" b="1" dirty="0">
                <a:solidFill>
                  <a:srgbClr val="A6A6A6"/>
                </a:solidFill>
                <a:latin typeface="Arial"/>
                <a:cs typeface="Arial"/>
              </a:rPr>
              <a:t>Access</a:t>
            </a:r>
            <a:r>
              <a:rPr sz="1200" b="1" spc="-20" dirty="0">
                <a:solidFill>
                  <a:srgbClr val="A6A6A6"/>
                </a:solidFill>
                <a:latin typeface="Arial"/>
                <a:cs typeface="Arial"/>
              </a:rPr>
              <a:t> </a:t>
            </a:r>
            <a:r>
              <a:rPr sz="1200" b="1" spc="-10" dirty="0">
                <a:solidFill>
                  <a:srgbClr val="A6A6A6"/>
                </a:solidFill>
                <a:latin typeface="Arial"/>
                <a:cs typeface="Arial"/>
              </a:rPr>
              <a:t>Workflow</a:t>
            </a:r>
            <a:endParaRPr sz="1200">
              <a:latin typeface="Arial"/>
              <a:cs typeface="Arial"/>
            </a:endParaRPr>
          </a:p>
          <a:p>
            <a:pPr marL="203200">
              <a:lnSpc>
                <a:spcPct val="100000"/>
              </a:lnSpc>
              <a:spcBef>
                <a:spcPts val="815"/>
              </a:spcBef>
              <a:tabLst>
                <a:tab pos="1444625" algn="l"/>
              </a:tabLst>
            </a:pPr>
            <a:r>
              <a:rPr sz="1200" b="1" spc="-10" dirty="0">
                <a:solidFill>
                  <a:srgbClr val="FFFFFF"/>
                </a:solidFill>
                <a:latin typeface="Arial"/>
                <a:cs typeface="Arial"/>
              </a:rPr>
              <a:t>Request</a:t>
            </a:r>
            <a:r>
              <a:rPr sz="1200" b="1" dirty="0">
                <a:solidFill>
                  <a:srgbClr val="FFFFFF"/>
                </a:solidFill>
                <a:latin typeface="Arial"/>
                <a:cs typeface="Arial"/>
              </a:rPr>
              <a:t>	</a:t>
            </a:r>
            <a:r>
              <a:rPr sz="1800" b="1" spc="-15" baseline="4629" dirty="0">
                <a:solidFill>
                  <a:srgbClr val="FFFFFF"/>
                </a:solidFill>
                <a:latin typeface="Arial"/>
                <a:cs typeface="Arial"/>
              </a:rPr>
              <a:t>Verify</a:t>
            </a:r>
            <a:endParaRPr sz="1800" baseline="4629">
              <a:latin typeface="Arial"/>
              <a:cs typeface="Arial"/>
            </a:endParaRPr>
          </a:p>
        </p:txBody>
      </p:sp>
      <p:grpSp>
        <p:nvGrpSpPr>
          <p:cNvPr id="29" name="object 29"/>
          <p:cNvGrpSpPr/>
          <p:nvPr/>
        </p:nvGrpSpPr>
        <p:grpSpPr>
          <a:xfrm>
            <a:off x="733425" y="1512950"/>
            <a:ext cx="10527030" cy="4232275"/>
            <a:chOff x="733425" y="1512950"/>
            <a:chExt cx="10527030" cy="4232275"/>
          </a:xfrm>
        </p:grpSpPr>
        <p:pic>
          <p:nvPicPr>
            <p:cNvPr id="30" name="object 30"/>
            <p:cNvPicPr/>
            <p:nvPr/>
          </p:nvPicPr>
          <p:blipFill>
            <a:blip r:embed="rId3" cstate="print"/>
            <a:stretch>
              <a:fillRect/>
            </a:stretch>
          </p:blipFill>
          <p:spPr>
            <a:xfrm>
              <a:off x="733425" y="2790825"/>
              <a:ext cx="514350" cy="504825"/>
            </a:xfrm>
            <a:prstGeom prst="rect">
              <a:avLst/>
            </a:prstGeom>
          </p:spPr>
        </p:pic>
        <p:sp>
          <p:nvSpPr>
            <p:cNvPr id="31" name="object 31"/>
            <p:cNvSpPr/>
            <p:nvPr/>
          </p:nvSpPr>
          <p:spPr>
            <a:xfrm>
              <a:off x="923925" y="3467099"/>
              <a:ext cx="76200" cy="287020"/>
            </a:xfrm>
            <a:custGeom>
              <a:avLst/>
              <a:gdLst/>
              <a:ahLst/>
              <a:cxnLst/>
              <a:rect l="l" t="t" r="r" b="b"/>
              <a:pathLst>
                <a:path w="76200" h="287020">
                  <a:moveTo>
                    <a:pt x="26987" y="212551"/>
                  </a:moveTo>
                  <a:lnTo>
                    <a:pt x="23268" y="213300"/>
                  </a:lnTo>
                  <a:lnTo>
                    <a:pt x="11158" y="221456"/>
                  </a:lnTo>
                  <a:lnTo>
                    <a:pt x="2993" y="233564"/>
                  </a:lnTo>
                  <a:lnTo>
                    <a:pt x="0" y="248412"/>
                  </a:lnTo>
                  <a:lnTo>
                    <a:pt x="2993" y="263259"/>
                  </a:lnTo>
                  <a:lnTo>
                    <a:pt x="11158" y="275367"/>
                  </a:lnTo>
                  <a:lnTo>
                    <a:pt x="23268" y="283523"/>
                  </a:lnTo>
                  <a:lnTo>
                    <a:pt x="38100" y="286512"/>
                  </a:lnTo>
                  <a:lnTo>
                    <a:pt x="52931" y="283523"/>
                  </a:lnTo>
                  <a:lnTo>
                    <a:pt x="65041" y="275367"/>
                  </a:lnTo>
                  <a:lnTo>
                    <a:pt x="73206" y="263259"/>
                  </a:lnTo>
                  <a:lnTo>
                    <a:pt x="73972" y="259461"/>
                  </a:lnTo>
                  <a:lnTo>
                    <a:pt x="31965" y="259461"/>
                  </a:lnTo>
                  <a:lnTo>
                    <a:pt x="26987" y="254507"/>
                  </a:lnTo>
                  <a:lnTo>
                    <a:pt x="26987" y="212551"/>
                  </a:lnTo>
                  <a:close/>
                </a:path>
                <a:path w="76200" h="287020">
                  <a:moveTo>
                    <a:pt x="38100" y="210312"/>
                  </a:moveTo>
                  <a:lnTo>
                    <a:pt x="26987" y="212551"/>
                  </a:lnTo>
                  <a:lnTo>
                    <a:pt x="26987" y="254507"/>
                  </a:lnTo>
                  <a:lnTo>
                    <a:pt x="31965" y="259461"/>
                  </a:lnTo>
                  <a:lnTo>
                    <a:pt x="44234" y="259461"/>
                  </a:lnTo>
                  <a:lnTo>
                    <a:pt x="49212" y="254507"/>
                  </a:lnTo>
                  <a:lnTo>
                    <a:pt x="49212" y="212551"/>
                  </a:lnTo>
                  <a:lnTo>
                    <a:pt x="38100" y="210312"/>
                  </a:lnTo>
                  <a:close/>
                </a:path>
                <a:path w="76200" h="287020">
                  <a:moveTo>
                    <a:pt x="49212" y="212551"/>
                  </a:moveTo>
                  <a:lnTo>
                    <a:pt x="49212" y="254507"/>
                  </a:lnTo>
                  <a:lnTo>
                    <a:pt x="44234" y="259461"/>
                  </a:lnTo>
                  <a:lnTo>
                    <a:pt x="73972" y="259461"/>
                  </a:lnTo>
                  <a:lnTo>
                    <a:pt x="76200" y="248412"/>
                  </a:lnTo>
                  <a:lnTo>
                    <a:pt x="73206" y="233564"/>
                  </a:lnTo>
                  <a:lnTo>
                    <a:pt x="65041" y="221456"/>
                  </a:lnTo>
                  <a:lnTo>
                    <a:pt x="52931" y="213300"/>
                  </a:lnTo>
                  <a:lnTo>
                    <a:pt x="49212" y="212551"/>
                  </a:lnTo>
                  <a:close/>
                </a:path>
                <a:path w="76200" h="287020">
                  <a:moveTo>
                    <a:pt x="26987" y="73960"/>
                  </a:moveTo>
                  <a:lnTo>
                    <a:pt x="26987" y="212551"/>
                  </a:lnTo>
                  <a:lnTo>
                    <a:pt x="38100" y="210312"/>
                  </a:lnTo>
                  <a:lnTo>
                    <a:pt x="49212" y="210312"/>
                  </a:lnTo>
                  <a:lnTo>
                    <a:pt x="49212" y="76200"/>
                  </a:lnTo>
                  <a:lnTo>
                    <a:pt x="38100" y="76200"/>
                  </a:lnTo>
                  <a:lnTo>
                    <a:pt x="26987" y="73960"/>
                  </a:lnTo>
                  <a:close/>
                </a:path>
                <a:path w="76200" h="287020">
                  <a:moveTo>
                    <a:pt x="49212" y="210312"/>
                  </a:moveTo>
                  <a:lnTo>
                    <a:pt x="38100" y="210312"/>
                  </a:lnTo>
                  <a:lnTo>
                    <a:pt x="49212" y="212551"/>
                  </a:lnTo>
                  <a:lnTo>
                    <a:pt x="49212" y="210312"/>
                  </a:lnTo>
                  <a:close/>
                </a:path>
                <a:path w="76200" h="287020">
                  <a:moveTo>
                    <a:pt x="44234" y="26924"/>
                  </a:moveTo>
                  <a:lnTo>
                    <a:pt x="31965" y="26924"/>
                  </a:lnTo>
                  <a:lnTo>
                    <a:pt x="26987" y="32003"/>
                  </a:lnTo>
                  <a:lnTo>
                    <a:pt x="26987" y="73960"/>
                  </a:lnTo>
                  <a:lnTo>
                    <a:pt x="38100" y="76200"/>
                  </a:lnTo>
                  <a:lnTo>
                    <a:pt x="49212" y="73960"/>
                  </a:lnTo>
                  <a:lnTo>
                    <a:pt x="49212" y="32003"/>
                  </a:lnTo>
                  <a:lnTo>
                    <a:pt x="44234" y="26924"/>
                  </a:lnTo>
                  <a:close/>
                </a:path>
                <a:path w="76200" h="287020">
                  <a:moveTo>
                    <a:pt x="49212" y="73960"/>
                  </a:moveTo>
                  <a:lnTo>
                    <a:pt x="38100" y="76200"/>
                  </a:lnTo>
                  <a:lnTo>
                    <a:pt x="49212" y="76200"/>
                  </a:lnTo>
                  <a:lnTo>
                    <a:pt x="49212" y="73960"/>
                  </a:lnTo>
                  <a:close/>
                </a:path>
                <a:path w="76200" h="287020">
                  <a:moveTo>
                    <a:pt x="38100" y="0"/>
                  </a:moveTo>
                  <a:lnTo>
                    <a:pt x="23268" y="2988"/>
                  </a:lnTo>
                  <a:lnTo>
                    <a:pt x="11158" y="11144"/>
                  </a:lnTo>
                  <a:lnTo>
                    <a:pt x="2993" y="23252"/>
                  </a:lnTo>
                  <a:lnTo>
                    <a:pt x="0" y="38100"/>
                  </a:lnTo>
                  <a:lnTo>
                    <a:pt x="2993" y="52947"/>
                  </a:lnTo>
                  <a:lnTo>
                    <a:pt x="11158" y="65055"/>
                  </a:lnTo>
                  <a:lnTo>
                    <a:pt x="23268" y="73211"/>
                  </a:lnTo>
                  <a:lnTo>
                    <a:pt x="26987" y="73960"/>
                  </a:lnTo>
                  <a:lnTo>
                    <a:pt x="26987" y="32003"/>
                  </a:lnTo>
                  <a:lnTo>
                    <a:pt x="31965" y="26924"/>
                  </a:lnTo>
                  <a:lnTo>
                    <a:pt x="73946" y="26924"/>
                  </a:lnTo>
                  <a:lnTo>
                    <a:pt x="73206" y="23252"/>
                  </a:lnTo>
                  <a:lnTo>
                    <a:pt x="65041" y="11144"/>
                  </a:lnTo>
                  <a:lnTo>
                    <a:pt x="52931" y="2988"/>
                  </a:lnTo>
                  <a:lnTo>
                    <a:pt x="38100" y="0"/>
                  </a:lnTo>
                  <a:close/>
                </a:path>
                <a:path w="76200" h="287020">
                  <a:moveTo>
                    <a:pt x="73946" y="26924"/>
                  </a:moveTo>
                  <a:lnTo>
                    <a:pt x="44234" y="26924"/>
                  </a:lnTo>
                  <a:lnTo>
                    <a:pt x="49212" y="32003"/>
                  </a:lnTo>
                  <a:lnTo>
                    <a:pt x="49212" y="73960"/>
                  </a:lnTo>
                  <a:lnTo>
                    <a:pt x="52931" y="73211"/>
                  </a:lnTo>
                  <a:lnTo>
                    <a:pt x="65041" y="65055"/>
                  </a:lnTo>
                  <a:lnTo>
                    <a:pt x="73206" y="52947"/>
                  </a:lnTo>
                  <a:lnTo>
                    <a:pt x="76200" y="38100"/>
                  </a:lnTo>
                  <a:lnTo>
                    <a:pt x="73946" y="26924"/>
                  </a:lnTo>
                  <a:close/>
                </a:path>
              </a:pathLst>
            </a:custGeom>
            <a:solidFill>
              <a:srgbClr val="16666A"/>
            </a:solidFill>
          </p:spPr>
          <p:txBody>
            <a:bodyPr wrap="square" lIns="0" tIns="0" rIns="0" bIns="0" rtlCol="0"/>
            <a:lstStyle/>
            <a:p>
              <a:endParaRPr/>
            </a:p>
          </p:txBody>
        </p:sp>
        <p:sp>
          <p:nvSpPr>
            <p:cNvPr id="32" name="object 32"/>
            <p:cNvSpPr/>
            <p:nvPr/>
          </p:nvSpPr>
          <p:spPr>
            <a:xfrm>
              <a:off x="199072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BEBEBE"/>
            </a:solidFill>
          </p:spPr>
          <p:txBody>
            <a:bodyPr wrap="square" lIns="0" tIns="0" rIns="0" bIns="0" rtlCol="0"/>
            <a:lstStyle/>
            <a:p>
              <a:endParaRPr/>
            </a:p>
          </p:txBody>
        </p:sp>
        <p:sp>
          <p:nvSpPr>
            <p:cNvPr id="33" name="object 33"/>
            <p:cNvSpPr/>
            <p:nvPr/>
          </p:nvSpPr>
          <p:spPr>
            <a:xfrm>
              <a:off x="303847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2CCCD2"/>
            </a:solidFill>
          </p:spPr>
          <p:txBody>
            <a:bodyPr wrap="square" lIns="0" tIns="0" rIns="0" bIns="0" rtlCol="0"/>
            <a:lstStyle/>
            <a:p>
              <a:endParaRPr/>
            </a:p>
          </p:txBody>
        </p:sp>
        <p:sp>
          <p:nvSpPr>
            <p:cNvPr id="34" name="object 34"/>
            <p:cNvSpPr/>
            <p:nvPr/>
          </p:nvSpPr>
          <p:spPr>
            <a:xfrm>
              <a:off x="404812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80DFE4"/>
            </a:solidFill>
          </p:spPr>
          <p:txBody>
            <a:bodyPr wrap="square" lIns="0" tIns="0" rIns="0" bIns="0" rtlCol="0"/>
            <a:lstStyle/>
            <a:p>
              <a:endParaRPr/>
            </a:p>
          </p:txBody>
        </p:sp>
        <p:sp>
          <p:nvSpPr>
            <p:cNvPr id="35" name="object 35"/>
            <p:cNvSpPr/>
            <p:nvPr/>
          </p:nvSpPr>
          <p:spPr>
            <a:xfrm>
              <a:off x="5143500"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D4F5F6"/>
            </a:solidFill>
          </p:spPr>
          <p:txBody>
            <a:bodyPr wrap="square" lIns="0" tIns="0" rIns="0" bIns="0" rtlCol="0"/>
            <a:lstStyle/>
            <a:p>
              <a:endParaRPr/>
            </a:p>
          </p:txBody>
        </p:sp>
        <p:pic>
          <p:nvPicPr>
            <p:cNvPr id="36" name="object 36"/>
            <p:cNvPicPr/>
            <p:nvPr/>
          </p:nvPicPr>
          <p:blipFill>
            <a:blip r:embed="rId4" cstate="print"/>
            <a:stretch>
              <a:fillRect/>
            </a:stretch>
          </p:blipFill>
          <p:spPr>
            <a:xfrm>
              <a:off x="7027926" y="1512950"/>
              <a:ext cx="4232275" cy="4232211"/>
            </a:xfrm>
            <a:prstGeom prst="rect">
              <a:avLst/>
            </a:prstGeom>
          </p:spPr>
        </p:pic>
        <p:pic>
          <p:nvPicPr>
            <p:cNvPr id="37" name="object 37"/>
            <p:cNvPicPr/>
            <p:nvPr/>
          </p:nvPicPr>
          <p:blipFill>
            <a:blip r:embed="rId5" cstate="print"/>
            <a:stretch>
              <a:fillRect/>
            </a:stretch>
          </p:blipFill>
          <p:spPr>
            <a:xfrm>
              <a:off x="6762750" y="2438272"/>
              <a:ext cx="1814576" cy="2414651"/>
            </a:xfrm>
            <a:prstGeom prst="rect">
              <a:avLst/>
            </a:prstGeom>
          </p:spPr>
        </p:pic>
        <p:sp>
          <p:nvSpPr>
            <p:cNvPr id="38" name="object 38"/>
            <p:cNvSpPr/>
            <p:nvPr/>
          </p:nvSpPr>
          <p:spPr>
            <a:xfrm>
              <a:off x="6871192" y="2541015"/>
              <a:ext cx="1527810" cy="2134235"/>
            </a:xfrm>
            <a:custGeom>
              <a:avLst/>
              <a:gdLst/>
              <a:ahLst/>
              <a:cxnLst/>
              <a:rect l="l" t="t" r="r" b="b"/>
              <a:pathLst>
                <a:path w="1527809" h="2134235">
                  <a:moveTo>
                    <a:pt x="297449" y="0"/>
                  </a:moveTo>
                  <a:lnTo>
                    <a:pt x="272659" y="42999"/>
                  </a:lnTo>
                  <a:lnTo>
                    <a:pt x="248946" y="86427"/>
                  </a:lnTo>
                  <a:lnTo>
                    <a:pt x="226309" y="130264"/>
                  </a:lnTo>
                  <a:lnTo>
                    <a:pt x="204750" y="174492"/>
                  </a:lnTo>
                  <a:lnTo>
                    <a:pt x="184267" y="219090"/>
                  </a:lnTo>
                  <a:lnTo>
                    <a:pt x="164862" y="264041"/>
                  </a:lnTo>
                  <a:lnTo>
                    <a:pt x="146534" y="309325"/>
                  </a:lnTo>
                  <a:lnTo>
                    <a:pt x="129284" y="354924"/>
                  </a:lnTo>
                  <a:lnTo>
                    <a:pt x="113113" y="400818"/>
                  </a:lnTo>
                  <a:lnTo>
                    <a:pt x="98019" y="446989"/>
                  </a:lnTo>
                  <a:lnTo>
                    <a:pt x="84003" y="493418"/>
                  </a:lnTo>
                  <a:lnTo>
                    <a:pt x="71066" y="540085"/>
                  </a:lnTo>
                  <a:lnTo>
                    <a:pt x="59208" y="586973"/>
                  </a:lnTo>
                  <a:lnTo>
                    <a:pt x="48429" y="634061"/>
                  </a:lnTo>
                  <a:lnTo>
                    <a:pt x="38729" y="681332"/>
                  </a:lnTo>
                  <a:lnTo>
                    <a:pt x="30108" y="728766"/>
                  </a:lnTo>
                  <a:lnTo>
                    <a:pt x="22567" y="776344"/>
                  </a:lnTo>
                  <a:lnTo>
                    <a:pt x="16105" y="824047"/>
                  </a:lnTo>
                  <a:lnTo>
                    <a:pt x="10723" y="871857"/>
                  </a:lnTo>
                  <a:lnTo>
                    <a:pt x="6422" y="919755"/>
                  </a:lnTo>
                  <a:lnTo>
                    <a:pt x="3200" y="967721"/>
                  </a:lnTo>
                  <a:lnTo>
                    <a:pt x="1060" y="1015737"/>
                  </a:lnTo>
                  <a:lnTo>
                    <a:pt x="0" y="1063783"/>
                  </a:lnTo>
                  <a:lnTo>
                    <a:pt x="20" y="1111842"/>
                  </a:lnTo>
                  <a:lnTo>
                    <a:pt x="1122" y="1159893"/>
                  </a:lnTo>
                  <a:lnTo>
                    <a:pt x="3305" y="1207919"/>
                  </a:lnTo>
                  <a:lnTo>
                    <a:pt x="6570" y="1255899"/>
                  </a:lnTo>
                  <a:lnTo>
                    <a:pt x="10916" y="1303816"/>
                  </a:lnTo>
                  <a:lnTo>
                    <a:pt x="16344" y="1351650"/>
                  </a:lnTo>
                  <a:lnTo>
                    <a:pt x="22854" y="1399383"/>
                  </a:lnTo>
                  <a:lnTo>
                    <a:pt x="30447" y="1446995"/>
                  </a:lnTo>
                  <a:lnTo>
                    <a:pt x="39121" y="1494468"/>
                  </a:lnTo>
                  <a:lnTo>
                    <a:pt x="48879" y="1541782"/>
                  </a:lnTo>
                  <a:lnTo>
                    <a:pt x="59719" y="1588919"/>
                  </a:lnTo>
                  <a:lnTo>
                    <a:pt x="71642" y="1635860"/>
                  </a:lnTo>
                  <a:lnTo>
                    <a:pt x="84649" y="1682586"/>
                  </a:lnTo>
                  <a:lnTo>
                    <a:pt x="98739" y="1729078"/>
                  </a:lnTo>
                  <a:lnTo>
                    <a:pt x="113913" y="1775317"/>
                  </a:lnTo>
                  <a:lnTo>
                    <a:pt x="130170" y="1821284"/>
                  </a:lnTo>
                  <a:lnTo>
                    <a:pt x="147512" y="1866960"/>
                  </a:lnTo>
                  <a:lnTo>
                    <a:pt x="165937" y="1912327"/>
                  </a:lnTo>
                  <a:lnTo>
                    <a:pt x="185447" y="1957365"/>
                  </a:lnTo>
                  <a:lnTo>
                    <a:pt x="206042" y="2002056"/>
                  </a:lnTo>
                  <a:lnTo>
                    <a:pt x="227721" y="2046380"/>
                  </a:lnTo>
                  <a:lnTo>
                    <a:pt x="250486" y="2090319"/>
                  </a:lnTo>
                  <a:lnTo>
                    <a:pt x="274335" y="2133854"/>
                  </a:lnTo>
                  <a:lnTo>
                    <a:pt x="1519824" y="1432433"/>
                  </a:lnTo>
                  <a:lnTo>
                    <a:pt x="1496820" y="1387965"/>
                  </a:lnTo>
                  <a:lnTo>
                    <a:pt x="1477184" y="1342364"/>
                  </a:lnTo>
                  <a:lnTo>
                    <a:pt x="1460914" y="1295808"/>
                  </a:lnTo>
                  <a:lnTo>
                    <a:pt x="1448008" y="1248478"/>
                  </a:lnTo>
                  <a:lnTo>
                    <a:pt x="1438464" y="1200554"/>
                  </a:lnTo>
                  <a:lnTo>
                    <a:pt x="1432282" y="1152216"/>
                  </a:lnTo>
                  <a:lnTo>
                    <a:pt x="1429458" y="1103643"/>
                  </a:lnTo>
                  <a:lnTo>
                    <a:pt x="1429991" y="1055016"/>
                  </a:lnTo>
                  <a:lnTo>
                    <a:pt x="1433880" y="1006514"/>
                  </a:lnTo>
                  <a:lnTo>
                    <a:pt x="1441122" y="958318"/>
                  </a:lnTo>
                  <a:lnTo>
                    <a:pt x="1451716" y="910607"/>
                  </a:lnTo>
                  <a:lnTo>
                    <a:pt x="1465659" y="863562"/>
                  </a:lnTo>
                  <a:lnTo>
                    <a:pt x="1482951" y="817362"/>
                  </a:lnTo>
                  <a:lnTo>
                    <a:pt x="1503589" y="772187"/>
                  </a:lnTo>
                  <a:lnTo>
                    <a:pt x="1527571" y="728218"/>
                  </a:lnTo>
                  <a:lnTo>
                    <a:pt x="297449" y="0"/>
                  </a:lnTo>
                  <a:close/>
                </a:path>
              </a:pathLst>
            </a:custGeom>
            <a:solidFill>
              <a:srgbClr val="2CCCD2">
                <a:alpha val="90194"/>
              </a:srgbClr>
            </a:solidFill>
          </p:spPr>
          <p:txBody>
            <a:bodyPr wrap="square" lIns="0" tIns="0" rIns="0" bIns="0" rtlCol="0"/>
            <a:lstStyle/>
            <a:p>
              <a:endParaRPr/>
            </a:p>
          </p:txBody>
        </p:sp>
        <p:pic>
          <p:nvPicPr>
            <p:cNvPr id="39" name="object 39"/>
            <p:cNvPicPr/>
            <p:nvPr/>
          </p:nvPicPr>
          <p:blipFill>
            <a:blip r:embed="rId6" cstate="print"/>
            <a:stretch>
              <a:fillRect/>
            </a:stretch>
          </p:blipFill>
          <p:spPr>
            <a:xfrm>
              <a:off x="8134350" y="2609722"/>
              <a:ext cx="2147951" cy="2157476"/>
            </a:xfrm>
            <a:prstGeom prst="rect">
              <a:avLst/>
            </a:prstGeom>
          </p:spPr>
        </p:pic>
        <p:sp>
          <p:nvSpPr>
            <p:cNvPr id="40" name="object 40"/>
            <p:cNvSpPr/>
            <p:nvPr/>
          </p:nvSpPr>
          <p:spPr>
            <a:xfrm>
              <a:off x="8172450" y="2647950"/>
              <a:ext cx="1943100" cy="1952625"/>
            </a:xfrm>
            <a:custGeom>
              <a:avLst/>
              <a:gdLst/>
              <a:ahLst/>
              <a:cxnLst/>
              <a:rect l="l" t="t" r="r" b="b"/>
              <a:pathLst>
                <a:path w="1943100" h="1952625">
                  <a:moveTo>
                    <a:pt x="971550" y="0"/>
                  </a:moveTo>
                  <a:lnTo>
                    <a:pt x="923059" y="1194"/>
                  </a:lnTo>
                  <a:lnTo>
                    <a:pt x="875184" y="4742"/>
                  </a:lnTo>
                  <a:lnTo>
                    <a:pt x="827980" y="10586"/>
                  </a:lnTo>
                  <a:lnTo>
                    <a:pt x="781503" y="18670"/>
                  </a:lnTo>
                  <a:lnTo>
                    <a:pt x="735809" y="28939"/>
                  </a:lnTo>
                  <a:lnTo>
                    <a:pt x="690952" y="41337"/>
                  </a:lnTo>
                  <a:lnTo>
                    <a:pt x="646989" y="55808"/>
                  </a:lnTo>
                  <a:lnTo>
                    <a:pt x="603976" y="72295"/>
                  </a:lnTo>
                  <a:lnTo>
                    <a:pt x="561967" y="90743"/>
                  </a:lnTo>
                  <a:lnTo>
                    <a:pt x="521020" y="111096"/>
                  </a:lnTo>
                  <a:lnTo>
                    <a:pt x="481188" y="133298"/>
                  </a:lnTo>
                  <a:lnTo>
                    <a:pt x="442529" y="157292"/>
                  </a:lnTo>
                  <a:lnTo>
                    <a:pt x="405098" y="183024"/>
                  </a:lnTo>
                  <a:lnTo>
                    <a:pt x="368949" y="210437"/>
                  </a:lnTo>
                  <a:lnTo>
                    <a:pt x="334140" y="239475"/>
                  </a:lnTo>
                  <a:lnTo>
                    <a:pt x="300726" y="270082"/>
                  </a:lnTo>
                  <a:lnTo>
                    <a:pt x="268762" y="302202"/>
                  </a:lnTo>
                  <a:lnTo>
                    <a:pt x="238303" y="335779"/>
                  </a:lnTo>
                  <a:lnTo>
                    <a:pt x="209407" y="370757"/>
                  </a:lnTo>
                  <a:lnTo>
                    <a:pt x="182128" y="407081"/>
                  </a:lnTo>
                  <a:lnTo>
                    <a:pt x="156522" y="444694"/>
                  </a:lnTo>
                  <a:lnTo>
                    <a:pt x="132644" y="483540"/>
                  </a:lnTo>
                  <a:lnTo>
                    <a:pt x="110551" y="523564"/>
                  </a:lnTo>
                  <a:lnTo>
                    <a:pt x="90297" y="564709"/>
                  </a:lnTo>
                  <a:lnTo>
                    <a:pt x="71940" y="606920"/>
                  </a:lnTo>
                  <a:lnTo>
                    <a:pt x="55533" y="650140"/>
                  </a:lnTo>
                  <a:lnTo>
                    <a:pt x="41134" y="694314"/>
                  </a:lnTo>
                  <a:lnTo>
                    <a:pt x="28797" y="739385"/>
                  </a:lnTo>
                  <a:lnTo>
                    <a:pt x="18578" y="785299"/>
                  </a:lnTo>
                  <a:lnTo>
                    <a:pt x="10534" y="831997"/>
                  </a:lnTo>
                  <a:lnTo>
                    <a:pt x="4718" y="879426"/>
                  </a:lnTo>
                  <a:lnTo>
                    <a:pt x="1189" y="927528"/>
                  </a:lnTo>
                  <a:lnTo>
                    <a:pt x="0" y="976249"/>
                  </a:lnTo>
                  <a:lnTo>
                    <a:pt x="1189" y="1024980"/>
                  </a:lnTo>
                  <a:lnTo>
                    <a:pt x="4718" y="1073093"/>
                  </a:lnTo>
                  <a:lnTo>
                    <a:pt x="10534" y="1120531"/>
                  </a:lnTo>
                  <a:lnTo>
                    <a:pt x="18578" y="1167239"/>
                  </a:lnTo>
                  <a:lnTo>
                    <a:pt x="28797" y="1213161"/>
                  </a:lnTo>
                  <a:lnTo>
                    <a:pt x="41134" y="1258240"/>
                  </a:lnTo>
                  <a:lnTo>
                    <a:pt x="55533" y="1302422"/>
                  </a:lnTo>
                  <a:lnTo>
                    <a:pt x="71940" y="1345649"/>
                  </a:lnTo>
                  <a:lnTo>
                    <a:pt x="90297" y="1387866"/>
                  </a:lnTo>
                  <a:lnTo>
                    <a:pt x="110551" y="1429017"/>
                  </a:lnTo>
                  <a:lnTo>
                    <a:pt x="132644" y="1469046"/>
                  </a:lnTo>
                  <a:lnTo>
                    <a:pt x="156522" y="1507897"/>
                  </a:lnTo>
                  <a:lnTo>
                    <a:pt x="182128" y="1545515"/>
                  </a:lnTo>
                  <a:lnTo>
                    <a:pt x="209407" y="1581843"/>
                  </a:lnTo>
                  <a:lnTo>
                    <a:pt x="238303" y="1616825"/>
                  </a:lnTo>
                  <a:lnTo>
                    <a:pt x="268762" y="1650405"/>
                  </a:lnTo>
                  <a:lnTo>
                    <a:pt x="300726" y="1682528"/>
                  </a:lnTo>
                  <a:lnTo>
                    <a:pt x="334140" y="1713137"/>
                  </a:lnTo>
                  <a:lnTo>
                    <a:pt x="368949" y="1742177"/>
                  </a:lnTo>
                  <a:lnTo>
                    <a:pt x="405098" y="1769592"/>
                  </a:lnTo>
                  <a:lnTo>
                    <a:pt x="442529" y="1795325"/>
                  </a:lnTo>
                  <a:lnTo>
                    <a:pt x="481188" y="1819322"/>
                  </a:lnTo>
                  <a:lnTo>
                    <a:pt x="521020" y="1841525"/>
                  </a:lnTo>
                  <a:lnTo>
                    <a:pt x="561967" y="1861878"/>
                  </a:lnTo>
                  <a:lnTo>
                    <a:pt x="603976" y="1880327"/>
                  </a:lnTo>
                  <a:lnTo>
                    <a:pt x="646989" y="1896815"/>
                  </a:lnTo>
                  <a:lnTo>
                    <a:pt x="690952" y="1911286"/>
                  </a:lnTo>
                  <a:lnTo>
                    <a:pt x="735809" y="1923684"/>
                  </a:lnTo>
                  <a:lnTo>
                    <a:pt x="781503" y="1933954"/>
                  </a:lnTo>
                  <a:lnTo>
                    <a:pt x="827980" y="1942038"/>
                  </a:lnTo>
                  <a:lnTo>
                    <a:pt x="875184" y="1947882"/>
                  </a:lnTo>
                  <a:lnTo>
                    <a:pt x="923059" y="1951430"/>
                  </a:lnTo>
                  <a:lnTo>
                    <a:pt x="971550" y="1952625"/>
                  </a:lnTo>
                  <a:lnTo>
                    <a:pt x="1020040" y="1951430"/>
                  </a:lnTo>
                  <a:lnTo>
                    <a:pt x="1067915" y="1947882"/>
                  </a:lnTo>
                  <a:lnTo>
                    <a:pt x="1115119" y="1942038"/>
                  </a:lnTo>
                  <a:lnTo>
                    <a:pt x="1161596" y="1933954"/>
                  </a:lnTo>
                  <a:lnTo>
                    <a:pt x="1207290" y="1923684"/>
                  </a:lnTo>
                  <a:lnTo>
                    <a:pt x="1252147" y="1911286"/>
                  </a:lnTo>
                  <a:lnTo>
                    <a:pt x="1296110" y="1896815"/>
                  </a:lnTo>
                  <a:lnTo>
                    <a:pt x="1339123" y="1880327"/>
                  </a:lnTo>
                  <a:lnTo>
                    <a:pt x="1381132" y="1861878"/>
                  </a:lnTo>
                  <a:lnTo>
                    <a:pt x="1422079" y="1841525"/>
                  </a:lnTo>
                  <a:lnTo>
                    <a:pt x="1461911" y="1819322"/>
                  </a:lnTo>
                  <a:lnTo>
                    <a:pt x="1500570" y="1795325"/>
                  </a:lnTo>
                  <a:lnTo>
                    <a:pt x="1538001" y="1769592"/>
                  </a:lnTo>
                  <a:lnTo>
                    <a:pt x="1574150" y="1742177"/>
                  </a:lnTo>
                  <a:lnTo>
                    <a:pt x="1608959" y="1713137"/>
                  </a:lnTo>
                  <a:lnTo>
                    <a:pt x="1642373" y="1682528"/>
                  </a:lnTo>
                  <a:lnTo>
                    <a:pt x="1674337" y="1650405"/>
                  </a:lnTo>
                  <a:lnTo>
                    <a:pt x="1704796" y="1616825"/>
                  </a:lnTo>
                  <a:lnTo>
                    <a:pt x="1733692" y="1581843"/>
                  </a:lnTo>
                  <a:lnTo>
                    <a:pt x="1760971" y="1545515"/>
                  </a:lnTo>
                  <a:lnTo>
                    <a:pt x="1786577" y="1507897"/>
                  </a:lnTo>
                  <a:lnTo>
                    <a:pt x="1810455" y="1469046"/>
                  </a:lnTo>
                  <a:lnTo>
                    <a:pt x="1832548" y="1429017"/>
                  </a:lnTo>
                  <a:lnTo>
                    <a:pt x="1852802" y="1387866"/>
                  </a:lnTo>
                  <a:lnTo>
                    <a:pt x="1871159" y="1345649"/>
                  </a:lnTo>
                  <a:lnTo>
                    <a:pt x="1887566" y="1302422"/>
                  </a:lnTo>
                  <a:lnTo>
                    <a:pt x="1901965" y="1258240"/>
                  </a:lnTo>
                  <a:lnTo>
                    <a:pt x="1914302" y="1213161"/>
                  </a:lnTo>
                  <a:lnTo>
                    <a:pt x="1924521" y="1167239"/>
                  </a:lnTo>
                  <a:lnTo>
                    <a:pt x="1932565" y="1120531"/>
                  </a:lnTo>
                  <a:lnTo>
                    <a:pt x="1938381" y="1073093"/>
                  </a:lnTo>
                  <a:lnTo>
                    <a:pt x="1941910" y="1024980"/>
                  </a:lnTo>
                  <a:lnTo>
                    <a:pt x="1943100" y="976249"/>
                  </a:lnTo>
                  <a:lnTo>
                    <a:pt x="1941910" y="927528"/>
                  </a:lnTo>
                  <a:lnTo>
                    <a:pt x="1938381" y="879426"/>
                  </a:lnTo>
                  <a:lnTo>
                    <a:pt x="1932565" y="831997"/>
                  </a:lnTo>
                  <a:lnTo>
                    <a:pt x="1924521" y="785299"/>
                  </a:lnTo>
                  <a:lnTo>
                    <a:pt x="1914302" y="739385"/>
                  </a:lnTo>
                  <a:lnTo>
                    <a:pt x="1901965" y="694314"/>
                  </a:lnTo>
                  <a:lnTo>
                    <a:pt x="1887566" y="650140"/>
                  </a:lnTo>
                  <a:lnTo>
                    <a:pt x="1871159" y="606920"/>
                  </a:lnTo>
                  <a:lnTo>
                    <a:pt x="1852802" y="564709"/>
                  </a:lnTo>
                  <a:lnTo>
                    <a:pt x="1832548" y="523564"/>
                  </a:lnTo>
                  <a:lnTo>
                    <a:pt x="1810455" y="483540"/>
                  </a:lnTo>
                  <a:lnTo>
                    <a:pt x="1786577" y="444694"/>
                  </a:lnTo>
                  <a:lnTo>
                    <a:pt x="1760971" y="407081"/>
                  </a:lnTo>
                  <a:lnTo>
                    <a:pt x="1733692" y="370757"/>
                  </a:lnTo>
                  <a:lnTo>
                    <a:pt x="1704796" y="335779"/>
                  </a:lnTo>
                  <a:lnTo>
                    <a:pt x="1674337" y="302202"/>
                  </a:lnTo>
                  <a:lnTo>
                    <a:pt x="1642373" y="270082"/>
                  </a:lnTo>
                  <a:lnTo>
                    <a:pt x="1608959" y="239475"/>
                  </a:lnTo>
                  <a:lnTo>
                    <a:pt x="1574150" y="210437"/>
                  </a:lnTo>
                  <a:lnTo>
                    <a:pt x="1538001" y="183024"/>
                  </a:lnTo>
                  <a:lnTo>
                    <a:pt x="1500570" y="157292"/>
                  </a:lnTo>
                  <a:lnTo>
                    <a:pt x="1461911" y="133298"/>
                  </a:lnTo>
                  <a:lnTo>
                    <a:pt x="1422079" y="111096"/>
                  </a:lnTo>
                  <a:lnTo>
                    <a:pt x="1381132" y="90743"/>
                  </a:lnTo>
                  <a:lnTo>
                    <a:pt x="1339123" y="72295"/>
                  </a:lnTo>
                  <a:lnTo>
                    <a:pt x="1296110" y="55808"/>
                  </a:lnTo>
                  <a:lnTo>
                    <a:pt x="1252147" y="41337"/>
                  </a:lnTo>
                  <a:lnTo>
                    <a:pt x="1207290" y="28939"/>
                  </a:lnTo>
                  <a:lnTo>
                    <a:pt x="1161596" y="18670"/>
                  </a:lnTo>
                  <a:lnTo>
                    <a:pt x="1115119" y="10586"/>
                  </a:lnTo>
                  <a:lnTo>
                    <a:pt x="1067915" y="4742"/>
                  </a:lnTo>
                  <a:lnTo>
                    <a:pt x="1020040" y="1194"/>
                  </a:lnTo>
                  <a:lnTo>
                    <a:pt x="971550" y="0"/>
                  </a:lnTo>
                  <a:close/>
                </a:path>
              </a:pathLst>
            </a:custGeom>
            <a:solidFill>
              <a:srgbClr val="FFFFFF"/>
            </a:solidFill>
          </p:spPr>
          <p:txBody>
            <a:bodyPr wrap="square" lIns="0" tIns="0" rIns="0" bIns="0" rtlCol="0"/>
            <a:lstStyle/>
            <a:p>
              <a:endParaRPr/>
            </a:p>
          </p:txBody>
        </p:sp>
        <p:pic>
          <p:nvPicPr>
            <p:cNvPr id="41" name="object 41"/>
            <p:cNvPicPr/>
            <p:nvPr/>
          </p:nvPicPr>
          <p:blipFill>
            <a:blip r:embed="rId7" cstate="print"/>
            <a:stretch>
              <a:fillRect/>
            </a:stretch>
          </p:blipFill>
          <p:spPr>
            <a:xfrm>
              <a:off x="7248525" y="3171824"/>
              <a:ext cx="533400" cy="523875"/>
            </a:xfrm>
            <a:prstGeom prst="rect">
              <a:avLst/>
            </a:prstGeom>
          </p:spPr>
        </p:pic>
      </p:grpSp>
      <p:sp>
        <p:nvSpPr>
          <p:cNvPr id="42" name="object 42"/>
          <p:cNvSpPr txBox="1"/>
          <p:nvPr/>
        </p:nvSpPr>
        <p:spPr>
          <a:xfrm>
            <a:off x="7297419" y="3777932"/>
            <a:ext cx="543560" cy="174625"/>
          </a:xfrm>
          <a:prstGeom prst="rect">
            <a:avLst/>
          </a:prstGeom>
        </p:spPr>
        <p:txBody>
          <a:bodyPr vert="horz" wrap="square" lIns="0" tIns="15875" rIns="0" bIns="0" rtlCol="0">
            <a:spAutoFit/>
          </a:bodyPr>
          <a:lstStyle/>
          <a:p>
            <a:pPr marL="12700">
              <a:lnSpc>
                <a:spcPct val="100000"/>
              </a:lnSpc>
              <a:spcBef>
                <a:spcPts val="125"/>
              </a:spcBef>
            </a:pPr>
            <a:r>
              <a:rPr sz="950" spc="-10" dirty="0">
                <a:solidFill>
                  <a:srgbClr val="FFFFFF"/>
                </a:solidFill>
                <a:latin typeface="Arial"/>
                <a:cs typeface="Arial"/>
              </a:rPr>
              <a:t>FortiEDR</a:t>
            </a:r>
            <a:endParaRPr sz="950">
              <a:latin typeface="Arial"/>
              <a:cs typeface="Arial"/>
            </a:endParaRPr>
          </a:p>
        </p:txBody>
      </p:sp>
      <p:grpSp>
        <p:nvGrpSpPr>
          <p:cNvPr id="43" name="object 43"/>
          <p:cNvGrpSpPr/>
          <p:nvPr/>
        </p:nvGrpSpPr>
        <p:grpSpPr>
          <a:xfrm>
            <a:off x="1540390" y="3079900"/>
            <a:ext cx="8133080" cy="2712720"/>
            <a:chOff x="1540390" y="3079900"/>
            <a:chExt cx="8133080" cy="2712720"/>
          </a:xfrm>
        </p:grpSpPr>
        <p:sp>
          <p:nvSpPr>
            <p:cNvPr id="44" name="object 44"/>
            <p:cNvSpPr/>
            <p:nvPr/>
          </p:nvSpPr>
          <p:spPr>
            <a:xfrm>
              <a:off x="8794119" y="3273356"/>
              <a:ext cx="690245" cy="693420"/>
            </a:xfrm>
            <a:custGeom>
              <a:avLst/>
              <a:gdLst/>
              <a:ahLst/>
              <a:cxnLst/>
              <a:rect l="l" t="t" r="r" b="b"/>
              <a:pathLst>
                <a:path w="690245" h="693420">
                  <a:moveTo>
                    <a:pt x="475257" y="595630"/>
                  </a:moveTo>
                  <a:lnTo>
                    <a:pt x="215049" y="595629"/>
                  </a:lnTo>
                  <a:lnTo>
                    <a:pt x="241059" y="600709"/>
                  </a:lnTo>
                  <a:lnTo>
                    <a:pt x="261571" y="613409"/>
                  </a:lnTo>
                  <a:lnTo>
                    <a:pt x="275269" y="631189"/>
                  </a:lnTo>
                  <a:lnTo>
                    <a:pt x="285294" y="654049"/>
                  </a:lnTo>
                  <a:lnTo>
                    <a:pt x="295987" y="687070"/>
                  </a:lnTo>
                  <a:lnTo>
                    <a:pt x="297133" y="690880"/>
                  </a:lnTo>
                  <a:lnTo>
                    <a:pt x="298474" y="693420"/>
                  </a:lnTo>
                  <a:lnTo>
                    <a:pt x="391790" y="693420"/>
                  </a:lnTo>
                  <a:lnTo>
                    <a:pt x="393250" y="690880"/>
                  </a:lnTo>
                  <a:lnTo>
                    <a:pt x="394523" y="687070"/>
                  </a:lnTo>
                  <a:lnTo>
                    <a:pt x="395482" y="683260"/>
                  </a:lnTo>
                  <a:lnTo>
                    <a:pt x="405005" y="654050"/>
                  </a:lnTo>
                  <a:lnTo>
                    <a:pt x="415047" y="631190"/>
                  </a:lnTo>
                  <a:lnTo>
                    <a:pt x="428752" y="613410"/>
                  </a:lnTo>
                  <a:lnTo>
                    <a:pt x="449264" y="600710"/>
                  </a:lnTo>
                  <a:lnTo>
                    <a:pt x="475257" y="595630"/>
                  </a:lnTo>
                  <a:close/>
                </a:path>
                <a:path w="690245" h="693420">
                  <a:moveTo>
                    <a:pt x="610018" y="121920"/>
                  </a:moveTo>
                  <a:lnTo>
                    <a:pt x="80270" y="121919"/>
                  </a:lnTo>
                  <a:lnTo>
                    <a:pt x="79566" y="123189"/>
                  </a:lnTo>
                  <a:lnTo>
                    <a:pt x="72123" y="130809"/>
                  </a:lnTo>
                  <a:lnTo>
                    <a:pt x="68108" y="134619"/>
                  </a:lnTo>
                  <a:lnTo>
                    <a:pt x="71043" y="140969"/>
                  </a:lnTo>
                  <a:lnTo>
                    <a:pt x="73925" y="146049"/>
                  </a:lnTo>
                  <a:lnTo>
                    <a:pt x="76748" y="152399"/>
                  </a:lnTo>
                  <a:lnTo>
                    <a:pt x="79507" y="157479"/>
                  </a:lnTo>
                  <a:lnTo>
                    <a:pt x="89953" y="180339"/>
                  </a:lnTo>
                  <a:lnTo>
                    <a:pt x="96716" y="200659"/>
                  </a:lnTo>
                  <a:lnTo>
                    <a:pt x="98168" y="219709"/>
                  </a:lnTo>
                  <a:lnTo>
                    <a:pt x="92679" y="241299"/>
                  </a:lnTo>
                  <a:lnTo>
                    <a:pt x="63848" y="275589"/>
                  </a:lnTo>
                  <a:lnTo>
                    <a:pt x="61998" y="276859"/>
                  </a:lnTo>
                  <a:lnTo>
                    <a:pt x="60283" y="276859"/>
                  </a:lnTo>
                  <a:lnTo>
                    <a:pt x="58306" y="278129"/>
                  </a:lnTo>
                  <a:lnTo>
                    <a:pt x="46894" y="283209"/>
                  </a:lnTo>
                  <a:lnTo>
                    <a:pt x="34120" y="288289"/>
                  </a:lnTo>
                  <a:lnTo>
                    <a:pt x="2928" y="299719"/>
                  </a:lnTo>
                  <a:lnTo>
                    <a:pt x="0" y="299719"/>
                  </a:lnTo>
                  <a:lnTo>
                    <a:pt x="0" y="393699"/>
                  </a:lnTo>
                  <a:lnTo>
                    <a:pt x="39071" y="407669"/>
                  </a:lnTo>
                  <a:lnTo>
                    <a:pt x="79868" y="431799"/>
                  </a:lnTo>
                  <a:lnTo>
                    <a:pt x="97925" y="471169"/>
                  </a:lnTo>
                  <a:lnTo>
                    <a:pt x="98337" y="480059"/>
                  </a:lnTo>
                  <a:lnTo>
                    <a:pt x="97457" y="488949"/>
                  </a:lnTo>
                  <a:lnTo>
                    <a:pt x="96011" y="496569"/>
                  </a:lnTo>
                  <a:lnTo>
                    <a:pt x="94004" y="502919"/>
                  </a:lnTo>
                  <a:lnTo>
                    <a:pt x="91495" y="509269"/>
                  </a:lnTo>
                  <a:lnTo>
                    <a:pt x="88546" y="516889"/>
                  </a:lnTo>
                  <a:lnTo>
                    <a:pt x="84109" y="525779"/>
                  </a:lnTo>
                  <a:lnTo>
                    <a:pt x="79116" y="535939"/>
                  </a:lnTo>
                  <a:lnTo>
                    <a:pt x="73729" y="547369"/>
                  </a:lnTo>
                  <a:lnTo>
                    <a:pt x="68109" y="558799"/>
                  </a:lnTo>
                  <a:lnTo>
                    <a:pt x="133544" y="624839"/>
                  </a:lnTo>
                  <a:lnTo>
                    <a:pt x="164246" y="609599"/>
                  </a:lnTo>
                  <a:lnTo>
                    <a:pt x="190430" y="599439"/>
                  </a:lnTo>
                  <a:lnTo>
                    <a:pt x="215049" y="595629"/>
                  </a:lnTo>
                  <a:lnTo>
                    <a:pt x="585695" y="595630"/>
                  </a:lnTo>
                  <a:lnTo>
                    <a:pt x="622240" y="558800"/>
                  </a:lnTo>
                  <a:lnTo>
                    <a:pt x="607211" y="528320"/>
                  </a:lnTo>
                  <a:lnTo>
                    <a:pt x="596089" y="502920"/>
                  </a:lnTo>
                  <a:lnTo>
                    <a:pt x="591889" y="477520"/>
                  </a:lnTo>
                  <a:lnTo>
                    <a:pt x="596193" y="458470"/>
                  </a:lnTo>
                  <a:lnTo>
                    <a:pt x="345128" y="458470"/>
                  </a:lnTo>
                  <a:lnTo>
                    <a:pt x="302101" y="449580"/>
                  </a:lnTo>
                  <a:lnTo>
                    <a:pt x="266957" y="425449"/>
                  </a:lnTo>
                  <a:lnTo>
                    <a:pt x="243258" y="391159"/>
                  </a:lnTo>
                  <a:lnTo>
                    <a:pt x="234566" y="346709"/>
                  </a:lnTo>
                  <a:lnTo>
                    <a:pt x="243258" y="303529"/>
                  </a:lnTo>
                  <a:lnTo>
                    <a:pt x="266957" y="267969"/>
                  </a:lnTo>
                  <a:lnTo>
                    <a:pt x="302101" y="245110"/>
                  </a:lnTo>
                  <a:lnTo>
                    <a:pt x="345127" y="236220"/>
                  </a:lnTo>
                  <a:lnTo>
                    <a:pt x="596415" y="236220"/>
                  </a:lnTo>
                  <a:lnTo>
                    <a:pt x="592201" y="219710"/>
                  </a:lnTo>
                  <a:lnTo>
                    <a:pt x="600433" y="180340"/>
                  </a:lnTo>
                  <a:lnTo>
                    <a:pt x="619317" y="140970"/>
                  </a:lnTo>
                  <a:lnTo>
                    <a:pt x="622240" y="134620"/>
                  </a:lnTo>
                  <a:lnTo>
                    <a:pt x="610697" y="123190"/>
                  </a:lnTo>
                  <a:lnTo>
                    <a:pt x="610018" y="121920"/>
                  </a:lnTo>
                  <a:close/>
                </a:path>
                <a:path w="690245" h="693420">
                  <a:moveTo>
                    <a:pt x="585695" y="595630"/>
                  </a:moveTo>
                  <a:lnTo>
                    <a:pt x="475257" y="595630"/>
                  </a:lnTo>
                  <a:lnTo>
                    <a:pt x="499888" y="599440"/>
                  </a:lnTo>
                  <a:lnTo>
                    <a:pt x="526068" y="609600"/>
                  </a:lnTo>
                  <a:lnTo>
                    <a:pt x="556711" y="624840"/>
                  </a:lnTo>
                  <a:lnTo>
                    <a:pt x="585695" y="595630"/>
                  </a:lnTo>
                  <a:close/>
                </a:path>
                <a:path w="690245" h="693420">
                  <a:moveTo>
                    <a:pt x="596415" y="236220"/>
                  </a:moveTo>
                  <a:lnTo>
                    <a:pt x="345127" y="236220"/>
                  </a:lnTo>
                  <a:lnTo>
                    <a:pt x="388159" y="245110"/>
                  </a:lnTo>
                  <a:lnTo>
                    <a:pt x="423305" y="267970"/>
                  </a:lnTo>
                  <a:lnTo>
                    <a:pt x="447006" y="303530"/>
                  </a:lnTo>
                  <a:lnTo>
                    <a:pt x="455698" y="346710"/>
                  </a:lnTo>
                  <a:lnTo>
                    <a:pt x="447006" y="391160"/>
                  </a:lnTo>
                  <a:lnTo>
                    <a:pt x="423305" y="425450"/>
                  </a:lnTo>
                  <a:lnTo>
                    <a:pt x="388159" y="449580"/>
                  </a:lnTo>
                  <a:lnTo>
                    <a:pt x="345128" y="458470"/>
                  </a:lnTo>
                  <a:lnTo>
                    <a:pt x="596193" y="458470"/>
                  </a:lnTo>
                  <a:lnTo>
                    <a:pt x="628245" y="417830"/>
                  </a:lnTo>
                  <a:lnTo>
                    <a:pt x="679104" y="397510"/>
                  </a:lnTo>
                  <a:lnTo>
                    <a:pt x="690222" y="393700"/>
                  </a:lnTo>
                  <a:lnTo>
                    <a:pt x="690222" y="299720"/>
                  </a:lnTo>
                  <a:lnTo>
                    <a:pt x="688779" y="299720"/>
                  </a:lnTo>
                  <a:lnTo>
                    <a:pt x="687251" y="298450"/>
                  </a:lnTo>
                  <a:lnTo>
                    <a:pt x="685978" y="298450"/>
                  </a:lnTo>
                  <a:lnTo>
                    <a:pt x="656188" y="288290"/>
                  </a:lnTo>
                  <a:lnTo>
                    <a:pt x="643418" y="283210"/>
                  </a:lnTo>
                  <a:lnTo>
                    <a:pt x="632000" y="278130"/>
                  </a:lnTo>
                  <a:lnTo>
                    <a:pt x="628181" y="276860"/>
                  </a:lnTo>
                  <a:lnTo>
                    <a:pt x="626568" y="275590"/>
                  </a:lnTo>
                  <a:lnTo>
                    <a:pt x="617524" y="269240"/>
                  </a:lnTo>
                  <a:lnTo>
                    <a:pt x="609721" y="261620"/>
                  </a:lnTo>
                  <a:lnTo>
                    <a:pt x="603128" y="252730"/>
                  </a:lnTo>
                  <a:lnTo>
                    <a:pt x="597712" y="241300"/>
                  </a:lnTo>
                  <a:lnTo>
                    <a:pt x="596415" y="236220"/>
                  </a:lnTo>
                  <a:close/>
                </a:path>
                <a:path w="690245" h="693420">
                  <a:moveTo>
                    <a:pt x="588631" y="100330"/>
                  </a:moveTo>
                  <a:lnTo>
                    <a:pt x="101658" y="100329"/>
                  </a:lnTo>
                  <a:lnTo>
                    <a:pt x="100953" y="101599"/>
                  </a:lnTo>
                  <a:lnTo>
                    <a:pt x="96370" y="106679"/>
                  </a:lnTo>
                  <a:lnTo>
                    <a:pt x="92806" y="109219"/>
                  </a:lnTo>
                  <a:lnTo>
                    <a:pt x="88987" y="113029"/>
                  </a:lnTo>
                  <a:lnTo>
                    <a:pt x="82876" y="119379"/>
                  </a:lnTo>
                  <a:lnTo>
                    <a:pt x="82562" y="119379"/>
                  </a:lnTo>
                  <a:lnTo>
                    <a:pt x="82180" y="120649"/>
                  </a:lnTo>
                  <a:lnTo>
                    <a:pt x="81094" y="121919"/>
                  </a:lnTo>
                  <a:lnTo>
                    <a:pt x="609255" y="121920"/>
                  </a:lnTo>
                  <a:lnTo>
                    <a:pt x="608660" y="120650"/>
                  </a:lnTo>
                  <a:lnTo>
                    <a:pt x="605520" y="118110"/>
                  </a:lnTo>
                  <a:lnTo>
                    <a:pt x="602380" y="114300"/>
                  </a:lnTo>
                  <a:lnTo>
                    <a:pt x="593978" y="106680"/>
                  </a:lnTo>
                  <a:lnTo>
                    <a:pt x="593299" y="105410"/>
                  </a:lnTo>
                  <a:lnTo>
                    <a:pt x="592535" y="104140"/>
                  </a:lnTo>
                  <a:lnTo>
                    <a:pt x="591941" y="104140"/>
                  </a:lnTo>
                  <a:lnTo>
                    <a:pt x="590413" y="102870"/>
                  </a:lnTo>
                  <a:lnTo>
                    <a:pt x="589904" y="101600"/>
                  </a:lnTo>
                  <a:lnTo>
                    <a:pt x="588631" y="100330"/>
                  </a:lnTo>
                  <a:close/>
                </a:path>
                <a:path w="690245" h="693420">
                  <a:moveTo>
                    <a:pt x="556711" y="68580"/>
                  </a:moveTo>
                  <a:lnTo>
                    <a:pt x="554615" y="69850"/>
                  </a:lnTo>
                  <a:lnTo>
                    <a:pt x="552510" y="69850"/>
                  </a:lnTo>
                  <a:lnTo>
                    <a:pt x="550541" y="71120"/>
                  </a:lnTo>
                  <a:lnTo>
                    <a:pt x="530534" y="81280"/>
                  </a:lnTo>
                  <a:lnTo>
                    <a:pt x="512671" y="90170"/>
                  </a:lnTo>
                  <a:lnTo>
                    <a:pt x="496158" y="95250"/>
                  </a:lnTo>
                  <a:lnTo>
                    <a:pt x="480200" y="99060"/>
                  </a:lnTo>
                  <a:lnTo>
                    <a:pt x="102931" y="99059"/>
                  </a:lnTo>
                  <a:lnTo>
                    <a:pt x="102294" y="100329"/>
                  </a:lnTo>
                  <a:lnTo>
                    <a:pt x="588037" y="100330"/>
                  </a:lnTo>
                  <a:lnTo>
                    <a:pt x="586085" y="97790"/>
                  </a:lnTo>
                  <a:lnTo>
                    <a:pt x="584981" y="96520"/>
                  </a:lnTo>
                  <a:lnTo>
                    <a:pt x="584302" y="96520"/>
                  </a:lnTo>
                  <a:lnTo>
                    <a:pt x="583284" y="95250"/>
                  </a:lnTo>
                  <a:lnTo>
                    <a:pt x="582181" y="93980"/>
                  </a:lnTo>
                  <a:lnTo>
                    <a:pt x="580992" y="92710"/>
                  </a:lnTo>
                  <a:lnTo>
                    <a:pt x="577971" y="90170"/>
                  </a:lnTo>
                  <a:lnTo>
                    <a:pt x="576698" y="88900"/>
                  </a:lnTo>
                  <a:lnTo>
                    <a:pt x="573965" y="86360"/>
                  </a:lnTo>
                  <a:lnTo>
                    <a:pt x="572692" y="85090"/>
                  </a:lnTo>
                  <a:lnTo>
                    <a:pt x="572310" y="83820"/>
                  </a:lnTo>
                  <a:lnTo>
                    <a:pt x="571546" y="83820"/>
                  </a:lnTo>
                  <a:lnTo>
                    <a:pt x="570460" y="82550"/>
                  </a:lnTo>
                  <a:lnTo>
                    <a:pt x="569823" y="81280"/>
                  </a:lnTo>
                  <a:lnTo>
                    <a:pt x="569000" y="81280"/>
                  </a:lnTo>
                  <a:lnTo>
                    <a:pt x="568491" y="80010"/>
                  </a:lnTo>
                  <a:lnTo>
                    <a:pt x="567854" y="80010"/>
                  </a:lnTo>
                  <a:lnTo>
                    <a:pt x="567405" y="78740"/>
                  </a:lnTo>
                  <a:lnTo>
                    <a:pt x="563458" y="74930"/>
                  </a:lnTo>
                  <a:lnTo>
                    <a:pt x="556711" y="68580"/>
                  </a:lnTo>
                  <a:close/>
                </a:path>
                <a:path w="690245" h="693420">
                  <a:moveTo>
                    <a:pt x="133739" y="68579"/>
                  </a:moveTo>
                  <a:lnTo>
                    <a:pt x="133544" y="68579"/>
                  </a:lnTo>
                  <a:lnTo>
                    <a:pt x="132593" y="69849"/>
                  </a:lnTo>
                  <a:lnTo>
                    <a:pt x="129216" y="72389"/>
                  </a:lnTo>
                  <a:lnTo>
                    <a:pt x="121323" y="81279"/>
                  </a:lnTo>
                  <a:lnTo>
                    <a:pt x="120686" y="81279"/>
                  </a:lnTo>
                  <a:lnTo>
                    <a:pt x="118776" y="83819"/>
                  </a:lnTo>
                  <a:lnTo>
                    <a:pt x="117885" y="83819"/>
                  </a:lnTo>
                  <a:lnTo>
                    <a:pt x="117631" y="85089"/>
                  </a:lnTo>
                  <a:lnTo>
                    <a:pt x="113752" y="88899"/>
                  </a:lnTo>
                  <a:lnTo>
                    <a:pt x="112224" y="90169"/>
                  </a:lnTo>
                  <a:lnTo>
                    <a:pt x="111333" y="91439"/>
                  </a:lnTo>
                  <a:lnTo>
                    <a:pt x="110315" y="91439"/>
                  </a:lnTo>
                  <a:lnTo>
                    <a:pt x="109169" y="92709"/>
                  </a:lnTo>
                  <a:lnTo>
                    <a:pt x="108210" y="93979"/>
                  </a:lnTo>
                  <a:lnTo>
                    <a:pt x="107132" y="95249"/>
                  </a:lnTo>
                  <a:lnTo>
                    <a:pt x="105986" y="96519"/>
                  </a:lnTo>
                  <a:lnTo>
                    <a:pt x="104077" y="97789"/>
                  </a:lnTo>
                  <a:lnTo>
                    <a:pt x="103567" y="99059"/>
                  </a:lnTo>
                  <a:lnTo>
                    <a:pt x="210182" y="99059"/>
                  </a:lnTo>
                  <a:lnTo>
                    <a:pt x="202469" y="97789"/>
                  </a:lnTo>
                  <a:lnTo>
                    <a:pt x="186877" y="92709"/>
                  </a:lnTo>
                  <a:lnTo>
                    <a:pt x="178806" y="90169"/>
                  </a:lnTo>
                  <a:lnTo>
                    <a:pt x="169899" y="86359"/>
                  </a:lnTo>
                  <a:lnTo>
                    <a:pt x="160496" y="81279"/>
                  </a:lnTo>
                  <a:lnTo>
                    <a:pt x="139850" y="71119"/>
                  </a:lnTo>
                  <a:lnTo>
                    <a:pt x="137872" y="69849"/>
                  </a:lnTo>
                  <a:lnTo>
                    <a:pt x="135835" y="69849"/>
                  </a:lnTo>
                  <a:lnTo>
                    <a:pt x="133739" y="68579"/>
                  </a:lnTo>
                  <a:close/>
                </a:path>
                <a:path w="690245" h="693420">
                  <a:moveTo>
                    <a:pt x="391849" y="0"/>
                  </a:moveTo>
                  <a:lnTo>
                    <a:pt x="298533" y="0"/>
                  </a:lnTo>
                  <a:lnTo>
                    <a:pt x="297455" y="2539"/>
                  </a:lnTo>
                  <a:lnTo>
                    <a:pt x="296496" y="6349"/>
                  </a:lnTo>
                  <a:lnTo>
                    <a:pt x="293636" y="13969"/>
                  </a:lnTo>
                  <a:lnTo>
                    <a:pt x="292804" y="16509"/>
                  </a:lnTo>
                  <a:lnTo>
                    <a:pt x="291913" y="19049"/>
                  </a:lnTo>
                  <a:lnTo>
                    <a:pt x="290131" y="25399"/>
                  </a:lnTo>
                  <a:lnTo>
                    <a:pt x="288858" y="27939"/>
                  </a:lnTo>
                  <a:lnTo>
                    <a:pt x="287712" y="31749"/>
                  </a:lnTo>
                  <a:lnTo>
                    <a:pt x="285107" y="39369"/>
                  </a:lnTo>
                  <a:lnTo>
                    <a:pt x="284343" y="41909"/>
                  </a:lnTo>
                  <a:lnTo>
                    <a:pt x="283511" y="43179"/>
                  </a:lnTo>
                  <a:lnTo>
                    <a:pt x="282620" y="45719"/>
                  </a:lnTo>
                  <a:lnTo>
                    <a:pt x="275671" y="60959"/>
                  </a:lnTo>
                  <a:lnTo>
                    <a:pt x="267068" y="73659"/>
                  </a:lnTo>
                  <a:lnTo>
                    <a:pt x="255851" y="85089"/>
                  </a:lnTo>
                  <a:lnTo>
                    <a:pt x="241059" y="92709"/>
                  </a:lnTo>
                  <a:lnTo>
                    <a:pt x="234498" y="96519"/>
                  </a:lnTo>
                  <a:lnTo>
                    <a:pt x="228201" y="97789"/>
                  </a:lnTo>
                  <a:lnTo>
                    <a:pt x="218967" y="97789"/>
                  </a:lnTo>
                  <a:lnTo>
                    <a:pt x="214961" y="99059"/>
                  </a:lnTo>
                  <a:lnTo>
                    <a:pt x="472884" y="99060"/>
                  </a:lnTo>
                  <a:lnTo>
                    <a:pt x="457734" y="96520"/>
                  </a:lnTo>
                  <a:lnTo>
                    <a:pt x="449332" y="92710"/>
                  </a:lnTo>
                  <a:lnTo>
                    <a:pt x="414744" y="60960"/>
                  </a:lnTo>
                  <a:lnTo>
                    <a:pt x="406871" y="43180"/>
                  </a:lnTo>
                  <a:lnTo>
                    <a:pt x="406048" y="41910"/>
                  </a:lnTo>
                  <a:lnTo>
                    <a:pt x="405216" y="39370"/>
                  </a:lnTo>
                  <a:lnTo>
                    <a:pt x="404325" y="36830"/>
                  </a:lnTo>
                  <a:lnTo>
                    <a:pt x="403561" y="34290"/>
                  </a:lnTo>
                  <a:lnTo>
                    <a:pt x="402738" y="31750"/>
                  </a:lnTo>
                  <a:lnTo>
                    <a:pt x="401592" y="27940"/>
                  </a:lnTo>
                  <a:lnTo>
                    <a:pt x="400251" y="25400"/>
                  </a:lnTo>
                  <a:lnTo>
                    <a:pt x="398087" y="17780"/>
                  </a:lnTo>
                  <a:lnTo>
                    <a:pt x="397646" y="16510"/>
                  </a:lnTo>
                  <a:lnTo>
                    <a:pt x="396627" y="13970"/>
                  </a:lnTo>
                  <a:lnTo>
                    <a:pt x="395863" y="11430"/>
                  </a:lnTo>
                  <a:lnTo>
                    <a:pt x="393954" y="6350"/>
                  </a:lnTo>
                  <a:lnTo>
                    <a:pt x="392995" y="2540"/>
                  </a:lnTo>
                  <a:lnTo>
                    <a:pt x="391849" y="0"/>
                  </a:lnTo>
                  <a:close/>
                </a:path>
              </a:pathLst>
            </a:custGeom>
            <a:solidFill>
              <a:srgbClr val="2CCCD2"/>
            </a:solidFill>
          </p:spPr>
          <p:txBody>
            <a:bodyPr wrap="square" lIns="0" tIns="0" rIns="0" bIns="0" rtlCol="0"/>
            <a:lstStyle/>
            <a:p>
              <a:endParaRPr/>
            </a:p>
          </p:txBody>
        </p:sp>
        <p:sp>
          <p:nvSpPr>
            <p:cNvPr id="45" name="object 45"/>
            <p:cNvSpPr/>
            <p:nvPr/>
          </p:nvSpPr>
          <p:spPr>
            <a:xfrm>
              <a:off x="8794119" y="3272807"/>
              <a:ext cx="690245" cy="694055"/>
            </a:xfrm>
            <a:custGeom>
              <a:avLst/>
              <a:gdLst/>
              <a:ahLst/>
              <a:cxnLst/>
              <a:rect l="l" t="t" r="r" b="b"/>
              <a:pathLst>
                <a:path w="690245" h="694054">
                  <a:moveTo>
                    <a:pt x="685978" y="298556"/>
                  </a:moveTo>
                  <a:lnTo>
                    <a:pt x="643418" y="283478"/>
                  </a:lnTo>
                  <a:lnTo>
                    <a:pt x="626568" y="275202"/>
                  </a:lnTo>
                  <a:lnTo>
                    <a:pt x="617524" y="269110"/>
                  </a:lnTo>
                  <a:lnTo>
                    <a:pt x="609721" y="261742"/>
                  </a:lnTo>
                  <a:lnTo>
                    <a:pt x="603128" y="252714"/>
                  </a:lnTo>
                  <a:lnTo>
                    <a:pt x="597712" y="241642"/>
                  </a:lnTo>
                  <a:lnTo>
                    <a:pt x="592201" y="220251"/>
                  </a:lnTo>
                  <a:lnTo>
                    <a:pt x="593660" y="200278"/>
                  </a:lnTo>
                  <a:lnTo>
                    <a:pt x="600433" y="180039"/>
                  </a:lnTo>
                  <a:lnTo>
                    <a:pt x="610867" y="157850"/>
                  </a:lnTo>
                  <a:lnTo>
                    <a:pt x="613599" y="152317"/>
                  </a:lnTo>
                  <a:lnTo>
                    <a:pt x="616426" y="146583"/>
                  </a:lnTo>
                  <a:lnTo>
                    <a:pt x="619317" y="140644"/>
                  </a:lnTo>
                  <a:lnTo>
                    <a:pt x="622240" y="134495"/>
                  </a:lnTo>
                  <a:lnTo>
                    <a:pt x="610697" y="122818"/>
                  </a:lnTo>
                  <a:lnTo>
                    <a:pt x="610018" y="122048"/>
                  </a:lnTo>
                  <a:lnTo>
                    <a:pt x="609255" y="121347"/>
                  </a:lnTo>
                  <a:lnTo>
                    <a:pt x="608660" y="120705"/>
                  </a:lnTo>
                  <a:lnTo>
                    <a:pt x="605520" y="117557"/>
                  </a:lnTo>
                  <a:lnTo>
                    <a:pt x="602380" y="114349"/>
                  </a:lnTo>
                  <a:lnTo>
                    <a:pt x="598561" y="110568"/>
                  </a:lnTo>
                  <a:lnTo>
                    <a:pt x="593978" y="105991"/>
                  </a:lnTo>
                  <a:lnTo>
                    <a:pt x="593299" y="105136"/>
                  </a:lnTo>
                  <a:lnTo>
                    <a:pt x="592535" y="104537"/>
                  </a:lnTo>
                  <a:lnTo>
                    <a:pt x="591941" y="103853"/>
                  </a:lnTo>
                  <a:lnTo>
                    <a:pt x="591177" y="103168"/>
                  </a:lnTo>
                  <a:lnTo>
                    <a:pt x="590413" y="102484"/>
                  </a:lnTo>
                  <a:lnTo>
                    <a:pt x="589904" y="101800"/>
                  </a:lnTo>
                  <a:lnTo>
                    <a:pt x="589225" y="101201"/>
                  </a:lnTo>
                  <a:lnTo>
                    <a:pt x="588631" y="100687"/>
                  </a:lnTo>
                  <a:lnTo>
                    <a:pt x="588037" y="100003"/>
                  </a:lnTo>
                  <a:lnTo>
                    <a:pt x="586085" y="98036"/>
                  </a:lnTo>
                  <a:lnTo>
                    <a:pt x="585575" y="97437"/>
                  </a:lnTo>
                  <a:lnTo>
                    <a:pt x="584981" y="96752"/>
                  </a:lnTo>
                  <a:lnTo>
                    <a:pt x="584302" y="96239"/>
                  </a:lnTo>
                  <a:lnTo>
                    <a:pt x="583284" y="95127"/>
                  </a:lnTo>
                  <a:lnTo>
                    <a:pt x="582181" y="94015"/>
                  </a:lnTo>
                  <a:lnTo>
                    <a:pt x="580992" y="92903"/>
                  </a:lnTo>
                  <a:lnTo>
                    <a:pt x="577971" y="89823"/>
                  </a:lnTo>
                  <a:lnTo>
                    <a:pt x="576698" y="88454"/>
                  </a:lnTo>
                  <a:lnTo>
                    <a:pt x="575366" y="87171"/>
                  </a:lnTo>
                  <a:lnTo>
                    <a:pt x="573965" y="85802"/>
                  </a:lnTo>
                  <a:lnTo>
                    <a:pt x="572692" y="84519"/>
                  </a:lnTo>
                  <a:lnTo>
                    <a:pt x="572310" y="84092"/>
                  </a:lnTo>
                  <a:lnTo>
                    <a:pt x="571860" y="83835"/>
                  </a:lnTo>
                  <a:lnTo>
                    <a:pt x="571546" y="83322"/>
                  </a:lnTo>
                  <a:lnTo>
                    <a:pt x="570460" y="82295"/>
                  </a:lnTo>
                  <a:lnTo>
                    <a:pt x="569823" y="81525"/>
                  </a:lnTo>
                  <a:lnTo>
                    <a:pt x="569000" y="80841"/>
                  </a:lnTo>
                  <a:lnTo>
                    <a:pt x="568491" y="80242"/>
                  </a:lnTo>
                  <a:lnTo>
                    <a:pt x="568109" y="79900"/>
                  </a:lnTo>
                  <a:lnTo>
                    <a:pt x="567854" y="79558"/>
                  </a:lnTo>
                  <a:lnTo>
                    <a:pt x="567405" y="79215"/>
                  </a:lnTo>
                  <a:lnTo>
                    <a:pt x="566132" y="77932"/>
                  </a:lnTo>
                  <a:lnTo>
                    <a:pt x="564799" y="76563"/>
                  </a:lnTo>
                  <a:lnTo>
                    <a:pt x="563458" y="75195"/>
                  </a:lnTo>
                  <a:lnTo>
                    <a:pt x="556711" y="68437"/>
                  </a:lnTo>
                  <a:lnTo>
                    <a:pt x="554615" y="69463"/>
                  </a:lnTo>
                  <a:lnTo>
                    <a:pt x="552510" y="70319"/>
                  </a:lnTo>
                  <a:lnTo>
                    <a:pt x="550541" y="71431"/>
                  </a:lnTo>
                  <a:lnTo>
                    <a:pt x="512671" y="89588"/>
                  </a:lnTo>
                  <a:lnTo>
                    <a:pt x="475362" y="98549"/>
                  </a:lnTo>
                  <a:lnTo>
                    <a:pt x="472884" y="98378"/>
                  </a:lnTo>
                  <a:lnTo>
                    <a:pt x="465432" y="98207"/>
                  </a:lnTo>
                  <a:lnTo>
                    <a:pt x="423330" y="73986"/>
                  </a:lnTo>
                  <a:lnTo>
                    <a:pt x="405216" y="39180"/>
                  </a:lnTo>
                  <a:lnTo>
                    <a:pt x="404325" y="36870"/>
                  </a:lnTo>
                  <a:lnTo>
                    <a:pt x="403561" y="34560"/>
                  </a:lnTo>
                  <a:lnTo>
                    <a:pt x="402738" y="32165"/>
                  </a:lnTo>
                  <a:lnTo>
                    <a:pt x="401592" y="28486"/>
                  </a:lnTo>
                  <a:lnTo>
                    <a:pt x="400251" y="24722"/>
                  </a:lnTo>
                  <a:lnTo>
                    <a:pt x="398978" y="20873"/>
                  </a:lnTo>
                  <a:lnTo>
                    <a:pt x="398537" y="19504"/>
                  </a:lnTo>
                  <a:lnTo>
                    <a:pt x="398087" y="18135"/>
                  </a:lnTo>
                  <a:lnTo>
                    <a:pt x="397646" y="16852"/>
                  </a:lnTo>
                  <a:lnTo>
                    <a:pt x="396627" y="14115"/>
                  </a:lnTo>
                  <a:lnTo>
                    <a:pt x="395863" y="11463"/>
                  </a:lnTo>
                  <a:lnTo>
                    <a:pt x="394904" y="8640"/>
                  </a:lnTo>
                  <a:lnTo>
                    <a:pt x="393954" y="5817"/>
                  </a:lnTo>
                  <a:lnTo>
                    <a:pt x="392995" y="2908"/>
                  </a:lnTo>
                  <a:lnTo>
                    <a:pt x="391849" y="0"/>
                  </a:lnTo>
                  <a:lnTo>
                    <a:pt x="298533" y="0"/>
                  </a:lnTo>
                  <a:lnTo>
                    <a:pt x="297455" y="2823"/>
                  </a:lnTo>
                  <a:lnTo>
                    <a:pt x="296496" y="5817"/>
                  </a:lnTo>
                  <a:lnTo>
                    <a:pt x="295546" y="8640"/>
                  </a:lnTo>
                  <a:lnTo>
                    <a:pt x="294587" y="11463"/>
                  </a:lnTo>
                  <a:lnTo>
                    <a:pt x="293636" y="14115"/>
                  </a:lnTo>
                  <a:lnTo>
                    <a:pt x="292804" y="16852"/>
                  </a:lnTo>
                  <a:lnTo>
                    <a:pt x="292363" y="18135"/>
                  </a:lnTo>
                  <a:lnTo>
                    <a:pt x="291913" y="19590"/>
                  </a:lnTo>
                  <a:lnTo>
                    <a:pt x="291472" y="20873"/>
                  </a:lnTo>
                  <a:lnTo>
                    <a:pt x="290131" y="24722"/>
                  </a:lnTo>
                  <a:lnTo>
                    <a:pt x="288858" y="28486"/>
                  </a:lnTo>
                  <a:lnTo>
                    <a:pt x="287712" y="32165"/>
                  </a:lnTo>
                  <a:lnTo>
                    <a:pt x="286821" y="34560"/>
                  </a:lnTo>
                  <a:lnTo>
                    <a:pt x="285930" y="36955"/>
                  </a:lnTo>
                  <a:lnTo>
                    <a:pt x="285107" y="39180"/>
                  </a:lnTo>
                  <a:lnTo>
                    <a:pt x="284343" y="41575"/>
                  </a:lnTo>
                  <a:lnTo>
                    <a:pt x="283511" y="43714"/>
                  </a:lnTo>
                  <a:lnTo>
                    <a:pt x="255851" y="84649"/>
                  </a:lnTo>
                  <a:lnTo>
                    <a:pt x="222149" y="97950"/>
                  </a:lnTo>
                  <a:lnTo>
                    <a:pt x="220622" y="98207"/>
                  </a:lnTo>
                  <a:lnTo>
                    <a:pt x="218967" y="98292"/>
                  </a:lnTo>
                  <a:lnTo>
                    <a:pt x="217439" y="98378"/>
                  </a:lnTo>
                  <a:lnTo>
                    <a:pt x="214961" y="98549"/>
                  </a:lnTo>
                  <a:lnTo>
                    <a:pt x="212601" y="98549"/>
                  </a:lnTo>
                  <a:lnTo>
                    <a:pt x="169899" y="86035"/>
                  </a:lnTo>
                  <a:lnTo>
                    <a:pt x="150509" y="76641"/>
                  </a:lnTo>
                  <a:lnTo>
                    <a:pt x="139850" y="71431"/>
                  </a:lnTo>
                  <a:lnTo>
                    <a:pt x="137872" y="70319"/>
                  </a:lnTo>
                  <a:lnTo>
                    <a:pt x="135835" y="69463"/>
                  </a:lnTo>
                  <a:lnTo>
                    <a:pt x="133739" y="68436"/>
                  </a:lnTo>
                  <a:lnTo>
                    <a:pt x="133544" y="68436"/>
                  </a:lnTo>
                  <a:lnTo>
                    <a:pt x="132593" y="69463"/>
                  </a:lnTo>
                  <a:lnTo>
                    <a:pt x="129216" y="72799"/>
                  </a:lnTo>
                  <a:lnTo>
                    <a:pt x="121900" y="80242"/>
                  </a:lnTo>
                  <a:lnTo>
                    <a:pt x="121323" y="80841"/>
                  </a:lnTo>
                  <a:lnTo>
                    <a:pt x="120686" y="81525"/>
                  </a:lnTo>
                  <a:lnTo>
                    <a:pt x="119863" y="82295"/>
                  </a:lnTo>
                  <a:lnTo>
                    <a:pt x="118776" y="83322"/>
                  </a:lnTo>
                  <a:lnTo>
                    <a:pt x="118335" y="83835"/>
                  </a:lnTo>
                  <a:lnTo>
                    <a:pt x="117885" y="84091"/>
                  </a:lnTo>
                  <a:lnTo>
                    <a:pt x="117631" y="84519"/>
                  </a:lnTo>
                  <a:lnTo>
                    <a:pt x="116358" y="85802"/>
                  </a:lnTo>
                  <a:lnTo>
                    <a:pt x="115084" y="87086"/>
                  </a:lnTo>
                  <a:lnTo>
                    <a:pt x="113752" y="88454"/>
                  </a:lnTo>
                  <a:lnTo>
                    <a:pt x="112224" y="89823"/>
                  </a:lnTo>
                  <a:lnTo>
                    <a:pt x="111333" y="90935"/>
                  </a:lnTo>
                  <a:lnTo>
                    <a:pt x="110315" y="91791"/>
                  </a:lnTo>
                  <a:lnTo>
                    <a:pt x="109169" y="92903"/>
                  </a:lnTo>
                  <a:lnTo>
                    <a:pt x="108210" y="94015"/>
                  </a:lnTo>
                  <a:lnTo>
                    <a:pt x="107132" y="95127"/>
                  </a:lnTo>
                  <a:lnTo>
                    <a:pt x="105986" y="96239"/>
                  </a:lnTo>
                  <a:lnTo>
                    <a:pt x="104077" y="98035"/>
                  </a:lnTo>
                  <a:lnTo>
                    <a:pt x="103567" y="98720"/>
                  </a:lnTo>
                  <a:lnTo>
                    <a:pt x="102931" y="99233"/>
                  </a:lnTo>
                  <a:lnTo>
                    <a:pt x="102294" y="100003"/>
                  </a:lnTo>
                  <a:lnTo>
                    <a:pt x="101658" y="100516"/>
                  </a:lnTo>
                  <a:lnTo>
                    <a:pt x="100953" y="101201"/>
                  </a:lnTo>
                  <a:lnTo>
                    <a:pt x="100385" y="101800"/>
                  </a:lnTo>
                  <a:lnTo>
                    <a:pt x="98407" y="103853"/>
                  </a:lnTo>
                  <a:lnTo>
                    <a:pt x="96370" y="105991"/>
                  </a:lnTo>
                  <a:lnTo>
                    <a:pt x="92806" y="109413"/>
                  </a:lnTo>
                  <a:lnTo>
                    <a:pt x="88987" y="113323"/>
                  </a:lnTo>
                  <a:lnTo>
                    <a:pt x="84786" y="117557"/>
                  </a:lnTo>
                  <a:lnTo>
                    <a:pt x="84149" y="118199"/>
                  </a:lnTo>
                  <a:lnTo>
                    <a:pt x="83512" y="118840"/>
                  </a:lnTo>
                  <a:lnTo>
                    <a:pt x="82876" y="119482"/>
                  </a:lnTo>
                  <a:lnTo>
                    <a:pt x="82562" y="119867"/>
                  </a:lnTo>
                  <a:lnTo>
                    <a:pt x="82180" y="120192"/>
                  </a:lnTo>
                  <a:lnTo>
                    <a:pt x="81730" y="120637"/>
                  </a:lnTo>
                  <a:lnTo>
                    <a:pt x="81094" y="121278"/>
                  </a:lnTo>
                  <a:lnTo>
                    <a:pt x="80270" y="121988"/>
                  </a:lnTo>
                  <a:lnTo>
                    <a:pt x="79566" y="122758"/>
                  </a:lnTo>
                  <a:lnTo>
                    <a:pt x="76001" y="126351"/>
                  </a:lnTo>
                  <a:lnTo>
                    <a:pt x="72123" y="130261"/>
                  </a:lnTo>
                  <a:lnTo>
                    <a:pt x="68108" y="134435"/>
                  </a:lnTo>
                  <a:lnTo>
                    <a:pt x="71043" y="140583"/>
                  </a:lnTo>
                  <a:lnTo>
                    <a:pt x="73925" y="146520"/>
                  </a:lnTo>
                  <a:lnTo>
                    <a:pt x="76748" y="152253"/>
                  </a:lnTo>
                  <a:lnTo>
                    <a:pt x="79507" y="157790"/>
                  </a:lnTo>
                  <a:lnTo>
                    <a:pt x="89953" y="179974"/>
                  </a:lnTo>
                  <a:lnTo>
                    <a:pt x="96716" y="200212"/>
                  </a:lnTo>
                  <a:lnTo>
                    <a:pt x="98168" y="220186"/>
                  </a:lnTo>
                  <a:lnTo>
                    <a:pt x="92679" y="241582"/>
                  </a:lnTo>
                  <a:lnTo>
                    <a:pt x="63848" y="275133"/>
                  </a:lnTo>
                  <a:lnTo>
                    <a:pt x="61998" y="276228"/>
                  </a:lnTo>
                  <a:lnTo>
                    <a:pt x="60283" y="277315"/>
                  </a:lnTo>
                  <a:lnTo>
                    <a:pt x="58306" y="278281"/>
                  </a:lnTo>
                  <a:lnTo>
                    <a:pt x="46894" y="283442"/>
                  </a:lnTo>
                  <a:lnTo>
                    <a:pt x="34120" y="288240"/>
                  </a:lnTo>
                  <a:lnTo>
                    <a:pt x="19961" y="293111"/>
                  </a:lnTo>
                  <a:lnTo>
                    <a:pt x="4396" y="298487"/>
                  </a:lnTo>
                  <a:lnTo>
                    <a:pt x="2928" y="299001"/>
                  </a:lnTo>
                  <a:lnTo>
                    <a:pt x="1468" y="299582"/>
                  </a:lnTo>
                  <a:lnTo>
                    <a:pt x="0" y="300096"/>
                  </a:lnTo>
                  <a:lnTo>
                    <a:pt x="0" y="393127"/>
                  </a:lnTo>
                  <a:lnTo>
                    <a:pt x="3819" y="394599"/>
                  </a:lnTo>
                  <a:lnTo>
                    <a:pt x="7511" y="395950"/>
                  </a:lnTo>
                  <a:lnTo>
                    <a:pt x="11143" y="397165"/>
                  </a:lnTo>
                  <a:lnTo>
                    <a:pt x="39071" y="407075"/>
                  </a:lnTo>
                  <a:lnTo>
                    <a:pt x="79868" y="431155"/>
                  </a:lnTo>
                  <a:lnTo>
                    <a:pt x="97925" y="471104"/>
                  </a:lnTo>
                  <a:lnTo>
                    <a:pt x="98337" y="480305"/>
                  </a:lnTo>
                  <a:lnTo>
                    <a:pt x="97457" y="489367"/>
                  </a:lnTo>
                  <a:lnTo>
                    <a:pt x="84109" y="526217"/>
                  </a:lnTo>
                  <a:lnTo>
                    <a:pt x="73729" y="547193"/>
                  </a:lnTo>
                  <a:lnTo>
                    <a:pt x="68109" y="558788"/>
                  </a:lnTo>
                  <a:lnTo>
                    <a:pt x="133544" y="624744"/>
                  </a:lnTo>
                  <a:lnTo>
                    <a:pt x="164246" y="609772"/>
                  </a:lnTo>
                  <a:lnTo>
                    <a:pt x="190430" y="598895"/>
                  </a:lnTo>
                  <a:lnTo>
                    <a:pt x="241059" y="600808"/>
                  </a:lnTo>
                  <a:lnTo>
                    <a:pt x="275269" y="631462"/>
                  </a:lnTo>
                  <a:lnTo>
                    <a:pt x="294782" y="683001"/>
                  </a:lnTo>
                  <a:lnTo>
                    <a:pt x="295987" y="686594"/>
                  </a:lnTo>
                  <a:lnTo>
                    <a:pt x="297133" y="690247"/>
                  </a:lnTo>
                  <a:lnTo>
                    <a:pt x="298474" y="693968"/>
                  </a:lnTo>
                  <a:lnTo>
                    <a:pt x="391790" y="693968"/>
                  </a:lnTo>
                  <a:lnTo>
                    <a:pt x="393250" y="690247"/>
                  </a:lnTo>
                  <a:lnTo>
                    <a:pt x="394523" y="686594"/>
                  </a:lnTo>
                  <a:lnTo>
                    <a:pt x="395482" y="683001"/>
                  </a:lnTo>
                  <a:lnTo>
                    <a:pt x="405005" y="654541"/>
                  </a:lnTo>
                  <a:lnTo>
                    <a:pt x="415047" y="631440"/>
                  </a:lnTo>
                  <a:lnTo>
                    <a:pt x="428752" y="613571"/>
                  </a:lnTo>
                  <a:lnTo>
                    <a:pt x="449264" y="600808"/>
                  </a:lnTo>
                  <a:lnTo>
                    <a:pt x="475257" y="594959"/>
                  </a:lnTo>
                  <a:lnTo>
                    <a:pt x="499888" y="598895"/>
                  </a:lnTo>
                  <a:lnTo>
                    <a:pt x="526068" y="609772"/>
                  </a:lnTo>
                  <a:lnTo>
                    <a:pt x="556711" y="624744"/>
                  </a:lnTo>
                  <a:lnTo>
                    <a:pt x="622240" y="558788"/>
                  </a:lnTo>
                  <a:lnTo>
                    <a:pt x="607211" y="528509"/>
                  </a:lnTo>
                  <a:lnTo>
                    <a:pt x="596089" y="502460"/>
                  </a:lnTo>
                  <a:lnTo>
                    <a:pt x="591889" y="477771"/>
                  </a:lnTo>
                  <a:lnTo>
                    <a:pt x="597627" y="451573"/>
                  </a:lnTo>
                  <a:lnTo>
                    <a:pt x="628245" y="417291"/>
                  </a:lnTo>
                  <a:lnTo>
                    <a:pt x="679104" y="397105"/>
                  </a:lnTo>
                  <a:lnTo>
                    <a:pt x="682753" y="395882"/>
                  </a:lnTo>
                  <a:lnTo>
                    <a:pt x="686487" y="394539"/>
                  </a:lnTo>
                  <a:lnTo>
                    <a:pt x="690222" y="393059"/>
                  </a:lnTo>
                  <a:lnTo>
                    <a:pt x="690222" y="300027"/>
                  </a:lnTo>
                  <a:lnTo>
                    <a:pt x="688779" y="299386"/>
                  </a:lnTo>
                  <a:lnTo>
                    <a:pt x="687251" y="298941"/>
                  </a:lnTo>
                  <a:lnTo>
                    <a:pt x="685893" y="298428"/>
                  </a:lnTo>
                  <a:lnTo>
                    <a:pt x="685978" y="298556"/>
                  </a:lnTo>
                  <a:close/>
                </a:path>
              </a:pathLst>
            </a:custGeom>
            <a:ln w="25562">
              <a:solidFill>
                <a:srgbClr val="464646"/>
              </a:solidFill>
            </a:ln>
          </p:spPr>
          <p:txBody>
            <a:bodyPr wrap="square" lIns="0" tIns="0" rIns="0" bIns="0" rtlCol="0"/>
            <a:lstStyle/>
            <a:p>
              <a:endParaRPr/>
            </a:p>
          </p:txBody>
        </p:sp>
        <p:pic>
          <p:nvPicPr>
            <p:cNvPr id="46" name="object 46"/>
            <p:cNvPicPr/>
            <p:nvPr/>
          </p:nvPicPr>
          <p:blipFill>
            <a:blip r:embed="rId8" cstate="print"/>
            <a:stretch>
              <a:fillRect/>
            </a:stretch>
          </p:blipFill>
          <p:spPr>
            <a:xfrm>
              <a:off x="9015905" y="3495766"/>
              <a:ext cx="246694" cy="248453"/>
            </a:xfrm>
            <a:prstGeom prst="rect">
              <a:avLst/>
            </a:prstGeom>
          </p:spPr>
        </p:pic>
        <p:sp>
          <p:nvSpPr>
            <p:cNvPr id="47" name="object 47"/>
            <p:cNvSpPr/>
            <p:nvPr/>
          </p:nvSpPr>
          <p:spPr>
            <a:xfrm>
              <a:off x="8627288" y="3123871"/>
              <a:ext cx="407670" cy="739140"/>
            </a:xfrm>
            <a:custGeom>
              <a:avLst/>
              <a:gdLst/>
              <a:ahLst/>
              <a:cxnLst/>
              <a:rect l="l" t="t" r="r" b="b"/>
              <a:pathLst>
                <a:path w="407670" h="739139">
                  <a:moveTo>
                    <a:pt x="55123" y="738709"/>
                  </a:moveTo>
                  <a:lnTo>
                    <a:pt x="35849" y="695607"/>
                  </a:lnTo>
                  <a:lnTo>
                    <a:pt x="20486" y="650519"/>
                  </a:lnTo>
                  <a:lnTo>
                    <a:pt x="9247" y="603660"/>
                  </a:lnTo>
                  <a:lnTo>
                    <a:pt x="2347" y="555246"/>
                  </a:lnTo>
                  <a:lnTo>
                    <a:pt x="0" y="505492"/>
                  </a:lnTo>
                  <a:lnTo>
                    <a:pt x="2295" y="456288"/>
                  </a:lnTo>
                  <a:lnTo>
                    <a:pt x="9044" y="408390"/>
                  </a:lnTo>
                  <a:lnTo>
                    <a:pt x="20039" y="362009"/>
                  </a:lnTo>
                  <a:lnTo>
                    <a:pt x="35071" y="317354"/>
                  </a:lnTo>
                  <a:lnTo>
                    <a:pt x="53932" y="274635"/>
                  </a:lnTo>
                  <a:lnTo>
                    <a:pt x="76416" y="234060"/>
                  </a:lnTo>
                  <a:lnTo>
                    <a:pt x="102313" y="195840"/>
                  </a:lnTo>
                  <a:lnTo>
                    <a:pt x="131416" y="160185"/>
                  </a:lnTo>
                  <a:lnTo>
                    <a:pt x="163516" y="127303"/>
                  </a:lnTo>
                  <a:lnTo>
                    <a:pt x="198408" y="97405"/>
                  </a:lnTo>
                  <a:lnTo>
                    <a:pt x="235881" y="70700"/>
                  </a:lnTo>
                  <a:lnTo>
                    <a:pt x="275729" y="47397"/>
                  </a:lnTo>
                  <a:lnTo>
                    <a:pt x="317743" y="27706"/>
                  </a:lnTo>
                  <a:lnTo>
                    <a:pt x="361716" y="11837"/>
                  </a:lnTo>
                  <a:lnTo>
                    <a:pt x="407440" y="0"/>
                  </a:lnTo>
                </a:path>
              </a:pathLst>
            </a:custGeom>
            <a:ln w="25508">
              <a:solidFill>
                <a:srgbClr val="464646"/>
              </a:solidFill>
            </a:ln>
          </p:spPr>
          <p:txBody>
            <a:bodyPr wrap="square" lIns="0" tIns="0" rIns="0" bIns="0" rtlCol="0"/>
            <a:lstStyle/>
            <a:p>
              <a:endParaRPr/>
            </a:p>
          </p:txBody>
        </p:sp>
        <p:sp>
          <p:nvSpPr>
            <p:cNvPr id="48" name="object 48"/>
            <p:cNvSpPr/>
            <p:nvPr/>
          </p:nvSpPr>
          <p:spPr>
            <a:xfrm>
              <a:off x="9014299" y="3079900"/>
              <a:ext cx="87630" cy="93980"/>
            </a:xfrm>
            <a:custGeom>
              <a:avLst/>
              <a:gdLst/>
              <a:ahLst/>
              <a:cxnLst/>
              <a:rect l="l" t="t" r="r" b="b"/>
              <a:pathLst>
                <a:path w="87629" h="93980">
                  <a:moveTo>
                    <a:pt x="0" y="0"/>
                  </a:moveTo>
                  <a:lnTo>
                    <a:pt x="14003" y="93587"/>
                  </a:lnTo>
                  <a:lnTo>
                    <a:pt x="87459" y="34560"/>
                  </a:lnTo>
                  <a:lnTo>
                    <a:pt x="0" y="0"/>
                  </a:lnTo>
                  <a:close/>
                </a:path>
              </a:pathLst>
            </a:custGeom>
            <a:solidFill>
              <a:srgbClr val="464646"/>
            </a:solidFill>
          </p:spPr>
          <p:txBody>
            <a:bodyPr wrap="square" lIns="0" tIns="0" rIns="0" bIns="0" rtlCol="0"/>
            <a:lstStyle/>
            <a:p>
              <a:endParaRPr/>
            </a:p>
          </p:txBody>
        </p:sp>
        <p:sp>
          <p:nvSpPr>
            <p:cNvPr id="49" name="object 49"/>
            <p:cNvSpPr/>
            <p:nvPr/>
          </p:nvSpPr>
          <p:spPr>
            <a:xfrm>
              <a:off x="8759110" y="3917501"/>
              <a:ext cx="805815" cy="228600"/>
            </a:xfrm>
            <a:custGeom>
              <a:avLst/>
              <a:gdLst/>
              <a:ahLst/>
              <a:cxnLst/>
              <a:rect l="l" t="t" r="r" b="b"/>
              <a:pathLst>
                <a:path w="805815" h="228600">
                  <a:moveTo>
                    <a:pt x="805434" y="0"/>
                  </a:moveTo>
                  <a:lnTo>
                    <a:pt x="775977" y="39831"/>
                  </a:lnTo>
                  <a:lnTo>
                    <a:pt x="742928" y="76576"/>
                  </a:lnTo>
                  <a:lnTo>
                    <a:pt x="706548" y="109974"/>
                  </a:lnTo>
                  <a:lnTo>
                    <a:pt x="667095" y="139764"/>
                  </a:lnTo>
                  <a:lnTo>
                    <a:pt x="624829" y="165685"/>
                  </a:lnTo>
                  <a:lnTo>
                    <a:pt x="580009" y="187478"/>
                  </a:lnTo>
                  <a:lnTo>
                    <a:pt x="532896" y="204882"/>
                  </a:lnTo>
                  <a:lnTo>
                    <a:pt x="483749" y="217636"/>
                  </a:lnTo>
                  <a:lnTo>
                    <a:pt x="432828" y="225479"/>
                  </a:lnTo>
                  <a:lnTo>
                    <a:pt x="380392" y="228151"/>
                  </a:lnTo>
                  <a:lnTo>
                    <a:pt x="330686" y="225750"/>
                  </a:lnTo>
                  <a:lnTo>
                    <a:pt x="282326" y="218695"/>
                  </a:lnTo>
                  <a:lnTo>
                    <a:pt x="235534" y="207207"/>
                  </a:lnTo>
                  <a:lnTo>
                    <a:pt x="190528" y="191508"/>
                  </a:lnTo>
                  <a:lnTo>
                    <a:pt x="147528" y="171820"/>
                  </a:lnTo>
                  <a:lnTo>
                    <a:pt x="106756" y="148365"/>
                  </a:lnTo>
                  <a:lnTo>
                    <a:pt x="68430" y="121365"/>
                  </a:lnTo>
                  <a:lnTo>
                    <a:pt x="32771" y="91041"/>
                  </a:lnTo>
                  <a:lnTo>
                    <a:pt x="0" y="57615"/>
                  </a:lnTo>
                </a:path>
              </a:pathLst>
            </a:custGeom>
            <a:ln w="25648">
              <a:solidFill>
                <a:srgbClr val="464646"/>
              </a:solidFill>
            </a:ln>
          </p:spPr>
          <p:txBody>
            <a:bodyPr wrap="square" lIns="0" tIns="0" rIns="0" bIns="0" rtlCol="0"/>
            <a:lstStyle/>
            <a:p>
              <a:endParaRPr/>
            </a:p>
          </p:txBody>
        </p:sp>
        <p:sp>
          <p:nvSpPr>
            <p:cNvPr id="50" name="object 50"/>
            <p:cNvSpPr/>
            <p:nvPr/>
          </p:nvSpPr>
          <p:spPr>
            <a:xfrm>
              <a:off x="8717226" y="3921676"/>
              <a:ext cx="88265" cy="93980"/>
            </a:xfrm>
            <a:custGeom>
              <a:avLst/>
              <a:gdLst/>
              <a:ahLst/>
              <a:cxnLst/>
              <a:rect l="l" t="t" r="r" b="b"/>
              <a:pathLst>
                <a:path w="88265" h="93979">
                  <a:moveTo>
                    <a:pt x="0" y="0"/>
                  </a:moveTo>
                  <a:lnTo>
                    <a:pt x="14767" y="93544"/>
                  </a:lnTo>
                  <a:lnTo>
                    <a:pt x="87714" y="33876"/>
                  </a:lnTo>
                  <a:lnTo>
                    <a:pt x="0" y="0"/>
                  </a:lnTo>
                  <a:close/>
                </a:path>
              </a:pathLst>
            </a:custGeom>
            <a:solidFill>
              <a:srgbClr val="464646"/>
            </a:solidFill>
          </p:spPr>
          <p:txBody>
            <a:bodyPr wrap="square" lIns="0" tIns="0" rIns="0" bIns="0" rtlCol="0"/>
            <a:lstStyle/>
            <a:p>
              <a:endParaRPr/>
            </a:p>
          </p:txBody>
        </p:sp>
        <p:sp>
          <p:nvSpPr>
            <p:cNvPr id="51" name="object 51"/>
            <p:cNvSpPr/>
            <p:nvPr/>
          </p:nvSpPr>
          <p:spPr>
            <a:xfrm>
              <a:off x="9172032" y="3114119"/>
              <a:ext cx="480059" cy="680085"/>
            </a:xfrm>
            <a:custGeom>
              <a:avLst/>
              <a:gdLst/>
              <a:ahLst/>
              <a:cxnLst/>
              <a:rect l="l" t="t" r="r" b="b"/>
              <a:pathLst>
                <a:path w="480059" h="680085">
                  <a:moveTo>
                    <a:pt x="0" y="0"/>
                  </a:moveTo>
                  <a:lnTo>
                    <a:pt x="47964" y="5307"/>
                  </a:lnTo>
                  <a:lnTo>
                    <a:pt x="94496" y="14962"/>
                  </a:lnTo>
                  <a:lnTo>
                    <a:pt x="139388" y="28756"/>
                  </a:lnTo>
                  <a:lnTo>
                    <a:pt x="182431" y="46479"/>
                  </a:lnTo>
                  <a:lnTo>
                    <a:pt x="223417" y="67921"/>
                  </a:lnTo>
                  <a:lnTo>
                    <a:pt x="262139" y="92874"/>
                  </a:lnTo>
                  <a:lnTo>
                    <a:pt x="298388" y="121127"/>
                  </a:lnTo>
                  <a:lnTo>
                    <a:pt x="331958" y="152472"/>
                  </a:lnTo>
                  <a:lnTo>
                    <a:pt x="362639" y="186698"/>
                  </a:lnTo>
                  <a:lnTo>
                    <a:pt x="390224" y="223597"/>
                  </a:lnTo>
                  <a:lnTo>
                    <a:pt x="414506" y="262959"/>
                  </a:lnTo>
                  <a:lnTo>
                    <a:pt x="435276" y="304575"/>
                  </a:lnTo>
                  <a:lnTo>
                    <a:pt x="452326" y="348235"/>
                  </a:lnTo>
                  <a:lnTo>
                    <a:pt x="465449" y="393729"/>
                  </a:lnTo>
                  <a:lnTo>
                    <a:pt x="474436" y="440849"/>
                  </a:lnTo>
                  <a:lnTo>
                    <a:pt x="479080" y="489384"/>
                  </a:lnTo>
                  <a:lnTo>
                    <a:pt x="479674" y="523201"/>
                  </a:lnTo>
                  <a:lnTo>
                    <a:pt x="479504" y="531216"/>
                  </a:lnTo>
                  <a:lnTo>
                    <a:pt x="479080" y="539112"/>
                  </a:lnTo>
                  <a:lnTo>
                    <a:pt x="476168" y="575484"/>
                  </a:lnTo>
                  <a:lnTo>
                    <a:pt x="470805" y="611112"/>
                  </a:lnTo>
                  <a:lnTo>
                    <a:pt x="463087" y="645900"/>
                  </a:lnTo>
                  <a:lnTo>
                    <a:pt x="453109" y="679750"/>
                  </a:lnTo>
                </a:path>
              </a:pathLst>
            </a:custGeom>
            <a:ln w="25528">
              <a:solidFill>
                <a:srgbClr val="464646"/>
              </a:solidFill>
            </a:ln>
          </p:spPr>
          <p:txBody>
            <a:bodyPr wrap="square" lIns="0" tIns="0" rIns="0" bIns="0" rtlCol="0"/>
            <a:lstStyle/>
            <a:p>
              <a:endParaRPr/>
            </a:p>
          </p:txBody>
        </p:sp>
        <p:sp>
          <p:nvSpPr>
            <p:cNvPr id="52" name="object 52"/>
            <p:cNvSpPr/>
            <p:nvPr/>
          </p:nvSpPr>
          <p:spPr>
            <a:xfrm>
              <a:off x="9585932" y="3763261"/>
              <a:ext cx="87630" cy="93980"/>
            </a:xfrm>
            <a:custGeom>
              <a:avLst/>
              <a:gdLst/>
              <a:ahLst/>
              <a:cxnLst/>
              <a:rect l="l" t="t" r="r" b="b"/>
              <a:pathLst>
                <a:path w="87629" h="93979">
                  <a:moveTo>
                    <a:pt x="0" y="0"/>
                  </a:moveTo>
                  <a:lnTo>
                    <a:pt x="13494" y="93673"/>
                  </a:lnTo>
                  <a:lnTo>
                    <a:pt x="87332" y="35159"/>
                  </a:lnTo>
                  <a:lnTo>
                    <a:pt x="0" y="0"/>
                  </a:lnTo>
                  <a:close/>
                </a:path>
              </a:pathLst>
            </a:custGeom>
            <a:solidFill>
              <a:srgbClr val="464646"/>
            </a:solidFill>
          </p:spPr>
          <p:txBody>
            <a:bodyPr wrap="square" lIns="0" tIns="0" rIns="0" bIns="0" rtlCol="0"/>
            <a:lstStyle/>
            <a:p>
              <a:endParaRPr/>
            </a:p>
          </p:txBody>
        </p:sp>
        <p:pic>
          <p:nvPicPr>
            <p:cNvPr id="53" name="object 53"/>
            <p:cNvPicPr/>
            <p:nvPr/>
          </p:nvPicPr>
          <p:blipFill>
            <a:blip r:embed="rId9" cstate="print"/>
            <a:stretch>
              <a:fillRect/>
            </a:stretch>
          </p:blipFill>
          <p:spPr>
            <a:xfrm>
              <a:off x="3178091" y="4913064"/>
              <a:ext cx="861785" cy="879468"/>
            </a:xfrm>
            <a:prstGeom prst="rect">
              <a:avLst/>
            </a:prstGeom>
          </p:spPr>
        </p:pic>
        <p:sp>
          <p:nvSpPr>
            <p:cNvPr id="54" name="object 54"/>
            <p:cNvSpPr/>
            <p:nvPr/>
          </p:nvSpPr>
          <p:spPr>
            <a:xfrm>
              <a:off x="1540383" y="5194223"/>
              <a:ext cx="4121785" cy="337185"/>
            </a:xfrm>
            <a:custGeom>
              <a:avLst/>
              <a:gdLst/>
              <a:ahLst/>
              <a:cxnLst/>
              <a:rect l="l" t="t" r="r" b="b"/>
              <a:pathLst>
                <a:path w="4121785" h="337185">
                  <a:moveTo>
                    <a:pt x="138049" y="7073"/>
                  </a:moveTo>
                  <a:lnTo>
                    <a:pt x="128473" y="0"/>
                  </a:lnTo>
                  <a:lnTo>
                    <a:pt x="0" y="168478"/>
                  </a:lnTo>
                  <a:lnTo>
                    <a:pt x="128473" y="336943"/>
                  </a:lnTo>
                  <a:lnTo>
                    <a:pt x="138049" y="329882"/>
                  </a:lnTo>
                  <a:lnTo>
                    <a:pt x="14973" y="168478"/>
                  </a:lnTo>
                  <a:lnTo>
                    <a:pt x="138049" y="7073"/>
                  </a:lnTo>
                  <a:close/>
                </a:path>
                <a:path w="4121785" h="337185">
                  <a:moveTo>
                    <a:pt x="281787" y="7073"/>
                  </a:moveTo>
                  <a:lnTo>
                    <a:pt x="272211" y="0"/>
                  </a:lnTo>
                  <a:lnTo>
                    <a:pt x="143738" y="168478"/>
                  </a:lnTo>
                  <a:lnTo>
                    <a:pt x="272211" y="336943"/>
                  </a:lnTo>
                  <a:lnTo>
                    <a:pt x="281787" y="329882"/>
                  </a:lnTo>
                  <a:lnTo>
                    <a:pt x="158711" y="168478"/>
                  </a:lnTo>
                  <a:lnTo>
                    <a:pt x="281787" y="7073"/>
                  </a:lnTo>
                  <a:close/>
                </a:path>
                <a:path w="4121785" h="337185">
                  <a:moveTo>
                    <a:pt x="425526" y="7073"/>
                  </a:moveTo>
                  <a:lnTo>
                    <a:pt x="415950" y="0"/>
                  </a:lnTo>
                  <a:lnTo>
                    <a:pt x="287477" y="168478"/>
                  </a:lnTo>
                  <a:lnTo>
                    <a:pt x="415950" y="336943"/>
                  </a:lnTo>
                  <a:lnTo>
                    <a:pt x="425526" y="329882"/>
                  </a:lnTo>
                  <a:lnTo>
                    <a:pt x="302450" y="168478"/>
                  </a:lnTo>
                  <a:lnTo>
                    <a:pt x="425526" y="7073"/>
                  </a:lnTo>
                  <a:close/>
                </a:path>
                <a:path w="4121785" h="337185">
                  <a:moveTo>
                    <a:pt x="3838816" y="168478"/>
                  </a:moveTo>
                  <a:lnTo>
                    <a:pt x="3712464" y="0"/>
                  </a:lnTo>
                  <a:lnTo>
                    <a:pt x="3703040" y="7073"/>
                  </a:lnTo>
                  <a:lnTo>
                    <a:pt x="3824097" y="168478"/>
                  </a:lnTo>
                  <a:lnTo>
                    <a:pt x="3703040" y="329882"/>
                  </a:lnTo>
                  <a:lnTo>
                    <a:pt x="3712464" y="336943"/>
                  </a:lnTo>
                  <a:lnTo>
                    <a:pt x="3838816" y="168478"/>
                  </a:lnTo>
                  <a:close/>
                </a:path>
                <a:path w="4121785" h="337185">
                  <a:moveTo>
                    <a:pt x="3980205" y="168478"/>
                  </a:moveTo>
                  <a:lnTo>
                    <a:pt x="3853840" y="0"/>
                  </a:lnTo>
                  <a:lnTo>
                    <a:pt x="3844417" y="7073"/>
                  </a:lnTo>
                  <a:lnTo>
                    <a:pt x="3965473" y="168478"/>
                  </a:lnTo>
                  <a:lnTo>
                    <a:pt x="3844417" y="329882"/>
                  </a:lnTo>
                  <a:lnTo>
                    <a:pt x="3853840" y="336943"/>
                  </a:lnTo>
                  <a:lnTo>
                    <a:pt x="3980205" y="168478"/>
                  </a:lnTo>
                  <a:close/>
                </a:path>
                <a:path w="4121785" h="337185">
                  <a:moveTo>
                    <a:pt x="4121581" y="168478"/>
                  </a:moveTo>
                  <a:lnTo>
                    <a:pt x="3995229" y="0"/>
                  </a:lnTo>
                  <a:lnTo>
                    <a:pt x="3985806" y="7073"/>
                  </a:lnTo>
                  <a:lnTo>
                    <a:pt x="4106862" y="168478"/>
                  </a:lnTo>
                  <a:lnTo>
                    <a:pt x="3985806" y="329882"/>
                  </a:lnTo>
                  <a:lnTo>
                    <a:pt x="3995229" y="336943"/>
                  </a:lnTo>
                  <a:lnTo>
                    <a:pt x="4121581" y="168478"/>
                  </a:lnTo>
                  <a:close/>
                </a:path>
              </a:pathLst>
            </a:custGeom>
            <a:solidFill>
              <a:srgbClr val="16666A"/>
            </a:solidFill>
          </p:spPr>
          <p:txBody>
            <a:bodyPr wrap="square" lIns="0" tIns="0" rIns="0" bIns="0" rtlCol="0"/>
            <a:lstStyle/>
            <a:p>
              <a:endParaRPr/>
            </a:p>
          </p:txBody>
        </p:sp>
        <p:sp>
          <p:nvSpPr>
            <p:cNvPr id="55" name="object 55"/>
            <p:cNvSpPr/>
            <p:nvPr/>
          </p:nvSpPr>
          <p:spPr>
            <a:xfrm>
              <a:off x="1905000" y="5353050"/>
              <a:ext cx="3368675" cy="0"/>
            </a:xfrm>
            <a:custGeom>
              <a:avLst/>
              <a:gdLst/>
              <a:ahLst/>
              <a:cxnLst/>
              <a:rect l="l" t="t" r="r" b="b"/>
              <a:pathLst>
                <a:path w="3368675">
                  <a:moveTo>
                    <a:pt x="0" y="0"/>
                  </a:moveTo>
                  <a:lnTo>
                    <a:pt x="1196594" y="0"/>
                  </a:lnTo>
                </a:path>
                <a:path w="3368675">
                  <a:moveTo>
                    <a:pt x="2171700" y="0"/>
                  </a:moveTo>
                  <a:lnTo>
                    <a:pt x="3368294" y="0"/>
                  </a:lnTo>
                </a:path>
              </a:pathLst>
            </a:custGeom>
            <a:ln w="19050">
              <a:solidFill>
                <a:srgbClr val="16666A"/>
              </a:solidFill>
              <a:prstDash val="sysDot"/>
            </a:ln>
          </p:spPr>
          <p:txBody>
            <a:bodyPr wrap="square" lIns="0" tIns="0" rIns="0" bIns="0" rtlCol="0"/>
            <a:lstStyle/>
            <a:p>
              <a:endParaRPr/>
            </a:p>
          </p:txBody>
        </p:sp>
      </p:grpSp>
      <p:sp>
        <p:nvSpPr>
          <p:cNvPr id="56" name="object 56"/>
          <p:cNvSpPr txBox="1">
            <a:spLocks noGrp="1"/>
          </p:cNvSpPr>
          <p:nvPr>
            <p:ph type="title"/>
          </p:nvPr>
        </p:nvSpPr>
        <p:spPr>
          <a:xfrm>
            <a:off x="431482" y="151066"/>
            <a:ext cx="5041900" cy="517525"/>
          </a:xfrm>
          <a:prstGeom prst="rect">
            <a:avLst/>
          </a:prstGeom>
        </p:spPr>
        <p:txBody>
          <a:bodyPr vert="horz" wrap="square" lIns="0" tIns="15875" rIns="0" bIns="0" rtlCol="0">
            <a:spAutoFit/>
          </a:bodyPr>
          <a:lstStyle/>
          <a:p>
            <a:pPr marL="12700">
              <a:lnSpc>
                <a:spcPct val="100000"/>
              </a:lnSpc>
              <a:spcBef>
                <a:spcPts val="125"/>
              </a:spcBef>
            </a:pPr>
            <a:r>
              <a:rPr dirty="0"/>
              <a:t>USB</a:t>
            </a:r>
            <a:r>
              <a:rPr spc="-75" dirty="0"/>
              <a:t> </a:t>
            </a:r>
            <a:r>
              <a:rPr dirty="0"/>
              <a:t>Management</a:t>
            </a:r>
            <a:r>
              <a:rPr spc="-100" dirty="0"/>
              <a:t> </a:t>
            </a:r>
            <a:r>
              <a:rPr spc="-10" dirty="0"/>
              <a:t>System</a:t>
            </a:r>
          </a:p>
        </p:txBody>
      </p:sp>
      <p:sp>
        <p:nvSpPr>
          <p:cNvPr id="58" name="object 58"/>
          <p:cNvSpPr txBox="1">
            <a:spLocks noGrp="1"/>
          </p:cNvSpPr>
          <p:nvPr>
            <p:ph type="sldNum" sz="quarter" idx="7"/>
          </p:nvPr>
        </p:nvSpPr>
        <p:spPr>
          <a:xfrm>
            <a:off x="11665966" y="6434683"/>
            <a:ext cx="246633" cy="185420"/>
          </a:xfrm>
          <a:prstGeom prst="rect">
            <a:avLst/>
          </a:prstGeom>
        </p:spPr>
        <p:txBody>
          <a:bodyPr vert="horz" wrap="square" lIns="0" tIns="0" rIns="0" bIns="0" rtlCol="0">
            <a:spAutoFit/>
          </a:bodyPr>
          <a:lstStyle>
            <a:defPPr>
              <a:defRPr kern="0"/>
            </a:defPPr>
            <a:lvl1pPr>
              <a:defRPr sz="1100" b="0" i="0">
                <a:solidFill>
                  <a:srgbClr val="FF0000"/>
                </a:solidFill>
                <a:latin typeface="Arial"/>
                <a:cs typeface="Arial"/>
              </a:defRPr>
            </a:lvl1pPr>
          </a:lstStyle>
          <a:p>
            <a:pPr marL="38100">
              <a:lnSpc>
                <a:spcPct val="100000"/>
              </a:lnSpc>
              <a:spcBef>
                <a:spcPts val="20"/>
              </a:spcBef>
            </a:pPr>
            <a:fld id="{81D60167-4931-47E6-BA6A-407CBD079E47}" type="slidenum">
              <a:rPr lang="en-US" spc="-50" smtClean="0"/>
              <a:pPr marL="115570">
                <a:spcBef>
                  <a:spcPts val="20"/>
                </a:spcBef>
              </a:pPr>
              <a:t>26</a:t>
            </a:fld>
            <a:endParaRPr spc="-25" dirty="0"/>
          </a:p>
        </p:txBody>
      </p:sp>
      <p:sp>
        <p:nvSpPr>
          <p:cNvPr id="59" name="object 59"/>
          <p:cNvSpPr txBox="1">
            <a:spLocks noGrp="1"/>
          </p:cNvSpPr>
          <p:nvPr>
            <p:ph type="ftr" sz="quarter" idx="5"/>
          </p:nvPr>
        </p:nvSpPr>
        <p:spPr>
          <a:xfrm>
            <a:off x="5142610" y="6452297"/>
            <a:ext cx="1808479" cy="153670"/>
          </a:xfrm>
          <a:prstGeom prst="rect">
            <a:avLst/>
          </a:prstGeom>
        </p:spPr>
        <p:txBody>
          <a:bodyPr vert="horz" wrap="square" lIns="0" tIns="0" rIns="0" bIns="0" rtlCol="0">
            <a:spAutoFit/>
          </a:bodyPr>
          <a:lstStyle>
            <a:defPPr>
              <a:defRPr kern="0"/>
            </a:defPPr>
            <a:lvl1pPr>
              <a:defRPr sz="900" b="0" i="0">
                <a:solidFill>
                  <a:schemeClr val="tx1"/>
                </a:solidFill>
                <a:latin typeface="Arial"/>
                <a:cs typeface="Arial"/>
              </a:defRPr>
            </a:lvl1pPr>
          </a:lstStyle>
          <a:p>
            <a:pPr marL="12700">
              <a:lnSpc>
                <a:spcPct val="100000"/>
              </a:lnSpc>
              <a:spcBef>
                <a:spcPts val="15"/>
              </a:spcBef>
            </a:pPr>
            <a:r>
              <a:rPr lang="en-US"/>
              <a:t>©</a:t>
            </a:r>
            <a:r>
              <a:rPr lang="en-US" spc="-20"/>
              <a:t> </a:t>
            </a:r>
            <a:r>
              <a:rPr lang="en-US"/>
              <a:t>Fortinet</a:t>
            </a:r>
            <a:r>
              <a:rPr lang="en-US" spc="-55"/>
              <a:t> </a:t>
            </a:r>
            <a:r>
              <a:rPr lang="en-US"/>
              <a:t>Inc.</a:t>
            </a:r>
            <a:r>
              <a:rPr lang="en-US" spc="20"/>
              <a:t> </a:t>
            </a:r>
            <a:r>
              <a:rPr lang="en-US"/>
              <a:t>All</a:t>
            </a:r>
            <a:r>
              <a:rPr lang="en-US" spc="-5"/>
              <a:t> </a:t>
            </a:r>
            <a:r>
              <a:rPr lang="en-US"/>
              <a:t>Rights</a:t>
            </a:r>
            <a:r>
              <a:rPr lang="en-US" spc="-30"/>
              <a:t> </a:t>
            </a:r>
            <a:r>
              <a:rPr lang="en-US" spc="-10"/>
              <a:t>Reserved.</a:t>
            </a:r>
            <a:endParaRPr spc="-10" dirty="0"/>
          </a:p>
        </p:txBody>
      </p:sp>
      <p:sp>
        <p:nvSpPr>
          <p:cNvPr id="57" name="object 57"/>
          <p:cNvSpPr txBox="1"/>
          <p:nvPr/>
        </p:nvSpPr>
        <p:spPr>
          <a:xfrm>
            <a:off x="431482" y="757237"/>
            <a:ext cx="469773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7E7E7E"/>
                </a:solidFill>
                <a:latin typeface="Arial"/>
                <a:cs typeface="Arial"/>
              </a:rPr>
              <a:t>Business</a:t>
            </a:r>
            <a:r>
              <a:rPr sz="2000" spc="5" dirty="0">
                <a:solidFill>
                  <a:srgbClr val="7E7E7E"/>
                </a:solidFill>
                <a:latin typeface="Arial"/>
                <a:cs typeface="Arial"/>
              </a:rPr>
              <a:t> </a:t>
            </a:r>
            <a:r>
              <a:rPr sz="2000" dirty="0">
                <a:solidFill>
                  <a:srgbClr val="7E7E7E"/>
                </a:solidFill>
                <a:latin typeface="Arial"/>
                <a:cs typeface="Arial"/>
              </a:rPr>
              <a:t>Use</a:t>
            </a:r>
            <a:r>
              <a:rPr sz="2000" spc="15" dirty="0">
                <a:solidFill>
                  <a:srgbClr val="7E7E7E"/>
                </a:solidFill>
                <a:latin typeface="Arial"/>
                <a:cs typeface="Arial"/>
              </a:rPr>
              <a:t> </a:t>
            </a:r>
            <a:r>
              <a:rPr sz="2000" dirty="0">
                <a:solidFill>
                  <a:srgbClr val="7E7E7E"/>
                </a:solidFill>
                <a:latin typeface="Arial"/>
                <a:cs typeface="Arial"/>
              </a:rPr>
              <a:t>Case</a:t>
            </a:r>
            <a:r>
              <a:rPr sz="2000" spc="-45" dirty="0">
                <a:solidFill>
                  <a:srgbClr val="7E7E7E"/>
                </a:solidFill>
                <a:latin typeface="Arial"/>
                <a:cs typeface="Arial"/>
              </a:rPr>
              <a:t> </a:t>
            </a:r>
            <a:r>
              <a:rPr sz="2000" spc="-20" dirty="0">
                <a:solidFill>
                  <a:srgbClr val="7E7E7E"/>
                </a:solidFill>
                <a:latin typeface="Arial"/>
                <a:cs typeface="Arial"/>
              </a:rPr>
              <a:t>Workflow</a:t>
            </a:r>
            <a:r>
              <a:rPr sz="2000" spc="-145" dirty="0">
                <a:solidFill>
                  <a:srgbClr val="7E7E7E"/>
                </a:solidFill>
                <a:latin typeface="Arial"/>
                <a:cs typeface="Arial"/>
              </a:rPr>
              <a:t> </a:t>
            </a:r>
            <a:r>
              <a:rPr sz="2000" spc="-10" dirty="0">
                <a:solidFill>
                  <a:srgbClr val="7E7E7E"/>
                </a:solidFill>
                <a:latin typeface="Arial"/>
                <a:cs typeface="Arial"/>
              </a:rPr>
              <a:t>Automation</a:t>
            </a:r>
            <a:endParaRPr sz="20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505450"/>
            <a:ext cx="12192000" cy="1352550"/>
          </a:xfrm>
          <a:custGeom>
            <a:avLst/>
            <a:gdLst/>
            <a:ahLst/>
            <a:cxnLst/>
            <a:rect l="l" t="t" r="r" b="b"/>
            <a:pathLst>
              <a:path w="12192000" h="1352550">
                <a:moveTo>
                  <a:pt x="0" y="1352549"/>
                </a:moveTo>
                <a:lnTo>
                  <a:pt x="12192000" y="1352549"/>
                </a:lnTo>
                <a:lnTo>
                  <a:pt x="12192000" y="0"/>
                </a:lnTo>
                <a:lnTo>
                  <a:pt x="0" y="0"/>
                </a:lnTo>
                <a:lnTo>
                  <a:pt x="0" y="1352549"/>
                </a:lnTo>
                <a:close/>
              </a:path>
            </a:pathLst>
          </a:custGeom>
          <a:solidFill>
            <a:srgbClr val="EFEFEF"/>
          </a:solidFill>
        </p:spPr>
        <p:txBody>
          <a:bodyPr wrap="square" lIns="0" tIns="0" rIns="0" bIns="0" rtlCol="0"/>
          <a:lstStyle/>
          <a:p>
            <a:endParaRPr/>
          </a:p>
        </p:txBody>
      </p:sp>
      <p:sp>
        <p:nvSpPr>
          <p:cNvPr id="3" name="object 3"/>
          <p:cNvSpPr/>
          <p:nvPr/>
        </p:nvSpPr>
        <p:spPr>
          <a:xfrm>
            <a:off x="0" y="0"/>
            <a:ext cx="12192000" cy="1704975"/>
          </a:xfrm>
          <a:custGeom>
            <a:avLst/>
            <a:gdLst/>
            <a:ahLst/>
            <a:cxnLst/>
            <a:rect l="l" t="t" r="r" b="b"/>
            <a:pathLst>
              <a:path w="12192000" h="1704975">
                <a:moveTo>
                  <a:pt x="0" y="1704975"/>
                </a:moveTo>
                <a:lnTo>
                  <a:pt x="12192000" y="1704975"/>
                </a:lnTo>
                <a:lnTo>
                  <a:pt x="12192000" y="0"/>
                </a:lnTo>
                <a:lnTo>
                  <a:pt x="0" y="0"/>
                </a:lnTo>
                <a:lnTo>
                  <a:pt x="0" y="1704975"/>
                </a:lnTo>
                <a:close/>
              </a:path>
            </a:pathLst>
          </a:custGeom>
          <a:solidFill>
            <a:srgbClr val="EFEFEF"/>
          </a:solidFill>
        </p:spPr>
        <p:txBody>
          <a:bodyPr wrap="square" lIns="0" tIns="0" rIns="0" bIns="0" rtlCol="0"/>
          <a:lstStyle/>
          <a:p>
            <a:endParaRPr/>
          </a:p>
        </p:txBody>
      </p:sp>
      <p:sp>
        <p:nvSpPr>
          <p:cNvPr id="4" name="object 4"/>
          <p:cNvSpPr/>
          <p:nvPr/>
        </p:nvSpPr>
        <p:spPr>
          <a:xfrm>
            <a:off x="361911" y="6400800"/>
            <a:ext cx="283845" cy="198120"/>
          </a:xfrm>
          <a:custGeom>
            <a:avLst/>
            <a:gdLst/>
            <a:ahLst/>
            <a:cxnLst/>
            <a:rect l="l" t="t" r="r" b="b"/>
            <a:pathLst>
              <a:path w="283845" h="198120">
                <a:moveTo>
                  <a:pt x="81013" y="145135"/>
                </a:moveTo>
                <a:lnTo>
                  <a:pt x="0" y="145135"/>
                </a:lnTo>
                <a:lnTo>
                  <a:pt x="0" y="151726"/>
                </a:lnTo>
                <a:lnTo>
                  <a:pt x="3657" y="167601"/>
                </a:lnTo>
                <a:lnTo>
                  <a:pt x="10680" y="181419"/>
                </a:lnTo>
                <a:lnTo>
                  <a:pt x="20256" y="191922"/>
                </a:lnTo>
                <a:lnTo>
                  <a:pt x="31508" y="197904"/>
                </a:lnTo>
                <a:lnTo>
                  <a:pt x="81013" y="197904"/>
                </a:lnTo>
                <a:lnTo>
                  <a:pt x="81013" y="145135"/>
                </a:lnTo>
                <a:close/>
              </a:path>
              <a:path w="283845" h="198120">
                <a:moveTo>
                  <a:pt x="81013" y="72567"/>
                </a:moveTo>
                <a:lnTo>
                  <a:pt x="0" y="72567"/>
                </a:lnTo>
                <a:lnTo>
                  <a:pt x="0" y="125336"/>
                </a:lnTo>
                <a:lnTo>
                  <a:pt x="81013" y="125336"/>
                </a:lnTo>
                <a:lnTo>
                  <a:pt x="81013" y="72567"/>
                </a:lnTo>
                <a:close/>
              </a:path>
              <a:path w="283845" h="198120">
                <a:moveTo>
                  <a:pt x="81013" y="0"/>
                </a:moveTo>
                <a:lnTo>
                  <a:pt x="31508" y="0"/>
                </a:lnTo>
                <a:lnTo>
                  <a:pt x="20256" y="5638"/>
                </a:lnTo>
                <a:lnTo>
                  <a:pt x="10680" y="15392"/>
                </a:lnTo>
                <a:lnTo>
                  <a:pt x="3657" y="28448"/>
                </a:lnTo>
                <a:lnTo>
                  <a:pt x="0" y="43980"/>
                </a:lnTo>
                <a:lnTo>
                  <a:pt x="0" y="50584"/>
                </a:lnTo>
                <a:lnTo>
                  <a:pt x="81013" y="50584"/>
                </a:lnTo>
                <a:lnTo>
                  <a:pt x="81013" y="0"/>
                </a:lnTo>
                <a:close/>
              </a:path>
              <a:path w="283845" h="198120">
                <a:moveTo>
                  <a:pt x="182270" y="145135"/>
                </a:moveTo>
                <a:lnTo>
                  <a:pt x="101257" y="145135"/>
                </a:lnTo>
                <a:lnTo>
                  <a:pt x="101257" y="197904"/>
                </a:lnTo>
                <a:lnTo>
                  <a:pt x="182270" y="197904"/>
                </a:lnTo>
                <a:lnTo>
                  <a:pt x="182270" y="145135"/>
                </a:lnTo>
                <a:close/>
              </a:path>
              <a:path w="283845" h="198120">
                <a:moveTo>
                  <a:pt x="182270" y="0"/>
                </a:moveTo>
                <a:lnTo>
                  <a:pt x="101257" y="0"/>
                </a:lnTo>
                <a:lnTo>
                  <a:pt x="101257" y="50584"/>
                </a:lnTo>
                <a:lnTo>
                  <a:pt x="182270" y="50584"/>
                </a:lnTo>
                <a:lnTo>
                  <a:pt x="182270" y="0"/>
                </a:lnTo>
                <a:close/>
              </a:path>
              <a:path w="283845" h="198120">
                <a:moveTo>
                  <a:pt x="283540" y="72567"/>
                </a:moveTo>
                <a:lnTo>
                  <a:pt x="202526" y="72567"/>
                </a:lnTo>
                <a:lnTo>
                  <a:pt x="202526" y="125336"/>
                </a:lnTo>
                <a:lnTo>
                  <a:pt x="283540" y="125336"/>
                </a:lnTo>
                <a:lnTo>
                  <a:pt x="283540" y="72567"/>
                </a:lnTo>
                <a:close/>
              </a:path>
              <a:path w="283845" h="198120">
                <a:moveTo>
                  <a:pt x="283552" y="145135"/>
                </a:moveTo>
                <a:lnTo>
                  <a:pt x="202526" y="145135"/>
                </a:lnTo>
                <a:lnTo>
                  <a:pt x="202526" y="197904"/>
                </a:lnTo>
                <a:lnTo>
                  <a:pt x="254292" y="197904"/>
                </a:lnTo>
                <a:lnTo>
                  <a:pt x="265188" y="191922"/>
                </a:lnTo>
                <a:lnTo>
                  <a:pt x="273977" y="181419"/>
                </a:lnTo>
                <a:lnTo>
                  <a:pt x="280238" y="167601"/>
                </a:lnTo>
                <a:lnTo>
                  <a:pt x="283552" y="151726"/>
                </a:lnTo>
                <a:lnTo>
                  <a:pt x="283552" y="145135"/>
                </a:lnTo>
                <a:close/>
              </a:path>
              <a:path w="283845" h="198120">
                <a:moveTo>
                  <a:pt x="283552" y="43980"/>
                </a:moveTo>
                <a:lnTo>
                  <a:pt x="279895" y="28448"/>
                </a:lnTo>
                <a:lnTo>
                  <a:pt x="272859" y="15392"/>
                </a:lnTo>
                <a:lnTo>
                  <a:pt x="263283" y="5638"/>
                </a:lnTo>
                <a:lnTo>
                  <a:pt x="252044" y="0"/>
                </a:lnTo>
                <a:lnTo>
                  <a:pt x="202526" y="0"/>
                </a:lnTo>
                <a:lnTo>
                  <a:pt x="202526" y="50584"/>
                </a:lnTo>
                <a:lnTo>
                  <a:pt x="283552" y="50584"/>
                </a:lnTo>
                <a:lnTo>
                  <a:pt x="283552" y="43980"/>
                </a:lnTo>
                <a:close/>
              </a:path>
            </a:pathLst>
          </a:custGeom>
          <a:solidFill>
            <a:srgbClr val="ED3023"/>
          </a:solidFill>
        </p:spPr>
        <p:txBody>
          <a:bodyPr wrap="square" lIns="0" tIns="0" rIns="0" bIns="0" rtlCol="0"/>
          <a:lstStyle/>
          <a:p>
            <a:endParaRPr/>
          </a:p>
        </p:txBody>
      </p:sp>
      <p:sp>
        <p:nvSpPr>
          <p:cNvPr id="5" name="object 5"/>
          <p:cNvSpPr/>
          <p:nvPr/>
        </p:nvSpPr>
        <p:spPr>
          <a:xfrm>
            <a:off x="11242242" y="22435"/>
            <a:ext cx="949960" cy="207010"/>
          </a:xfrm>
          <a:custGeom>
            <a:avLst/>
            <a:gdLst/>
            <a:ahLst/>
            <a:cxnLst/>
            <a:rect l="l" t="t" r="r" b="b"/>
            <a:pathLst>
              <a:path w="949959" h="207010">
                <a:moveTo>
                  <a:pt x="198723" y="206437"/>
                </a:moveTo>
                <a:lnTo>
                  <a:pt x="949454" y="206437"/>
                </a:lnTo>
                <a:lnTo>
                  <a:pt x="949455" y="0"/>
                </a:lnTo>
                <a:lnTo>
                  <a:pt x="0" y="0"/>
                </a:lnTo>
                <a:lnTo>
                  <a:pt x="5213" y="47546"/>
                </a:lnTo>
                <a:lnTo>
                  <a:pt x="20081" y="91080"/>
                </a:lnTo>
                <a:lnTo>
                  <a:pt x="43447" y="129398"/>
                </a:lnTo>
                <a:lnTo>
                  <a:pt x="74153" y="161297"/>
                </a:lnTo>
                <a:lnTo>
                  <a:pt x="111039" y="185572"/>
                </a:lnTo>
                <a:lnTo>
                  <a:pt x="152949" y="201020"/>
                </a:lnTo>
                <a:lnTo>
                  <a:pt x="198723" y="206437"/>
                </a:lnTo>
                <a:close/>
              </a:path>
            </a:pathLst>
          </a:custGeom>
          <a:solidFill>
            <a:srgbClr val="E0241B"/>
          </a:solidFill>
        </p:spPr>
        <p:txBody>
          <a:bodyPr wrap="square" lIns="0" tIns="0" rIns="0" bIns="0" rtlCol="0"/>
          <a:lstStyle/>
          <a:p>
            <a:endParaRPr/>
          </a:p>
        </p:txBody>
      </p:sp>
      <p:grpSp>
        <p:nvGrpSpPr>
          <p:cNvPr id="6" name="object 6"/>
          <p:cNvGrpSpPr/>
          <p:nvPr/>
        </p:nvGrpSpPr>
        <p:grpSpPr>
          <a:xfrm>
            <a:off x="0" y="1704975"/>
            <a:ext cx="12192000" cy="3800475"/>
            <a:chOff x="0" y="1704975"/>
            <a:chExt cx="12192000" cy="3800475"/>
          </a:xfrm>
        </p:grpSpPr>
        <p:sp>
          <p:nvSpPr>
            <p:cNvPr id="7" name="object 7"/>
            <p:cNvSpPr/>
            <p:nvPr/>
          </p:nvSpPr>
          <p:spPr>
            <a:xfrm>
              <a:off x="0" y="1704975"/>
              <a:ext cx="12192000" cy="3800475"/>
            </a:xfrm>
            <a:custGeom>
              <a:avLst/>
              <a:gdLst/>
              <a:ahLst/>
              <a:cxnLst/>
              <a:rect l="l" t="t" r="r" b="b"/>
              <a:pathLst>
                <a:path w="12192000" h="3800475">
                  <a:moveTo>
                    <a:pt x="12192000" y="0"/>
                  </a:moveTo>
                  <a:lnTo>
                    <a:pt x="0" y="0"/>
                  </a:lnTo>
                  <a:lnTo>
                    <a:pt x="0" y="3800475"/>
                  </a:lnTo>
                  <a:lnTo>
                    <a:pt x="12192000" y="3800475"/>
                  </a:lnTo>
                  <a:lnTo>
                    <a:pt x="12192000" y="0"/>
                  </a:lnTo>
                  <a:close/>
                </a:path>
              </a:pathLst>
            </a:custGeom>
            <a:solidFill>
              <a:srgbClr val="FFFFFF"/>
            </a:solidFill>
          </p:spPr>
          <p:txBody>
            <a:bodyPr wrap="square" lIns="0" tIns="0" rIns="0" bIns="0" rtlCol="0"/>
            <a:lstStyle/>
            <a:p>
              <a:endParaRPr/>
            </a:p>
          </p:txBody>
        </p:sp>
        <p:sp>
          <p:nvSpPr>
            <p:cNvPr id="8" name="object 8"/>
            <p:cNvSpPr/>
            <p:nvPr/>
          </p:nvSpPr>
          <p:spPr>
            <a:xfrm>
              <a:off x="2509901"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2CCCD2"/>
            </a:solidFill>
          </p:spPr>
          <p:txBody>
            <a:bodyPr wrap="square" lIns="0" tIns="0" rIns="0" bIns="0" rtlCol="0"/>
            <a:lstStyle/>
            <a:p>
              <a:endParaRPr/>
            </a:p>
          </p:txBody>
        </p:sp>
        <p:sp>
          <p:nvSpPr>
            <p:cNvPr id="9" name="object 9"/>
            <p:cNvSpPr/>
            <p:nvPr/>
          </p:nvSpPr>
          <p:spPr>
            <a:xfrm>
              <a:off x="2509901"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0" name="object 10"/>
          <p:cNvSpPr txBox="1"/>
          <p:nvPr/>
        </p:nvSpPr>
        <p:spPr>
          <a:xfrm>
            <a:off x="449262" y="2199259"/>
            <a:ext cx="163830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A6A6A6"/>
                </a:solidFill>
                <a:latin typeface="Arial"/>
                <a:cs typeface="Arial"/>
              </a:rPr>
              <a:t>USB</a:t>
            </a:r>
            <a:r>
              <a:rPr sz="1200" b="1" spc="-65" dirty="0">
                <a:solidFill>
                  <a:srgbClr val="A6A6A6"/>
                </a:solidFill>
                <a:latin typeface="Arial"/>
                <a:cs typeface="Arial"/>
              </a:rPr>
              <a:t> </a:t>
            </a:r>
            <a:r>
              <a:rPr sz="1200" b="1" dirty="0">
                <a:solidFill>
                  <a:srgbClr val="A6A6A6"/>
                </a:solidFill>
                <a:latin typeface="Arial"/>
                <a:cs typeface="Arial"/>
              </a:rPr>
              <a:t>Access</a:t>
            </a:r>
            <a:r>
              <a:rPr sz="1200" b="1" spc="-20" dirty="0">
                <a:solidFill>
                  <a:srgbClr val="A6A6A6"/>
                </a:solidFill>
                <a:latin typeface="Arial"/>
                <a:cs typeface="Arial"/>
              </a:rPr>
              <a:t> </a:t>
            </a:r>
            <a:r>
              <a:rPr sz="1200" b="1" spc="-10" dirty="0">
                <a:solidFill>
                  <a:srgbClr val="A6A6A6"/>
                </a:solidFill>
                <a:latin typeface="Arial"/>
                <a:cs typeface="Arial"/>
              </a:rPr>
              <a:t>Workflow</a:t>
            </a:r>
            <a:endParaRPr sz="1200">
              <a:latin typeface="Arial"/>
              <a:cs typeface="Arial"/>
            </a:endParaRPr>
          </a:p>
        </p:txBody>
      </p:sp>
      <p:grpSp>
        <p:nvGrpSpPr>
          <p:cNvPr id="11" name="object 11"/>
          <p:cNvGrpSpPr/>
          <p:nvPr/>
        </p:nvGrpSpPr>
        <p:grpSpPr>
          <a:xfrm>
            <a:off x="407987" y="3713226"/>
            <a:ext cx="2118360" cy="1041400"/>
            <a:chOff x="407987" y="3713226"/>
            <a:chExt cx="2118360" cy="1041400"/>
          </a:xfrm>
        </p:grpSpPr>
        <p:sp>
          <p:nvSpPr>
            <p:cNvPr id="12" name="object 12"/>
            <p:cNvSpPr/>
            <p:nvPr/>
          </p:nvSpPr>
          <p:spPr>
            <a:xfrm>
              <a:off x="1471612" y="3719576"/>
              <a:ext cx="1048385" cy="1028700"/>
            </a:xfrm>
            <a:custGeom>
              <a:avLst/>
              <a:gdLst/>
              <a:ahLst/>
              <a:cxnLst/>
              <a:rect l="l" t="t" r="r" b="b"/>
              <a:pathLst>
                <a:path w="1048385" h="1028700">
                  <a:moveTo>
                    <a:pt x="0" y="1028700"/>
                  </a:moveTo>
                  <a:lnTo>
                    <a:pt x="1047813" y="1028700"/>
                  </a:lnTo>
                  <a:lnTo>
                    <a:pt x="1047813" y="0"/>
                  </a:lnTo>
                  <a:lnTo>
                    <a:pt x="0" y="0"/>
                  </a:lnTo>
                  <a:lnTo>
                    <a:pt x="0" y="1028700"/>
                  </a:lnTo>
                  <a:close/>
                </a:path>
              </a:pathLst>
            </a:custGeom>
            <a:solidFill>
              <a:srgbClr val="BEBEBE"/>
            </a:solidFill>
          </p:spPr>
          <p:txBody>
            <a:bodyPr wrap="square" lIns="0" tIns="0" rIns="0" bIns="0" rtlCol="0"/>
            <a:lstStyle/>
            <a:p>
              <a:endParaRPr/>
            </a:p>
          </p:txBody>
        </p:sp>
        <p:sp>
          <p:nvSpPr>
            <p:cNvPr id="13" name="object 13"/>
            <p:cNvSpPr/>
            <p:nvPr/>
          </p:nvSpPr>
          <p:spPr>
            <a:xfrm>
              <a:off x="1452625"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414337"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16666A"/>
            </a:solidFill>
          </p:spPr>
          <p:txBody>
            <a:bodyPr wrap="square" lIns="0" tIns="0" rIns="0" bIns="0" rtlCol="0"/>
            <a:lstStyle/>
            <a:p>
              <a:endParaRPr/>
            </a:p>
          </p:txBody>
        </p:sp>
        <p:sp>
          <p:nvSpPr>
            <p:cNvPr id="15" name="object 15"/>
            <p:cNvSpPr/>
            <p:nvPr/>
          </p:nvSpPr>
          <p:spPr>
            <a:xfrm>
              <a:off x="414337"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474027" y="3785552"/>
            <a:ext cx="975994" cy="151765"/>
          </a:xfrm>
          <a:prstGeom prst="rect">
            <a:avLst/>
          </a:prstGeom>
        </p:spPr>
        <p:txBody>
          <a:bodyPr vert="horz" wrap="square" lIns="0" tIns="15875" rIns="0" bIns="0" rtlCol="0">
            <a:spAutoFit/>
          </a:bodyPr>
          <a:lstStyle/>
          <a:p>
            <a:pPr>
              <a:lnSpc>
                <a:spcPct val="100000"/>
              </a:lnSpc>
              <a:spcBef>
                <a:spcPts val="125"/>
              </a:spcBef>
            </a:pPr>
            <a:r>
              <a:rPr sz="800" dirty="0">
                <a:solidFill>
                  <a:srgbClr val="FFFFFF"/>
                </a:solidFill>
                <a:latin typeface="Arial"/>
                <a:cs typeface="Arial"/>
              </a:rPr>
              <a:t>ITSM</a:t>
            </a:r>
            <a:r>
              <a:rPr sz="800" spc="-20" dirty="0">
                <a:solidFill>
                  <a:srgbClr val="FFFFFF"/>
                </a:solidFill>
                <a:latin typeface="Arial"/>
                <a:cs typeface="Arial"/>
              </a:rPr>
              <a:t> </a:t>
            </a:r>
            <a:r>
              <a:rPr sz="800" dirty="0">
                <a:solidFill>
                  <a:srgbClr val="FFFFFF"/>
                </a:solidFill>
                <a:latin typeface="Arial"/>
                <a:cs typeface="Arial"/>
              </a:rPr>
              <a:t>New</a:t>
            </a:r>
            <a:r>
              <a:rPr sz="800" spc="-10" dirty="0">
                <a:solidFill>
                  <a:srgbClr val="FFFFFF"/>
                </a:solidFill>
                <a:latin typeface="Arial"/>
                <a:cs typeface="Arial"/>
              </a:rPr>
              <a:t> Employee</a:t>
            </a:r>
            <a:endParaRPr sz="800">
              <a:latin typeface="Arial"/>
              <a:cs typeface="Arial"/>
            </a:endParaRPr>
          </a:p>
        </p:txBody>
      </p:sp>
      <p:sp>
        <p:nvSpPr>
          <p:cNvPr id="17" name="object 17"/>
          <p:cNvSpPr txBox="1"/>
          <p:nvPr/>
        </p:nvSpPr>
        <p:spPr>
          <a:xfrm>
            <a:off x="1734185" y="3783329"/>
            <a:ext cx="547370" cy="399415"/>
          </a:xfrm>
          <a:prstGeom prst="rect">
            <a:avLst/>
          </a:prstGeom>
        </p:spPr>
        <p:txBody>
          <a:bodyPr vert="horz" wrap="square" lIns="0" tIns="13335" rIns="0" bIns="0" rtlCol="0">
            <a:spAutoFit/>
          </a:bodyPr>
          <a:lstStyle/>
          <a:p>
            <a:pPr marR="5080" indent="-3175" algn="ctr">
              <a:lnSpc>
                <a:spcPct val="101699"/>
              </a:lnSpc>
              <a:spcBef>
                <a:spcPts val="105"/>
              </a:spcBef>
            </a:pPr>
            <a:r>
              <a:rPr sz="800" spc="-10" dirty="0">
                <a:solidFill>
                  <a:srgbClr val="FFFFFF"/>
                </a:solidFill>
                <a:latin typeface="Arial"/>
                <a:cs typeface="Arial"/>
              </a:rPr>
              <a:t>Username Department </a:t>
            </a:r>
            <a:r>
              <a:rPr sz="800" spc="-20" dirty="0">
                <a:solidFill>
                  <a:srgbClr val="FFFFFF"/>
                </a:solidFill>
                <a:latin typeface="Arial"/>
                <a:cs typeface="Arial"/>
              </a:rPr>
              <a:t>Title</a:t>
            </a:r>
            <a:endParaRPr sz="800">
              <a:latin typeface="Arial"/>
              <a:cs typeface="Arial"/>
            </a:endParaRPr>
          </a:p>
        </p:txBody>
      </p:sp>
      <p:sp>
        <p:nvSpPr>
          <p:cNvPr id="18" name="object 18"/>
          <p:cNvSpPr txBox="1"/>
          <p:nvPr/>
        </p:nvSpPr>
        <p:spPr>
          <a:xfrm>
            <a:off x="1471612" y="3794379"/>
            <a:ext cx="2096135" cy="151130"/>
          </a:xfrm>
          <a:prstGeom prst="rect">
            <a:avLst/>
          </a:prstGeom>
        </p:spPr>
        <p:txBody>
          <a:bodyPr vert="horz" wrap="square" lIns="0" tIns="15875" rIns="0" bIns="0" rtlCol="0">
            <a:spAutoFit/>
          </a:bodyPr>
          <a:lstStyle/>
          <a:p>
            <a:pPr marL="1209675">
              <a:lnSpc>
                <a:spcPct val="100000"/>
              </a:lnSpc>
              <a:spcBef>
                <a:spcPts val="125"/>
              </a:spcBef>
            </a:pPr>
            <a:r>
              <a:rPr sz="800" dirty="0">
                <a:solidFill>
                  <a:srgbClr val="FFFFFF"/>
                </a:solidFill>
                <a:latin typeface="Arial"/>
                <a:cs typeface="Arial"/>
              </a:rPr>
              <a:t>IT</a:t>
            </a:r>
            <a:r>
              <a:rPr sz="800" spc="30" dirty="0">
                <a:solidFill>
                  <a:srgbClr val="FFFFFF"/>
                </a:solidFill>
                <a:latin typeface="Arial"/>
                <a:cs typeface="Arial"/>
              </a:rPr>
              <a:t> </a:t>
            </a:r>
            <a:r>
              <a:rPr sz="800" spc="-10" dirty="0">
                <a:solidFill>
                  <a:srgbClr val="FFFFFF"/>
                </a:solidFill>
                <a:latin typeface="Arial"/>
                <a:cs typeface="Arial"/>
              </a:rPr>
              <a:t>Infrastructure</a:t>
            </a:r>
            <a:endParaRPr sz="800">
              <a:latin typeface="Arial"/>
              <a:cs typeface="Arial"/>
            </a:endParaRPr>
          </a:p>
        </p:txBody>
      </p:sp>
      <p:grpSp>
        <p:nvGrpSpPr>
          <p:cNvPr id="19" name="object 19"/>
          <p:cNvGrpSpPr/>
          <p:nvPr/>
        </p:nvGrpSpPr>
        <p:grpSpPr>
          <a:xfrm>
            <a:off x="407987" y="2427351"/>
            <a:ext cx="4528185" cy="2327275"/>
            <a:chOff x="407987" y="2427351"/>
            <a:chExt cx="4528185" cy="2327275"/>
          </a:xfrm>
        </p:grpSpPr>
        <p:sp>
          <p:nvSpPr>
            <p:cNvPr id="20" name="object 20"/>
            <p:cNvSpPr/>
            <p:nvPr/>
          </p:nvSpPr>
          <p:spPr>
            <a:xfrm>
              <a:off x="3557651" y="3719576"/>
              <a:ext cx="1066800" cy="1028700"/>
            </a:xfrm>
            <a:custGeom>
              <a:avLst/>
              <a:gdLst/>
              <a:ahLst/>
              <a:cxnLst/>
              <a:rect l="l" t="t" r="r" b="b"/>
              <a:pathLst>
                <a:path w="1066800" h="1028700">
                  <a:moveTo>
                    <a:pt x="1066800" y="0"/>
                  </a:moveTo>
                  <a:lnTo>
                    <a:pt x="0" y="0"/>
                  </a:lnTo>
                  <a:lnTo>
                    <a:pt x="0" y="1028700"/>
                  </a:lnTo>
                  <a:lnTo>
                    <a:pt x="1066800" y="1028700"/>
                  </a:lnTo>
                  <a:lnTo>
                    <a:pt x="1066800" y="0"/>
                  </a:lnTo>
                  <a:close/>
                </a:path>
              </a:pathLst>
            </a:custGeom>
            <a:solidFill>
              <a:srgbClr val="80DFE4"/>
            </a:solidFill>
          </p:spPr>
          <p:txBody>
            <a:bodyPr wrap="square" lIns="0" tIns="0" rIns="0" bIns="0" rtlCol="0"/>
            <a:lstStyle/>
            <a:p>
              <a:endParaRPr/>
            </a:p>
          </p:txBody>
        </p:sp>
        <p:sp>
          <p:nvSpPr>
            <p:cNvPr id="21" name="object 21"/>
            <p:cNvSpPr/>
            <p:nvPr/>
          </p:nvSpPr>
          <p:spPr>
            <a:xfrm>
              <a:off x="3557651"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pic>
          <p:nvPicPr>
            <p:cNvPr id="22" name="object 22"/>
            <p:cNvPicPr/>
            <p:nvPr/>
          </p:nvPicPr>
          <p:blipFill>
            <a:blip r:embed="rId2" cstate="print"/>
            <a:stretch>
              <a:fillRect/>
            </a:stretch>
          </p:blipFill>
          <p:spPr>
            <a:xfrm>
              <a:off x="407987" y="2427351"/>
              <a:ext cx="4527613" cy="1098550"/>
            </a:xfrm>
            <a:prstGeom prst="rect">
              <a:avLst/>
            </a:prstGeom>
          </p:spPr>
        </p:pic>
      </p:grpSp>
      <p:sp>
        <p:nvSpPr>
          <p:cNvPr id="23" name="object 23"/>
          <p:cNvSpPr txBox="1"/>
          <p:nvPr/>
        </p:nvSpPr>
        <p:spPr>
          <a:xfrm>
            <a:off x="3961384" y="2471165"/>
            <a:ext cx="45275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Apply</a:t>
            </a:r>
            <a:endParaRPr sz="1200">
              <a:latin typeface="Arial"/>
              <a:cs typeface="Arial"/>
            </a:endParaRPr>
          </a:p>
        </p:txBody>
      </p:sp>
      <p:sp>
        <p:nvSpPr>
          <p:cNvPr id="24" name="object 24"/>
          <p:cNvSpPr txBox="1"/>
          <p:nvPr/>
        </p:nvSpPr>
        <p:spPr>
          <a:xfrm>
            <a:off x="2519426" y="3716908"/>
            <a:ext cx="2105025" cy="1009650"/>
          </a:xfrm>
          <a:prstGeom prst="rect">
            <a:avLst/>
          </a:prstGeom>
        </p:spPr>
        <p:txBody>
          <a:bodyPr vert="horz" wrap="square" lIns="0" tIns="13335" rIns="0" bIns="0" rtlCol="0">
            <a:spAutoFit/>
          </a:bodyPr>
          <a:lstStyle/>
          <a:p>
            <a:pPr marL="1158875" marR="126364" indent="635" algn="ctr">
              <a:lnSpc>
                <a:spcPct val="101699"/>
              </a:lnSpc>
              <a:spcBef>
                <a:spcPts val="105"/>
              </a:spcBef>
            </a:pPr>
            <a:r>
              <a:rPr sz="800" dirty="0">
                <a:solidFill>
                  <a:srgbClr val="FFFFFF"/>
                </a:solidFill>
                <a:latin typeface="Arial"/>
                <a:cs typeface="Arial"/>
              </a:rPr>
              <a:t>Create</a:t>
            </a:r>
            <a:r>
              <a:rPr sz="800" spc="-45" dirty="0">
                <a:solidFill>
                  <a:srgbClr val="FFFFFF"/>
                </a:solidFill>
                <a:latin typeface="Arial"/>
                <a:cs typeface="Arial"/>
              </a:rPr>
              <a:t> </a:t>
            </a:r>
            <a:r>
              <a:rPr sz="800" spc="-10" dirty="0">
                <a:solidFill>
                  <a:srgbClr val="FFFFFF"/>
                </a:solidFill>
                <a:latin typeface="Arial"/>
                <a:cs typeface="Arial"/>
              </a:rPr>
              <a:t>Username </a:t>
            </a:r>
            <a:r>
              <a:rPr sz="800" dirty="0">
                <a:solidFill>
                  <a:srgbClr val="FFFFFF"/>
                </a:solidFill>
                <a:latin typeface="Arial"/>
                <a:cs typeface="Arial"/>
              </a:rPr>
              <a:t>Assign</a:t>
            </a:r>
            <a:r>
              <a:rPr sz="800" spc="-25" dirty="0">
                <a:solidFill>
                  <a:srgbClr val="FFFFFF"/>
                </a:solidFill>
                <a:latin typeface="Arial"/>
                <a:cs typeface="Arial"/>
              </a:rPr>
              <a:t> </a:t>
            </a:r>
            <a:r>
              <a:rPr sz="800" dirty="0">
                <a:solidFill>
                  <a:srgbClr val="FFFFFF"/>
                </a:solidFill>
                <a:latin typeface="Arial"/>
                <a:cs typeface="Arial"/>
              </a:rPr>
              <a:t>to</a:t>
            </a:r>
            <a:r>
              <a:rPr sz="800" spc="-15" dirty="0">
                <a:solidFill>
                  <a:srgbClr val="FFFFFF"/>
                </a:solidFill>
                <a:latin typeface="Arial"/>
                <a:cs typeface="Arial"/>
              </a:rPr>
              <a:t> </a:t>
            </a:r>
            <a:r>
              <a:rPr sz="800" spc="-10" dirty="0">
                <a:solidFill>
                  <a:srgbClr val="FFFFFF"/>
                </a:solidFill>
                <a:latin typeface="Arial"/>
                <a:cs typeface="Arial"/>
              </a:rPr>
              <a:t>Specific Group</a:t>
            </a:r>
            <a:endParaRPr sz="800">
              <a:latin typeface="Arial"/>
              <a:cs typeface="Arial"/>
            </a:endParaRPr>
          </a:p>
          <a:p>
            <a:pPr marL="1219835" marR="182245" algn="ctr">
              <a:lnSpc>
                <a:spcPct val="99100"/>
              </a:lnSpc>
              <a:spcBef>
                <a:spcPts val="25"/>
              </a:spcBef>
            </a:pPr>
            <a:r>
              <a:rPr sz="800" dirty="0">
                <a:solidFill>
                  <a:srgbClr val="FFFFFF"/>
                </a:solidFill>
                <a:latin typeface="Arial"/>
                <a:cs typeface="Arial"/>
              </a:rPr>
              <a:t>Create</a:t>
            </a:r>
            <a:r>
              <a:rPr sz="800" spc="-25" dirty="0">
                <a:solidFill>
                  <a:srgbClr val="FFFFFF"/>
                </a:solidFill>
                <a:latin typeface="Arial"/>
                <a:cs typeface="Arial"/>
              </a:rPr>
              <a:t> </a:t>
            </a:r>
            <a:r>
              <a:rPr sz="800" spc="-10" dirty="0">
                <a:solidFill>
                  <a:srgbClr val="FFFFFF"/>
                </a:solidFill>
                <a:latin typeface="Arial"/>
                <a:cs typeface="Arial"/>
              </a:rPr>
              <a:t>Mailbox </a:t>
            </a:r>
            <a:r>
              <a:rPr sz="800" dirty="0">
                <a:solidFill>
                  <a:srgbClr val="FFFFFF"/>
                </a:solidFill>
                <a:latin typeface="Arial"/>
                <a:cs typeface="Arial"/>
              </a:rPr>
              <a:t>Give</a:t>
            </a:r>
            <a:r>
              <a:rPr sz="800" spc="-25" dirty="0">
                <a:solidFill>
                  <a:srgbClr val="FFFFFF"/>
                </a:solidFill>
                <a:latin typeface="Arial"/>
                <a:cs typeface="Arial"/>
              </a:rPr>
              <a:t> </a:t>
            </a:r>
            <a:r>
              <a:rPr sz="800" dirty="0">
                <a:solidFill>
                  <a:srgbClr val="FFFFFF"/>
                </a:solidFill>
                <a:latin typeface="Arial"/>
                <a:cs typeface="Arial"/>
              </a:rPr>
              <a:t>Access</a:t>
            </a:r>
            <a:r>
              <a:rPr sz="800" spc="15" dirty="0">
                <a:solidFill>
                  <a:srgbClr val="FFFFFF"/>
                </a:solidFill>
                <a:latin typeface="Arial"/>
                <a:cs typeface="Arial"/>
              </a:rPr>
              <a:t> </a:t>
            </a:r>
            <a:r>
              <a:rPr sz="800" spc="-25" dirty="0">
                <a:solidFill>
                  <a:srgbClr val="FFFFFF"/>
                </a:solidFill>
                <a:latin typeface="Arial"/>
                <a:cs typeface="Arial"/>
              </a:rPr>
              <a:t>to</a:t>
            </a:r>
            <a:r>
              <a:rPr sz="800" dirty="0">
                <a:solidFill>
                  <a:srgbClr val="FFFFFF"/>
                </a:solidFill>
                <a:latin typeface="Arial"/>
                <a:cs typeface="Arial"/>
              </a:rPr>
              <a:t> specific </a:t>
            </a:r>
            <a:r>
              <a:rPr sz="800" spc="-25" dirty="0">
                <a:solidFill>
                  <a:srgbClr val="FFFFFF"/>
                </a:solidFill>
                <a:latin typeface="Arial"/>
                <a:cs typeface="Arial"/>
              </a:rPr>
              <a:t>DB</a:t>
            </a:r>
            <a:r>
              <a:rPr sz="800" dirty="0">
                <a:solidFill>
                  <a:srgbClr val="FFFFFF"/>
                </a:solidFill>
                <a:latin typeface="Arial"/>
                <a:cs typeface="Arial"/>
              </a:rPr>
              <a:t> Give</a:t>
            </a:r>
            <a:r>
              <a:rPr sz="800" spc="-25" dirty="0">
                <a:solidFill>
                  <a:srgbClr val="FFFFFF"/>
                </a:solidFill>
                <a:latin typeface="Arial"/>
                <a:cs typeface="Arial"/>
              </a:rPr>
              <a:t> </a:t>
            </a:r>
            <a:r>
              <a:rPr sz="800" dirty="0">
                <a:solidFill>
                  <a:srgbClr val="FFFFFF"/>
                </a:solidFill>
                <a:latin typeface="Arial"/>
                <a:cs typeface="Arial"/>
              </a:rPr>
              <a:t>Access</a:t>
            </a:r>
            <a:r>
              <a:rPr sz="800" spc="15" dirty="0">
                <a:solidFill>
                  <a:srgbClr val="FFFFFF"/>
                </a:solidFill>
                <a:latin typeface="Arial"/>
                <a:cs typeface="Arial"/>
              </a:rPr>
              <a:t> </a:t>
            </a:r>
            <a:r>
              <a:rPr sz="800" spc="-25" dirty="0">
                <a:solidFill>
                  <a:srgbClr val="FFFFFF"/>
                </a:solidFill>
                <a:latin typeface="Arial"/>
                <a:cs typeface="Arial"/>
              </a:rPr>
              <a:t>to</a:t>
            </a:r>
            <a:endParaRPr sz="800">
              <a:latin typeface="Arial"/>
              <a:cs typeface="Arial"/>
            </a:endParaRPr>
          </a:p>
          <a:p>
            <a:pPr marL="1019810" algn="ctr">
              <a:lnSpc>
                <a:spcPct val="100000"/>
              </a:lnSpc>
              <a:spcBef>
                <a:spcPts val="15"/>
              </a:spcBef>
            </a:pPr>
            <a:r>
              <a:rPr sz="800" dirty="0">
                <a:solidFill>
                  <a:srgbClr val="FFFFFF"/>
                </a:solidFill>
                <a:latin typeface="Arial"/>
                <a:cs typeface="Arial"/>
              </a:rPr>
              <a:t>Specific</a:t>
            </a:r>
            <a:r>
              <a:rPr sz="800" spc="30" dirty="0">
                <a:solidFill>
                  <a:srgbClr val="FFFFFF"/>
                </a:solidFill>
                <a:latin typeface="Arial"/>
                <a:cs typeface="Arial"/>
              </a:rPr>
              <a:t> </a:t>
            </a:r>
            <a:r>
              <a:rPr sz="800" spc="-10" dirty="0">
                <a:solidFill>
                  <a:srgbClr val="FFFFFF"/>
                </a:solidFill>
                <a:latin typeface="Arial"/>
                <a:cs typeface="Arial"/>
              </a:rPr>
              <a:t>Linux</a:t>
            </a:r>
            <a:r>
              <a:rPr sz="800" spc="-40" dirty="0">
                <a:solidFill>
                  <a:srgbClr val="FFFFFF"/>
                </a:solidFill>
                <a:latin typeface="Arial"/>
                <a:cs typeface="Arial"/>
              </a:rPr>
              <a:t> </a:t>
            </a:r>
            <a:r>
              <a:rPr sz="800" spc="-10" dirty="0">
                <a:solidFill>
                  <a:srgbClr val="FFFFFF"/>
                </a:solidFill>
                <a:latin typeface="Arial"/>
                <a:cs typeface="Arial"/>
              </a:rPr>
              <a:t>Server</a:t>
            </a:r>
            <a:endParaRPr sz="800">
              <a:latin typeface="Arial"/>
              <a:cs typeface="Arial"/>
            </a:endParaRPr>
          </a:p>
        </p:txBody>
      </p:sp>
      <p:sp>
        <p:nvSpPr>
          <p:cNvPr id="25" name="object 25"/>
          <p:cNvSpPr txBox="1"/>
          <p:nvPr/>
        </p:nvSpPr>
        <p:spPr>
          <a:xfrm>
            <a:off x="2818129" y="2473578"/>
            <a:ext cx="68643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Approval</a:t>
            </a:r>
            <a:endParaRPr sz="1200">
              <a:latin typeface="Arial"/>
              <a:cs typeface="Arial"/>
            </a:endParaRPr>
          </a:p>
        </p:txBody>
      </p:sp>
      <p:sp>
        <p:nvSpPr>
          <p:cNvPr id="26" name="object 26"/>
          <p:cNvSpPr txBox="1"/>
          <p:nvPr/>
        </p:nvSpPr>
        <p:spPr>
          <a:xfrm>
            <a:off x="1782191" y="2473578"/>
            <a:ext cx="645160" cy="479425"/>
          </a:xfrm>
          <a:prstGeom prst="rect">
            <a:avLst/>
          </a:prstGeom>
        </p:spPr>
        <p:txBody>
          <a:bodyPr vert="horz" wrap="square" lIns="0" tIns="7620" rIns="0" bIns="0" rtlCol="0">
            <a:spAutoFit/>
          </a:bodyPr>
          <a:lstStyle/>
          <a:p>
            <a:pPr marL="12065" marR="5080" indent="3175" algn="ctr">
              <a:lnSpc>
                <a:spcPct val="105400"/>
              </a:lnSpc>
              <a:spcBef>
                <a:spcPts val="60"/>
              </a:spcBef>
            </a:pPr>
            <a:r>
              <a:rPr sz="950" b="1" spc="-10" dirty="0">
                <a:solidFill>
                  <a:srgbClr val="FFFFFF"/>
                </a:solidFill>
                <a:latin typeface="Arial"/>
                <a:cs typeface="Arial"/>
              </a:rPr>
              <a:t>Gathering informatio </a:t>
            </a:r>
            <a:r>
              <a:rPr sz="950" b="1" spc="-50" dirty="0">
                <a:solidFill>
                  <a:srgbClr val="FFFFFF"/>
                </a:solidFill>
                <a:latin typeface="Arial"/>
                <a:cs typeface="Arial"/>
              </a:rPr>
              <a:t>n</a:t>
            </a:r>
            <a:endParaRPr sz="950">
              <a:latin typeface="Arial"/>
              <a:cs typeface="Arial"/>
            </a:endParaRPr>
          </a:p>
        </p:txBody>
      </p:sp>
      <p:sp>
        <p:nvSpPr>
          <p:cNvPr id="27" name="object 27"/>
          <p:cNvSpPr txBox="1"/>
          <p:nvPr/>
        </p:nvSpPr>
        <p:spPr>
          <a:xfrm>
            <a:off x="640080" y="2485453"/>
            <a:ext cx="628015"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Request</a:t>
            </a:r>
            <a:endParaRPr sz="1200">
              <a:latin typeface="Arial"/>
              <a:cs typeface="Arial"/>
            </a:endParaRPr>
          </a:p>
        </p:txBody>
      </p:sp>
      <p:grpSp>
        <p:nvGrpSpPr>
          <p:cNvPr id="28" name="object 28"/>
          <p:cNvGrpSpPr/>
          <p:nvPr/>
        </p:nvGrpSpPr>
        <p:grpSpPr>
          <a:xfrm>
            <a:off x="733425" y="1512950"/>
            <a:ext cx="10527030" cy="4232275"/>
            <a:chOff x="733425" y="1512950"/>
            <a:chExt cx="10527030" cy="4232275"/>
          </a:xfrm>
        </p:grpSpPr>
        <p:pic>
          <p:nvPicPr>
            <p:cNvPr id="29" name="object 29"/>
            <p:cNvPicPr/>
            <p:nvPr/>
          </p:nvPicPr>
          <p:blipFill>
            <a:blip r:embed="rId3" cstate="print"/>
            <a:stretch>
              <a:fillRect/>
            </a:stretch>
          </p:blipFill>
          <p:spPr>
            <a:xfrm>
              <a:off x="733425" y="2790825"/>
              <a:ext cx="514350" cy="504825"/>
            </a:xfrm>
            <a:prstGeom prst="rect">
              <a:avLst/>
            </a:prstGeom>
          </p:spPr>
        </p:pic>
        <p:sp>
          <p:nvSpPr>
            <p:cNvPr id="30" name="object 30"/>
            <p:cNvSpPr/>
            <p:nvPr/>
          </p:nvSpPr>
          <p:spPr>
            <a:xfrm>
              <a:off x="923925" y="3467099"/>
              <a:ext cx="76200" cy="287020"/>
            </a:xfrm>
            <a:custGeom>
              <a:avLst/>
              <a:gdLst/>
              <a:ahLst/>
              <a:cxnLst/>
              <a:rect l="l" t="t" r="r" b="b"/>
              <a:pathLst>
                <a:path w="76200" h="287020">
                  <a:moveTo>
                    <a:pt x="26987" y="212551"/>
                  </a:moveTo>
                  <a:lnTo>
                    <a:pt x="23268" y="213300"/>
                  </a:lnTo>
                  <a:lnTo>
                    <a:pt x="11158" y="221456"/>
                  </a:lnTo>
                  <a:lnTo>
                    <a:pt x="2993" y="233564"/>
                  </a:lnTo>
                  <a:lnTo>
                    <a:pt x="0" y="248412"/>
                  </a:lnTo>
                  <a:lnTo>
                    <a:pt x="2993" y="263259"/>
                  </a:lnTo>
                  <a:lnTo>
                    <a:pt x="11158" y="275367"/>
                  </a:lnTo>
                  <a:lnTo>
                    <a:pt x="23268" y="283523"/>
                  </a:lnTo>
                  <a:lnTo>
                    <a:pt x="38100" y="286512"/>
                  </a:lnTo>
                  <a:lnTo>
                    <a:pt x="52931" y="283523"/>
                  </a:lnTo>
                  <a:lnTo>
                    <a:pt x="65041" y="275367"/>
                  </a:lnTo>
                  <a:lnTo>
                    <a:pt x="73206" y="263259"/>
                  </a:lnTo>
                  <a:lnTo>
                    <a:pt x="73972" y="259461"/>
                  </a:lnTo>
                  <a:lnTo>
                    <a:pt x="31965" y="259461"/>
                  </a:lnTo>
                  <a:lnTo>
                    <a:pt x="26987" y="254507"/>
                  </a:lnTo>
                  <a:lnTo>
                    <a:pt x="26987" y="212551"/>
                  </a:lnTo>
                  <a:close/>
                </a:path>
                <a:path w="76200" h="287020">
                  <a:moveTo>
                    <a:pt x="38100" y="210312"/>
                  </a:moveTo>
                  <a:lnTo>
                    <a:pt x="26987" y="212551"/>
                  </a:lnTo>
                  <a:lnTo>
                    <a:pt x="26987" y="254507"/>
                  </a:lnTo>
                  <a:lnTo>
                    <a:pt x="31965" y="259461"/>
                  </a:lnTo>
                  <a:lnTo>
                    <a:pt x="44234" y="259461"/>
                  </a:lnTo>
                  <a:lnTo>
                    <a:pt x="49212" y="254507"/>
                  </a:lnTo>
                  <a:lnTo>
                    <a:pt x="49212" y="212551"/>
                  </a:lnTo>
                  <a:lnTo>
                    <a:pt x="38100" y="210312"/>
                  </a:lnTo>
                  <a:close/>
                </a:path>
                <a:path w="76200" h="287020">
                  <a:moveTo>
                    <a:pt x="49212" y="212551"/>
                  </a:moveTo>
                  <a:lnTo>
                    <a:pt x="49212" y="254507"/>
                  </a:lnTo>
                  <a:lnTo>
                    <a:pt x="44234" y="259461"/>
                  </a:lnTo>
                  <a:lnTo>
                    <a:pt x="73972" y="259461"/>
                  </a:lnTo>
                  <a:lnTo>
                    <a:pt x="76200" y="248412"/>
                  </a:lnTo>
                  <a:lnTo>
                    <a:pt x="73206" y="233564"/>
                  </a:lnTo>
                  <a:lnTo>
                    <a:pt x="65041" y="221456"/>
                  </a:lnTo>
                  <a:lnTo>
                    <a:pt x="52931" y="213300"/>
                  </a:lnTo>
                  <a:lnTo>
                    <a:pt x="49212" y="212551"/>
                  </a:lnTo>
                  <a:close/>
                </a:path>
                <a:path w="76200" h="287020">
                  <a:moveTo>
                    <a:pt x="26987" y="73960"/>
                  </a:moveTo>
                  <a:lnTo>
                    <a:pt x="26987" y="212551"/>
                  </a:lnTo>
                  <a:lnTo>
                    <a:pt x="38100" y="210312"/>
                  </a:lnTo>
                  <a:lnTo>
                    <a:pt x="49212" y="210312"/>
                  </a:lnTo>
                  <a:lnTo>
                    <a:pt x="49212" y="76200"/>
                  </a:lnTo>
                  <a:lnTo>
                    <a:pt x="38100" y="76200"/>
                  </a:lnTo>
                  <a:lnTo>
                    <a:pt x="26987" y="73960"/>
                  </a:lnTo>
                  <a:close/>
                </a:path>
                <a:path w="76200" h="287020">
                  <a:moveTo>
                    <a:pt x="49212" y="210312"/>
                  </a:moveTo>
                  <a:lnTo>
                    <a:pt x="38100" y="210312"/>
                  </a:lnTo>
                  <a:lnTo>
                    <a:pt x="49212" y="212551"/>
                  </a:lnTo>
                  <a:lnTo>
                    <a:pt x="49212" y="210312"/>
                  </a:lnTo>
                  <a:close/>
                </a:path>
                <a:path w="76200" h="287020">
                  <a:moveTo>
                    <a:pt x="44234" y="26924"/>
                  </a:moveTo>
                  <a:lnTo>
                    <a:pt x="31965" y="26924"/>
                  </a:lnTo>
                  <a:lnTo>
                    <a:pt x="26987" y="32003"/>
                  </a:lnTo>
                  <a:lnTo>
                    <a:pt x="26987" y="73960"/>
                  </a:lnTo>
                  <a:lnTo>
                    <a:pt x="38100" y="76200"/>
                  </a:lnTo>
                  <a:lnTo>
                    <a:pt x="49212" y="73960"/>
                  </a:lnTo>
                  <a:lnTo>
                    <a:pt x="49212" y="32003"/>
                  </a:lnTo>
                  <a:lnTo>
                    <a:pt x="44234" y="26924"/>
                  </a:lnTo>
                  <a:close/>
                </a:path>
                <a:path w="76200" h="287020">
                  <a:moveTo>
                    <a:pt x="49212" y="73960"/>
                  </a:moveTo>
                  <a:lnTo>
                    <a:pt x="38100" y="76200"/>
                  </a:lnTo>
                  <a:lnTo>
                    <a:pt x="49212" y="76200"/>
                  </a:lnTo>
                  <a:lnTo>
                    <a:pt x="49212" y="73960"/>
                  </a:lnTo>
                  <a:close/>
                </a:path>
                <a:path w="76200" h="287020">
                  <a:moveTo>
                    <a:pt x="38100" y="0"/>
                  </a:moveTo>
                  <a:lnTo>
                    <a:pt x="23268" y="2988"/>
                  </a:lnTo>
                  <a:lnTo>
                    <a:pt x="11158" y="11144"/>
                  </a:lnTo>
                  <a:lnTo>
                    <a:pt x="2993" y="23252"/>
                  </a:lnTo>
                  <a:lnTo>
                    <a:pt x="0" y="38100"/>
                  </a:lnTo>
                  <a:lnTo>
                    <a:pt x="2993" y="52947"/>
                  </a:lnTo>
                  <a:lnTo>
                    <a:pt x="11158" y="65055"/>
                  </a:lnTo>
                  <a:lnTo>
                    <a:pt x="23268" y="73211"/>
                  </a:lnTo>
                  <a:lnTo>
                    <a:pt x="26987" y="73960"/>
                  </a:lnTo>
                  <a:lnTo>
                    <a:pt x="26987" y="32003"/>
                  </a:lnTo>
                  <a:lnTo>
                    <a:pt x="31965" y="26924"/>
                  </a:lnTo>
                  <a:lnTo>
                    <a:pt x="73946" y="26924"/>
                  </a:lnTo>
                  <a:lnTo>
                    <a:pt x="73206" y="23252"/>
                  </a:lnTo>
                  <a:lnTo>
                    <a:pt x="65041" y="11144"/>
                  </a:lnTo>
                  <a:lnTo>
                    <a:pt x="52931" y="2988"/>
                  </a:lnTo>
                  <a:lnTo>
                    <a:pt x="38100" y="0"/>
                  </a:lnTo>
                  <a:close/>
                </a:path>
                <a:path w="76200" h="287020">
                  <a:moveTo>
                    <a:pt x="73946" y="26924"/>
                  </a:moveTo>
                  <a:lnTo>
                    <a:pt x="44234" y="26924"/>
                  </a:lnTo>
                  <a:lnTo>
                    <a:pt x="49212" y="32003"/>
                  </a:lnTo>
                  <a:lnTo>
                    <a:pt x="49212" y="73960"/>
                  </a:lnTo>
                  <a:lnTo>
                    <a:pt x="52931" y="73211"/>
                  </a:lnTo>
                  <a:lnTo>
                    <a:pt x="65041" y="65055"/>
                  </a:lnTo>
                  <a:lnTo>
                    <a:pt x="73206" y="52947"/>
                  </a:lnTo>
                  <a:lnTo>
                    <a:pt x="76200" y="38100"/>
                  </a:lnTo>
                  <a:lnTo>
                    <a:pt x="73946" y="26924"/>
                  </a:lnTo>
                  <a:close/>
                </a:path>
              </a:pathLst>
            </a:custGeom>
            <a:solidFill>
              <a:srgbClr val="16666A"/>
            </a:solidFill>
          </p:spPr>
          <p:txBody>
            <a:bodyPr wrap="square" lIns="0" tIns="0" rIns="0" bIns="0" rtlCol="0"/>
            <a:lstStyle/>
            <a:p>
              <a:endParaRPr/>
            </a:p>
          </p:txBody>
        </p:sp>
        <p:sp>
          <p:nvSpPr>
            <p:cNvPr id="31" name="object 31"/>
            <p:cNvSpPr/>
            <p:nvPr/>
          </p:nvSpPr>
          <p:spPr>
            <a:xfrm>
              <a:off x="199072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BEBEBE"/>
            </a:solidFill>
          </p:spPr>
          <p:txBody>
            <a:bodyPr wrap="square" lIns="0" tIns="0" rIns="0" bIns="0" rtlCol="0"/>
            <a:lstStyle/>
            <a:p>
              <a:endParaRPr/>
            </a:p>
          </p:txBody>
        </p:sp>
        <p:sp>
          <p:nvSpPr>
            <p:cNvPr id="32" name="object 32"/>
            <p:cNvSpPr/>
            <p:nvPr/>
          </p:nvSpPr>
          <p:spPr>
            <a:xfrm>
              <a:off x="303847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2CCCD2"/>
            </a:solidFill>
          </p:spPr>
          <p:txBody>
            <a:bodyPr wrap="square" lIns="0" tIns="0" rIns="0" bIns="0" rtlCol="0"/>
            <a:lstStyle/>
            <a:p>
              <a:endParaRPr/>
            </a:p>
          </p:txBody>
        </p:sp>
        <p:sp>
          <p:nvSpPr>
            <p:cNvPr id="33" name="object 33"/>
            <p:cNvSpPr/>
            <p:nvPr/>
          </p:nvSpPr>
          <p:spPr>
            <a:xfrm>
              <a:off x="404812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80DFE4"/>
            </a:solidFill>
          </p:spPr>
          <p:txBody>
            <a:bodyPr wrap="square" lIns="0" tIns="0" rIns="0" bIns="0" rtlCol="0"/>
            <a:lstStyle/>
            <a:p>
              <a:endParaRPr/>
            </a:p>
          </p:txBody>
        </p:sp>
        <p:pic>
          <p:nvPicPr>
            <p:cNvPr id="34" name="object 34"/>
            <p:cNvPicPr/>
            <p:nvPr/>
          </p:nvPicPr>
          <p:blipFill>
            <a:blip r:embed="rId4" cstate="print"/>
            <a:stretch>
              <a:fillRect/>
            </a:stretch>
          </p:blipFill>
          <p:spPr>
            <a:xfrm>
              <a:off x="7027926" y="1512950"/>
              <a:ext cx="4232275" cy="4232211"/>
            </a:xfrm>
            <a:prstGeom prst="rect">
              <a:avLst/>
            </a:prstGeom>
          </p:spPr>
        </p:pic>
        <p:pic>
          <p:nvPicPr>
            <p:cNvPr id="35" name="object 35"/>
            <p:cNvPicPr/>
            <p:nvPr/>
          </p:nvPicPr>
          <p:blipFill>
            <a:blip r:embed="rId5" cstate="print"/>
            <a:stretch>
              <a:fillRect/>
            </a:stretch>
          </p:blipFill>
          <p:spPr>
            <a:xfrm>
              <a:off x="8134350" y="2609722"/>
              <a:ext cx="2147951" cy="2157476"/>
            </a:xfrm>
            <a:prstGeom prst="rect">
              <a:avLst/>
            </a:prstGeom>
          </p:spPr>
        </p:pic>
        <p:sp>
          <p:nvSpPr>
            <p:cNvPr id="36" name="object 36"/>
            <p:cNvSpPr/>
            <p:nvPr/>
          </p:nvSpPr>
          <p:spPr>
            <a:xfrm>
              <a:off x="8172450" y="2647950"/>
              <a:ext cx="1943100" cy="1952625"/>
            </a:xfrm>
            <a:custGeom>
              <a:avLst/>
              <a:gdLst/>
              <a:ahLst/>
              <a:cxnLst/>
              <a:rect l="l" t="t" r="r" b="b"/>
              <a:pathLst>
                <a:path w="1943100" h="1952625">
                  <a:moveTo>
                    <a:pt x="971550" y="0"/>
                  </a:moveTo>
                  <a:lnTo>
                    <a:pt x="923059" y="1194"/>
                  </a:lnTo>
                  <a:lnTo>
                    <a:pt x="875184" y="4742"/>
                  </a:lnTo>
                  <a:lnTo>
                    <a:pt x="827980" y="10586"/>
                  </a:lnTo>
                  <a:lnTo>
                    <a:pt x="781503" y="18670"/>
                  </a:lnTo>
                  <a:lnTo>
                    <a:pt x="735809" y="28939"/>
                  </a:lnTo>
                  <a:lnTo>
                    <a:pt x="690952" y="41337"/>
                  </a:lnTo>
                  <a:lnTo>
                    <a:pt x="646989" y="55808"/>
                  </a:lnTo>
                  <a:lnTo>
                    <a:pt x="603976" y="72295"/>
                  </a:lnTo>
                  <a:lnTo>
                    <a:pt x="561967" y="90743"/>
                  </a:lnTo>
                  <a:lnTo>
                    <a:pt x="521020" y="111096"/>
                  </a:lnTo>
                  <a:lnTo>
                    <a:pt x="481188" y="133298"/>
                  </a:lnTo>
                  <a:lnTo>
                    <a:pt x="442529" y="157292"/>
                  </a:lnTo>
                  <a:lnTo>
                    <a:pt x="405098" y="183024"/>
                  </a:lnTo>
                  <a:lnTo>
                    <a:pt x="368949" y="210437"/>
                  </a:lnTo>
                  <a:lnTo>
                    <a:pt x="334140" y="239475"/>
                  </a:lnTo>
                  <a:lnTo>
                    <a:pt x="300726" y="270082"/>
                  </a:lnTo>
                  <a:lnTo>
                    <a:pt x="268762" y="302202"/>
                  </a:lnTo>
                  <a:lnTo>
                    <a:pt x="238303" y="335779"/>
                  </a:lnTo>
                  <a:lnTo>
                    <a:pt x="209407" y="370757"/>
                  </a:lnTo>
                  <a:lnTo>
                    <a:pt x="182128" y="407081"/>
                  </a:lnTo>
                  <a:lnTo>
                    <a:pt x="156522" y="444694"/>
                  </a:lnTo>
                  <a:lnTo>
                    <a:pt x="132644" y="483540"/>
                  </a:lnTo>
                  <a:lnTo>
                    <a:pt x="110551" y="523564"/>
                  </a:lnTo>
                  <a:lnTo>
                    <a:pt x="90297" y="564709"/>
                  </a:lnTo>
                  <a:lnTo>
                    <a:pt x="71940" y="606920"/>
                  </a:lnTo>
                  <a:lnTo>
                    <a:pt x="55533" y="650140"/>
                  </a:lnTo>
                  <a:lnTo>
                    <a:pt x="41134" y="694314"/>
                  </a:lnTo>
                  <a:lnTo>
                    <a:pt x="28797" y="739385"/>
                  </a:lnTo>
                  <a:lnTo>
                    <a:pt x="18578" y="785299"/>
                  </a:lnTo>
                  <a:lnTo>
                    <a:pt x="10534" y="831997"/>
                  </a:lnTo>
                  <a:lnTo>
                    <a:pt x="4718" y="879426"/>
                  </a:lnTo>
                  <a:lnTo>
                    <a:pt x="1189" y="927528"/>
                  </a:lnTo>
                  <a:lnTo>
                    <a:pt x="0" y="976249"/>
                  </a:lnTo>
                  <a:lnTo>
                    <a:pt x="1189" y="1024980"/>
                  </a:lnTo>
                  <a:lnTo>
                    <a:pt x="4718" y="1073093"/>
                  </a:lnTo>
                  <a:lnTo>
                    <a:pt x="10534" y="1120531"/>
                  </a:lnTo>
                  <a:lnTo>
                    <a:pt x="18578" y="1167239"/>
                  </a:lnTo>
                  <a:lnTo>
                    <a:pt x="28797" y="1213161"/>
                  </a:lnTo>
                  <a:lnTo>
                    <a:pt x="41134" y="1258240"/>
                  </a:lnTo>
                  <a:lnTo>
                    <a:pt x="55533" y="1302422"/>
                  </a:lnTo>
                  <a:lnTo>
                    <a:pt x="71940" y="1345649"/>
                  </a:lnTo>
                  <a:lnTo>
                    <a:pt x="90297" y="1387866"/>
                  </a:lnTo>
                  <a:lnTo>
                    <a:pt x="110551" y="1429017"/>
                  </a:lnTo>
                  <a:lnTo>
                    <a:pt x="132644" y="1469046"/>
                  </a:lnTo>
                  <a:lnTo>
                    <a:pt x="156522" y="1507897"/>
                  </a:lnTo>
                  <a:lnTo>
                    <a:pt x="182128" y="1545515"/>
                  </a:lnTo>
                  <a:lnTo>
                    <a:pt x="209407" y="1581843"/>
                  </a:lnTo>
                  <a:lnTo>
                    <a:pt x="238303" y="1616825"/>
                  </a:lnTo>
                  <a:lnTo>
                    <a:pt x="268762" y="1650405"/>
                  </a:lnTo>
                  <a:lnTo>
                    <a:pt x="300726" y="1682528"/>
                  </a:lnTo>
                  <a:lnTo>
                    <a:pt x="334140" y="1713137"/>
                  </a:lnTo>
                  <a:lnTo>
                    <a:pt x="368949" y="1742177"/>
                  </a:lnTo>
                  <a:lnTo>
                    <a:pt x="405098" y="1769592"/>
                  </a:lnTo>
                  <a:lnTo>
                    <a:pt x="442529" y="1795325"/>
                  </a:lnTo>
                  <a:lnTo>
                    <a:pt x="481188" y="1819322"/>
                  </a:lnTo>
                  <a:lnTo>
                    <a:pt x="521020" y="1841525"/>
                  </a:lnTo>
                  <a:lnTo>
                    <a:pt x="561967" y="1861878"/>
                  </a:lnTo>
                  <a:lnTo>
                    <a:pt x="603976" y="1880327"/>
                  </a:lnTo>
                  <a:lnTo>
                    <a:pt x="646989" y="1896815"/>
                  </a:lnTo>
                  <a:lnTo>
                    <a:pt x="690952" y="1911286"/>
                  </a:lnTo>
                  <a:lnTo>
                    <a:pt x="735809" y="1923684"/>
                  </a:lnTo>
                  <a:lnTo>
                    <a:pt x="781503" y="1933954"/>
                  </a:lnTo>
                  <a:lnTo>
                    <a:pt x="827980" y="1942038"/>
                  </a:lnTo>
                  <a:lnTo>
                    <a:pt x="875184" y="1947882"/>
                  </a:lnTo>
                  <a:lnTo>
                    <a:pt x="923059" y="1951430"/>
                  </a:lnTo>
                  <a:lnTo>
                    <a:pt x="971550" y="1952625"/>
                  </a:lnTo>
                  <a:lnTo>
                    <a:pt x="1020040" y="1951430"/>
                  </a:lnTo>
                  <a:lnTo>
                    <a:pt x="1067915" y="1947882"/>
                  </a:lnTo>
                  <a:lnTo>
                    <a:pt x="1115119" y="1942038"/>
                  </a:lnTo>
                  <a:lnTo>
                    <a:pt x="1161596" y="1933954"/>
                  </a:lnTo>
                  <a:lnTo>
                    <a:pt x="1207290" y="1923684"/>
                  </a:lnTo>
                  <a:lnTo>
                    <a:pt x="1252147" y="1911286"/>
                  </a:lnTo>
                  <a:lnTo>
                    <a:pt x="1296110" y="1896815"/>
                  </a:lnTo>
                  <a:lnTo>
                    <a:pt x="1339123" y="1880327"/>
                  </a:lnTo>
                  <a:lnTo>
                    <a:pt x="1381132" y="1861878"/>
                  </a:lnTo>
                  <a:lnTo>
                    <a:pt x="1422079" y="1841525"/>
                  </a:lnTo>
                  <a:lnTo>
                    <a:pt x="1461911" y="1819322"/>
                  </a:lnTo>
                  <a:lnTo>
                    <a:pt x="1500570" y="1795325"/>
                  </a:lnTo>
                  <a:lnTo>
                    <a:pt x="1538001" y="1769592"/>
                  </a:lnTo>
                  <a:lnTo>
                    <a:pt x="1574150" y="1742177"/>
                  </a:lnTo>
                  <a:lnTo>
                    <a:pt x="1608959" y="1713137"/>
                  </a:lnTo>
                  <a:lnTo>
                    <a:pt x="1642373" y="1682528"/>
                  </a:lnTo>
                  <a:lnTo>
                    <a:pt x="1674337" y="1650405"/>
                  </a:lnTo>
                  <a:lnTo>
                    <a:pt x="1704796" y="1616825"/>
                  </a:lnTo>
                  <a:lnTo>
                    <a:pt x="1733692" y="1581843"/>
                  </a:lnTo>
                  <a:lnTo>
                    <a:pt x="1760971" y="1545515"/>
                  </a:lnTo>
                  <a:lnTo>
                    <a:pt x="1786577" y="1507897"/>
                  </a:lnTo>
                  <a:lnTo>
                    <a:pt x="1810455" y="1469046"/>
                  </a:lnTo>
                  <a:lnTo>
                    <a:pt x="1832548" y="1429017"/>
                  </a:lnTo>
                  <a:lnTo>
                    <a:pt x="1852802" y="1387866"/>
                  </a:lnTo>
                  <a:lnTo>
                    <a:pt x="1871159" y="1345649"/>
                  </a:lnTo>
                  <a:lnTo>
                    <a:pt x="1887566" y="1302422"/>
                  </a:lnTo>
                  <a:lnTo>
                    <a:pt x="1901965" y="1258240"/>
                  </a:lnTo>
                  <a:lnTo>
                    <a:pt x="1914302" y="1213161"/>
                  </a:lnTo>
                  <a:lnTo>
                    <a:pt x="1924521" y="1167239"/>
                  </a:lnTo>
                  <a:lnTo>
                    <a:pt x="1932565" y="1120531"/>
                  </a:lnTo>
                  <a:lnTo>
                    <a:pt x="1938381" y="1073093"/>
                  </a:lnTo>
                  <a:lnTo>
                    <a:pt x="1941910" y="1024980"/>
                  </a:lnTo>
                  <a:lnTo>
                    <a:pt x="1943100" y="976249"/>
                  </a:lnTo>
                  <a:lnTo>
                    <a:pt x="1941910" y="927528"/>
                  </a:lnTo>
                  <a:lnTo>
                    <a:pt x="1938381" y="879426"/>
                  </a:lnTo>
                  <a:lnTo>
                    <a:pt x="1932565" y="831997"/>
                  </a:lnTo>
                  <a:lnTo>
                    <a:pt x="1924521" y="785299"/>
                  </a:lnTo>
                  <a:lnTo>
                    <a:pt x="1914302" y="739385"/>
                  </a:lnTo>
                  <a:lnTo>
                    <a:pt x="1901965" y="694314"/>
                  </a:lnTo>
                  <a:lnTo>
                    <a:pt x="1887566" y="650140"/>
                  </a:lnTo>
                  <a:lnTo>
                    <a:pt x="1871159" y="606920"/>
                  </a:lnTo>
                  <a:lnTo>
                    <a:pt x="1852802" y="564709"/>
                  </a:lnTo>
                  <a:lnTo>
                    <a:pt x="1832548" y="523564"/>
                  </a:lnTo>
                  <a:lnTo>
                    <a:pt x="1810455" y="483540"/>
                  </a:lnTo>
                  <a:lnTo>
                    <a:pt x="1786577" y="444694"/>
                  </a:lnTo>
                  <a:lnTo>
                    <a:pt x="1760971" y="407081"/>
                  </a:lnTo>
                  <a:lnTo>
                    <a:pt x="1733692" y="370757"/>
                  </a:lnTo>
                  <a:lnTo>
                    <a:pt x="1704796" y="335779"/>
                  </a:lnTo>
                  <a:lnTo>
                    <a:pt x="1674337" y="302202"/>
                  </a:lnTo>
                  <a:lnTo>
                    <a:pt x="1642373" y="270082"/>
                  </a:lnTo>
                  <a:lnTo>
                    <a:pt x="1608959" y="239475"/>
                  </a:lnTo>
                  <a:lnTo>
                    <a:pt x="1574150" y="210437"/>
                  </a:lnTo>
                  <a:lnTo>
                    <a:pt x="1538001" y="183024"/>
                  </a:lnTo>
                  <a:lnTo>
                    <a:pt x="1500570" y="157292"/>
                  </a:lnTo>
                  <a:lnTo>
                    <a:pt x="1461911" y="133298"/>
                  </a:lnTo>
                  <a:lnTo>
                    <a:pt x="1422079" y="111096"/>
                  </a:lnTo>
                  <a:lnTo>
                    <a:pt x="1381132" y="90743"/>
                  </a:lnTo>
                  <a:lnTo>
                    <a:pt x="1339123" y="72295"/>
                  </a:lnTo>
                  <a:lnTo>
                    <a:pt x="1296110" y="55808"/>
                  </a:lnTo>
                  <a:lnTo>
                    <a:pt x="1252147" y="41337"/>
                  </a:lnTo>
                  <a:lnTo>
                    <a:pt x="1207290" y="28939"/>
                  </a:lnTo>
                  <a:lnTo>
                    <a:pt x="1161596" y="18670"/>
                  </a:lnTo>
                  <a:lnTo>
                    <a:pt x="1115119" y="10586"/>
                  </a:lnTo>
                  <a:lnTo>
                    <a:pt x="1067915" y="4742"/>
                  </a:lnTo>
                  <a:lnTo>
                    <a:pt x="1020040" y="1194"/>
                  </a:lnTo>
                  <a:lnTo>
                    <a:pt x="971550" y="0"/>
                  </a:lnTo>
                  <a:close/>
                </a:path>
              </a:pathLst>
            </a:custGeom>
            <a:solidFill>
              <a:srgbClr val="FFFFFF"/>
            </a:solidFill>
          </p:spPr>
          <p:txBody>
            <a:bodyPr wrap="square" lIns="0" tIns="0" rIns="0" bIns="0" rtlCol="0"/>
            <a:lstStyle/>
            <a:p>
              <a:endParaRPr/>
            </a:p>
          </p:txBody>
        </p:sp>
        <p:pic>
          <p:nvPicPr>
            <p:cNvPr id="37" name="object 37"/>
            <p:cNvPicPr/>
            <p:nvPr/>
          </p:nvPicPr>
          <p:blipFill>
            <a:blip r:embed="rId6" cstate="print"/>
            <a:stretch>
              <a:fillRect/>
            </a:stretch>
          </p:blipFill>
          <p:spPr>
            <a:xfrm>
              <a:off x="7248525" y="3171824"/>
              <a:ext cx="533400" cy="523875"/>
            </a:xfrm>
            <a:prstGeom prst="rect">
              <a:avLst/>
            </a:prstGeom>
          </p:spPr>
        </p:pic>
      </p:grpSp>
      <p:sp>
        <p:nvSpPr>
          <p:cNvPr id="38" name="object 38"/>
          <p:cNvSpPr txBox="1"/>
          <p:nvPr/>
        </p:nvSpPr>
        <p:spPr>
          <a:xfrm>
            <a:off x="7406893" y="3777932"/>
            <a:ext cx="328930" cy="174625"/>
          </a:xfrm>
          <a:prstGeom prst="rect">
            <a:avLst/>
          </a:prstGeom>
        </p:spPr>
        <p:txBody>
          <a:bodyPr vert="horz" wrap="square" lIns="0" tIns="15875" rIns="0" bIns="0" rtlCol="0">
            <a:spAutoFit/>
          </a:bodyPr>
          <a:lstStyle/>
          <a:p>
            <a:pPr marL="12700">
              <a:lnSpc>
                <a:spcPct val="100000"/>
              </a:lnSpc>
              <a:spcBef>
                <a:spcPts val="125"/>
              </a:spcBef>
            </a:pPr>
            <a:r>
              <a:rPr sz="950" spc="-20" dirty="0">
                <a:solidFill>
                  <a:srgbClr val="FFFFFF"/>
                </a:solidFill>
                <a:latin typeface="Arial"/>
                <a:cs typeface="Arial"/>
              </a:rPr>
              <a:t>ITSM</a:t>
            </a:r>
            <a:endParaRPr sz="950">
              <a:latin typeface="Arial"/>
              <a:cs typeface="Arial"/>
            </a:endParaRPr>
          </a:p>
        </p:txBody>
      </p:sp>
      <p:grpSp>
        <p:nvGrpSpPr>
          <p:cNvPr id="39" name="object 39"/>
          <p:cNvGrpSpPr/>
          <p:nvPr/>
        </p:nvGrpSpPr>
        <p:grpSpPr>
          <a:xfrm>
            <a:off x="1540390" y="1590675"/>
            <a:ext cx="9556750" cy="4202430"/>
            <a:chOff x="1540390" y="1590675"/>
            <a:chExt cx="9556750" cy="4202430"/>
          </a:xfrm>
        </p:grpSpPr>
        <p:sp>
          <p:nvSpPr>
            <p:cNvPr id="40" name="object 40"/>
            <p:cNvSpPr/>
            <p:nvPr/>
          </p:nvSpPr>
          <p:spPr>
            <a:xfrm>
              <a:off x="8794119" y="3273356"/>
              <a:ext cx="690245" cy="693420"/>
            </a:xfrm>
            <a:custGeom>
              <a:avLst/>
              <a:gdLst/>
              <a:ahLst/>
              <a:cxnLst/>
              <a:rect l="l" t="t" r="r" b="b"/>
              <a:pathLst>
                <a:path w="690245" h="693420">
                  <a:moveTo>
                    <a:pt x="475257" y="595630"/>
                  </a:moveTo>
                  <a:lnTo>
                    <a:pt x="215049" y="595629"/>
                  </a:lnTo>
                  <a:lnTo>
                    <a:pt x="241059" y="600709"/>
                  </a:lnTo>
                  <a:lnTo>
                    <a:pt x="261571" y="613409"/>
                  </a:lnTo>
                  <a:lnTo>
                    <a:pt x="275269" y="631189"/>
                  </a:lnTo>
                  <a:lnTo>
                    <a:pt x="285294" y="654049"/>
                  </a:lnTo>
                  <a:lnTo>
                    <a:pt x="295987" y="687070"/>
                  </a:lnTo>
                  <a:lnTo>
                    <a:pt x="297133" y="690880"/>
                  </a:lnTo>
                  <a:lnTo>
                    <a:pt x="298474" y="693420"/>
                  </a:lnTo>
                  <a:lnTo>
                    <a:pt x="391790" y="693420"/>
                  </a:lnTo>
                  <a:lnTo>
                    <a:pt x="393250" y="690880"/>
                  </a:lnTo>
                  <a:lnTo>
                    <a:pt x="394523" y="687070"/>
                  </a:lnTo>
                  <a:lnTo>
                    <a:pt x="395482" y="683260"/>
                  </a:lnTo>
                  <a:lnTo>
                    <a:pt x="405005" y="654050"/>
                  </a:lnTo>
                  <a:lnTo>
                    <a:pt x="415047" y="631190"/>
                  </a:lnTo>
                  <a:lnTo>
                    <a:pt x="428752" y="613410"/>
                  </a:lnTo>
                  <a:lnTo>
                    <a:pt x="449264" y="600710"/>
                  </a:lnTo>
                  <a:lnTo>
                    <a:pt x="475257" y="595630"/>
                  </a:lnTo>
                  <a:close/>
                </a:path>
                <a:path w="690245" h="693420">
                  <a:moveTo>
                    <a:pt x="610018" y="121920"/>
                  </a:moveTo>
                  <a:lnTo>
                    <a:pt x="80270" y="121919"/>
                  </a:lnTo>
                  <a:lnTo>
                    <a:pt x="79566" y="123189"/>
                  </a:lnTo>
                  <a:lnTo>
                    <a:pt x="72123" y="130809"/>
                  </a:lnTo>
                  <a:lnTo>
                    <a:pt x="68108" y="134619"/>
                  </a:lnTo>
                  <a:lnTo>
                    <a:pt x="71043" y="140969"/>
                  </a:lnTo>
                  <a:lnTo>
                    <a:pt x="73925" y="146049"/>
                  </a:lnTo>
                  <a:lnTo>
                    <a:pt x="76748" y="152399"/>
                  </a:lnTo>
                  <a:lnTo>
                    <a:pt x="79507" y="157479"/>
                  </a:lnTo>
                  <a:lnTo>
                    <a:pt x="89953" y="180339"/>
                  </a:lnTo>
                  <a:lnTo>
                    <a:pt x="96716" y="200659"/>
                  </a:lnTo>
                  <a:lnTo>
                    <a:pt x="98168" y="219709"/>
                  </a:lnTo>
                  <a:lnTo>
                    <a:pt x="92679" y="241299"/>
                  </a:lnTo>
                  <a:lnTo>
                    <a:pt x="63848" y="275589"/>
                  </a:lnTo>
                  <a:lnTo>
                    <a:pt x="61998" y="276859"/>
                  </a:lnTo>
                  <a:lnTo>
                    <a:pt x="60283" y="276859"/>
                  </a:lnTo>
                  <a:lnTo>
                    <a:pt x="58306" y="278129"/>
                  </a:lnTo>
                  <a:lnTo>
                    <a:pt x="46894" y="283209"/>
                  </a:lnTo>
                  <a:lnTo>
                    <a:pt x="34120" y="288289"/>
                  </a:lnTo>
                  <a:lnTo>
                    <a:pt x="2928" y="299719"/>
                  </a:lnTo>
                  <a:lnTo>
                    <a:pt x="0" y="299719"/>
                  </a:lnTo>
                  <a:lnTo>
                    <a:pt x="0" y="393699"/>
                  </a:lnTo>
                  <a:lnTo>
                    <a:pt x="39071" y="407669"/>
                  </a:lnTo>
                  <a:lnTo>
                    <a:pt x="79868" y="431799"/>
                  </a:lnTo>
                  <a:lnTo>
                    <a:pt x="97925" y="471169"/>
                  </a:lnTo>
                  <a:lnTo>
                    <a:pt x="98337" y="480059"/>
                  </a:lnTo>
                  <a:lnTo>
                    <a:pt x="97457" y="488949"/>
                  </a:lnTo>
                  <a:lnTo>
                    <a:pt x="96011" y="496569"/>
                  </a:lnTo>
                  <a:lnTo>
                    <a:pt x="94004" y="502919"/>
                  </a:lnTo>
                  <a:lnTo>
                    <a:pt x="91495" y="509269"/>
                  </a:lnTo>
                  <a:lnTo>
                    <a:pt x="88546" y="516889"/>
                  </a:lnTo>
                  <a:lnTo>
                    <a:pt x="84109" y="525779"/>
                  </a:lnTo>
                  <a:lnTo>
                    <a:pt x="79116" y="535939"/>
                  </a:lnTo>
                  <a:lnTo>
                    <a:pt x="73729" y="547369"/>
                  </a:lnTo>
                  <a:lnTo>
                    <a:pt x="68109" y="558799"/>
                  </a:lnTo>
                  <a:lnTo>
                    <a:pt x="133544" y="624839"/>
                  </a:lnTo>
                  <a:lnTo>
                    <a:pt x="164246" y="609599"/>
                  </a:lnTo>
                  <a:lnTo>
                    <a:pt x="190430" y="599439"/>
                  </a:lnTo>
                  <a:lnTo>
                    <a:pt x="215049" y="595629"/>
                  </a:lnTo>
                  <a:lnTo>
                    <a:pt x="585695" y="595630"/>
                  </a:lnTo>
                  <a:lnTo>
                    <a:pt x="622240" y="558800"/>
                  </a:lnTo>
                  <a:lnTo>
                    <a:pt x="607211" y="528320"/>
                  </a:lnTo>
                  <a:lnTo>
                    <a:pt x="596089" y="502920"/>
                  </a:lnTo>
                  <a:lnTo>
                    <a:pt x="591889" y="477520"/>
                  </a:lnTo>
                  <a:lnTo>
                    <a:pt x="596193" y="458470"/>
                  </a:lnTo>
                  <a:lnTo>
                    <a:pt x="345128" y="458470"/>
                  </a:lnTo>
                  <a:lnTo>
                    <a:pt x="302101" y="449580"/>
                  </a:lnTo>
                  <a:lnTo>
                    <a:pt x="266957" y="425449"/>
                  </a:lnTo>
                  <a:lnTo>
                    <a:pt x="243258" y="391159"/>
                  </a:lnTo>
                  <a:lnTo>
                    <a:pt x="234566" y="346709"/>
                  </a:lnTo>
                  <a:lnTo>
                    <a:pt x="243258" y="303529"/>
                  </a:lnTo>
                  <a:lnTo>
                    <a:pt x="266957" y="267969"/>
                  </a:lnTo>
                  <a:lnTo>
                    <a:pt x="302101" y="245110"/>
                  </a:lnTo>
                  <a:lnTo>
                    <a:pt x="345127" y="236220"/>
                  </a:lnTo>
                  <a:lnTo>
                    <a:pt x="596415" y="236220"/>
                  </a:lnTo>
                  <a:lnTo>
                    <a:pt x="592201" y="219710"/>
                  </a:lnTo>
                  <a:lnTo>
                    <a:pt x="600433" y="180340"/>
                  </a:lnTo>
                  <a:lnTo>
                    <a:pt x="619317" y="140970"/>
                  </a:lnTo>
                  <a:lnTo>
                    <a:pt x="622240" y="134620"/>
                  </a:lnTo>
                  <a:lnTo>
                    <a:pt x="610697" y="123190"/>
                  </a:lnTo>
                  <a:lnTo>
                    <a:pt x="610018" y="121920"/>
                  </a:lnTo>
                  <a:close/>
                </a:path>
                <a:path w="690245" h="693420">
                  <a:moveTo>
                    <a:pt x="585695" y="595630"/>
                  </a:moveTo>
                  <a:lnTo>
                    <a:pt x="475257" y="595630"/>
                  </a:lnTo>
                  <a:lnTo>
                    <a:pt x="499888" y="599440"/>
                  </a:lnTo>
                  <a:lnTo>
                    <a:pt x="526068" y="609600"/>
                  </a:lnTo>
                  <a:lnTo>
                    <a:pt x="556711" y="624840"/>
                  </a:lnTo>
                  <a:lnTo>
                    <a:pt x="585695" y="595630"/>
                  </a:lnTo>
                  <a:close/>
                </a:path>
                <a:path w="690245" h="693420">
                  <a:moveTo>
                    <a:pt x="596415" y="236220"/>
                  </a:moveTo>
                  <a:lnTo>
                    <a:pt x="345127" y="236220"/>
                  </a:lnTo>
                  <a:lnTo>
                    <a:pt x="388159" y="245110"/>
                  </a:lnTo>
                  <a:lnTo>
                    <a:pt x="423305" y="267970"/>
                  </a:lnTo>
                  <a:lnTo>
                    <a:pt x="447006" y="303530"/>
                  </a:lnTo>
                  <a:lnTo>
                    <a:pt x="455698" y="346710"/>
                  </a:lnTo>
                  <a:lnTo>
                    <a:pt x="447006" y="391160"/>
                  </a:lnTo>
                  <a:lnTo>
                    <a:pt x="423305" y="425450"/>
                  </a:lnTo>
                  <a:lnTo>
                    <a:pt x="388159" y="449580"/>
                  </a:lnTo>
                  <a:lnTo>
                    <a:pt x="345128" y="458470"/>
                  </a:lnTo>
                  <a:lnTo>
                    <a:pt x="596193" y="458470"/>
                  </a:lnTo>
                  <a:lnTo>
                    <a:pt x="628245" y="417830"/>
                  </a:lnTo>
                  <a:lnTo>
                    <a:pt x="679104" y="397510"/>
                  </a:lnTo>
                  <a:lnTo>
                    <a:pt x="690222" y="393700"/>
                  </a:lnTo>
                  <a:lnTo>
                    <a:pt x="690222" y="299720"/>
                  </a:lnTo>
                  <a:lnTo>
                    <a:pt x="688779" y="299720"/>
                  </a:lnTo>
                  <a:lnTo>
                    <a:pt x="687251" y="298450"/>
                  </a:lnTo>
                  <a:lnTo>
                    <a:pt x="685978" y="298450"/>
                  </a:lnTo>
                  <a:lnTo>
                    <a:pt x="656188" y="288290"/>
                  </a:lnTo>
                  <a:lnTo>
                    <a:pt x="643418" y="283210"/>
                  </a:lnTo>
                  <a:lnTo>
                    <a:pt x="632000" y="278130"/>
                  </a:lnTo>
                  <a:lnTo>
                    <a:pt x="628181" y="276860"/>
                  </a:lnTo>
                  <a:lnTo>
                    <a:pt x="626568" y="275590"/>
                  </a:lnTo>
                  <a:lnTo>
                    <a:pt x="617524" y="269240"/>
                  </a:lnTo>
                  <a:lnTo>
                    <a:pt x="609721" y="261620"/>
                  </a:lnTo>
                  <a:lnTo>
                    <a:pt x="603128" y="252730"/>
                  </a:lnTo>
                  <a:lnTo>
                    <a:pt x="597712" y="241300"/>
                  </a:lnTo>
                  <a:lnTo>
                    <a:pt x="596415" y="236220"/>
                  </a:lnTo>
                  <a:close/>
                </a:path>
                <a:path w="690245" h="693420">
                  <a:moveTo>
                    <a:pt x="588631" y="100330"/>
                  </a:moveTo>
                  <a:lnTo>
                    <a:pt x="101658" y="100329"/>
                  </a:lnTo>
                  <a:lnTo>
                    <a:pt x="100953" y="101599"/>
                  </a:lnTo>
                  <a:lnTo>
                    <a:pt x="96370" y="106679"/>
                  </a:lnTo>
                  <a:lnTo>
                    <a:pt x="92806" y="109219"/>
                  </a:lnTo>
                  <a:lnTo>
                    <a:pt x="88987" y="113029"/>
                  </a:lnTo>
                  <a:lnTo>
                    <a:pt x="82876" y="119379"/>
                  </a:lnTo>
                  <a:lnTo>
                    <a:pt x="82562" y="119379"/>
                  </a:lnTo>
                  <a:lnTo>
                    <a:pt x="82180" y="120649"/>
                  </a:lnTo>
                  <a:lnTo>
                    <a:pt x="81094" y="121919"/>
                  </a:lnTo>
                  <a:lnTo>
                    <a:pt x="609255" y="121920"/>
                  </a:lnTo>
                  <a:lnTo>
                    <a:pt x="608660" y="120650"/>
                  </a:lnTo>
                  <a:lnTo>
                    <a:pt x="605520" y="118110"/>
                  </a:lnTo>
                  <a:lnTo>
                    <a:pt x="602380" y="114300"/>
                  </a:lnTo>
                  <a:lnTo>
                    <a:pt x="593978" y="106680"/>
                  </a:lnTo>
                  <a:lnTo>
                    <a:pt x="593299" y="105410"/>
                  </a:lnTo>
                  <a:lnTo>
                    <a:pt x="592535" y="104140"/>
                  </a:lnTo>
                  <a:lnTo>
                    <a:pt x="591941" y="104140"/>
                  </a:lnTo>
                  <a:lnTo>
                    <a:pt x="590413" y="102870"/>
                  </a:lnTo>
                  <a:lnTo>
                    <a:pt x="589904" y="101600"/>
                  </a:lnTo>
                  <a:lnTo>
                    <a:pt x="588631" y="100330"/>
                  </a:lnTo>
                  <a:close/>
                </a:path>
                <a:path w="690245" h="693420">
                  <a:moveTo>
                    <a:pt x="556711" y="68580"/>
                  </a:moveTo>
                  <a:lnTo>
                    <a:pt x="554615" y="69850"/>
                  </a:lnTo>
                  <a:lnTo>
                    <a:pt x="552510" y="69850"/>
                  </a:lnTo>
                  <a:lnTo>
                    <a:pt x="550541" y="71120"/>
                  </a:lnTo>
                  <a:lnTo>
                    <a:pt x="530534" y="81280"/>
                  </a:lnTo>
                  <a:lnTo>
                    <a:pt x="512671" y="90170"/>
                  </a:lnTo>
                  <a:lnTo>
                    <a:pt x="496158" y="95250"/>
                  </a:lnTo>
                  <a:lnTo>
                    <a:pt x="480200" y="99060"/>
                  </a:lnTo>
                  <a:lnTo>
                    <a:pt x="102931" y="99059"/>
                  </a:lnTo>
                  <a:lnTo>
                    <a:pt x="102294" y="100329"/>
                  </a:lnTo>
                  <a:lnTo>
                    <a:pt x="588037" y="100330"/>
                  </a:lnTo>
                  <a:lnTo>
                    <a:pt x="586085" y="97790"/>
                  </a:lnTo>
                  <a:lnTo>
                    <a:pt x="584981" y="96520"/>
                  </a:lnTo>
                  <a:lnTo>
                    <a:pt x="584302" y="96520"/>
                  </a:lnTo>
                  <a:lnTo>
                    <a:pt x="583284" y="95250"/>
                  </a:lnTo>
                  <a:lnTo>
                    <a:pt x="582181" y="93980"/>
                  </a:lnTo>
                  <a:lnTo>
                    <a:pt x="580992" y="92710"/>
                  </a:lnTo>
                  <a:lnTo>
                    <a:pt x="577971" y="90170"/>
                  </a:lnTo>
                  <a:lnTo>
                    <a:pt x="576698" y="88900"/>
                  </a:lnTo>
                  <a:lnTo>
                    <a:pt x="573965" y="86360"/>
                  </a:lnTo>
                  <a:lnTo>
                    <a:pt x="572692" y="85090"/>
                  </a:lnTo>
                  <a:lnTo>
                    <a:pt x="572310" y="83820"/>
                  </a:lnTo>
                  <a:lnTo>
                    <a:pt x="571546" y="83820"/>
                  </a:lnTo>
                  <a:lnTo>
                    <a:pt x="570460" y="82550"/>
                  </a:lnTo>
                  <a:lnTo>
                    <a:pt x="569823" y="81280"/>
                  </a:lnTo>
                  <a:lnTo>
                    <a:pt x="569000" y="81280"/>
                  </a:lnTo>
                  <a:lnTo>
                    <a:pt x="568491" y="80010"/>
                  </a:lnTo>
                  <a:lnTo>
                    <a:pt x="567854" y="80010"/>
                  </a:lnTo>
                  <a:lnTo>
                    <a:pt x="567405" y="78740"/>
                  </a:lnTo>
                  <a:lnTo>
                    <a:pt x="563458" y="74930"/>
                  </a:lnTo>
                  <a:lnTo>
                    <a:pt x="556711" y="68580"/>
                  </a:lnTo>
                  <a:close/>
                </a:path>
                <a:path w="690245" h="693420">
                  <a:moveTo>
                    <a:pt x="133739" y="68579"/>
                  </a:moveTo>
                  <a:lnTo>
                    <a:pt x="133544" y="68579"/>
                  </a:lnTo>
                  <a:lnTo>
                    <a:pt x="132593" y="69849"/>
                  </a:lnTo>
                  <a:lnTo>
                    <a:pt x="129216" y="72389"/>
                  </a:lnTo>
                  <a:lnTo>
                    <a:pt x="121323" y="81279"/>
                  </a:lnTo>
                  <a:lnTo>
                    <a:pt x="120686" y="81279"/>
                  </a:lnTo>
                  <a:lnTo>
                    <a:pt x="118776" y="83819"/>
                  </a:lnTo>
                  <a:lnTo>
                    <a:pt x="117885" y="83819"/>
                  </a:lnTo>
                  <a:lnTo>
                    <a:pt x="117631" y="85089"/>
                  </a:lnTo>
                  <a:lnTo>
                    <a:pt x="113752" y="88899"/>
                  </a:lnTo>
                  <a:lnTo>
                    <a:pt x="112224" y="90169"/>
                  </a:lnTo>
                  <a:lnTo>
                    <a:pt x="111333" y="91439"/>
                  </a:lnTo>
                  <a:lnTo>
                    <a:pt x="110315" y="91439"/>
                  </a:lnTo>
                  <a:lnTo>
                    <a:pt x="109169" y="92709"/>
                  </a:lnTo>
                  <a:lnTo>
                    <a:pt x="108210" y="93979"/>
                  </a:lnTo>
                  <a:lnTo>
                    <a:pt x="107132" y="95249"/>
                  </a:lnTo>
                  <a:lnTo>
                    <a:pt x="105986" y="96519"/>
                  </a:lnTo>
                  <a:lnTo>
                    <a:pt x="104077" y="97789"/>
                  </a:lnTo>
                  <a:lnTo>
                    <a:pt x="103567" y="99059"/>
                  </a:lnTo>
                  <a:lnTo>
                    <a:pt x="210182" y="99059"/>
                  </a:lnTo>
                  <a:lnTo>
                    <a:pt x="202469" y="97789"/>
                  </a:lnTo>
                  <a:lnTo>
                    <a:pt x="186877" y="92709"/>
                  </a:lnTo>
                  <a:lnTo>
                    <a:pt x="178806" y="90169"/>
                  </a:lnTo>
                  <a:lnTo>
                    <a:pt x="169899" y="86359"/>
                  </a:lnTo>
                  <a:lnTo>
                    <a:pt x="160496" y="81279"/>
                  </a:lnTo>
                  <a:lnTo>
                    <a:pt x="139850" y="71119"/>
                  </a:lnTo>
                  <a:lnTo>
                    <a:pt x="137872" y="69849"/>
                  </a:lnTo>
                  <a:lnTo>
                    <a:pt x="135835" y="69849"/>
                  </a:lnTo>
                  <a:lnTo>
                    <a:pt x="133739" y="68579"/>
                  </a:lnTo>
                  <a:close/>
                </a:path>
                <a:path w="690245" h="693420">
                  <a:moveTo>
                    <a:pt x="391849" y="0"/>
                  </a:moveTo>
                  <a:lnTo>
                    <a:pt x="298533" y="0"/>
                  </a:lnTo>
                  <a:lnTo>
                    <a:pt x="297455" y="2539"/>
                  </a:lnTo>
                  <a:lnTo>
                    <a:pt x="296496" y="6349"/>
                  </a:lnTo>
                  <a:lnTo>
                    <a:pt x="293636" y="13969"/>
                  </a:lnTo>
                  <a:lnTo>
                    <a:pt x="292804" y="16509"/>
                  </a:lnTo>
                  <a:lnTo>
                    <a:pt x="291913" y="19049"/>
                  </a:lnTo>
                  <a:lnTo>
                    <a:pt x="290131" y="25399"/>
                  </a:lnTo>
                  <a:lnTo>
                    <a:pt x="288858" y="27939"/>
                  </a:lnTo>
                  <a:lnTo>
                    <a:pt x="287712" y="31749"/>
                  </a:lnTo>
                  <a:lnTo>
                    <a:pt x="285107" y="39369"/>
                  </a:lnTo>
                  <a:lnTo>
                    <a:pt x="284343" y="41909"/>
                  </a:lnTo>
                  <a:lnTo>
                    <a:pt x="283511" y="43179"/>
                  </a:lnTo>
                  <a:lnTo>
                    <a:pt x="282620" y="45719"/>
                  </a:lnTo>
                  <a:lnTo>
                    <a:pt x="275671" y="60959"/>
                  </a:lnTo>
                  <a:lnTo>
                    <a:pt x="267068" y="73659"/>
                  </a:lnTo>
                  <a:lnTo>
                    <a:pt x="255851" y="85089"/>
                  </a:lnTo>
                  <a:lnTo>
                    <a:pt x="241059" y="92709"/>
                  </a:lnTo>
                  <a:lnTo>
                    <a:pt x="234498" y="96519"/>
                  </a:lnTo>
                  <a:lnTo>
                    <a:pt x="228201" y="97789"/>
                  </a:lnTo>
                  <a:lnTo>
                    <a:pt x="218967" y="97789"/>
                  </a:lnTo>
                  <a:lnTo>
                    <a:pt x="214961" y="99059"/>
                  </a:lnTo>
                  <a:lnTo>
                    <a:pt x="472884" y="99060"/>
                  </a:lnTo>
                  <a:lnTo>
                    <a:pt x="457734" y="96520"/>
                  </a:lnTo>
                  <a:lnTo>
                    <a:pt x="449332" y="92710"/>
                  </a:lnTo>
                  <a:lnTo>
                    <a:pt x="414744" y="60960"/>
                  </a:lnTo>
                  <a:lnTo>
                    <a:pt x="406871" y="43180"/>
                  </a:lnTo>
                  <a:lnTo>
                    <a:pt x="406048" y="41910"/>
                  </a:lnTo>
                  <a:lnTo>
                    <a:pt x="405216" y="39370"/>
                  </a:lnTo>
                  <a:lnTo>
                    <a:pt x="404325" y="36830"/>
                  </a:lnTo>
                  <a:lnTo>
                    <a:pt x="403561" y="34290"/>
                  </a:lnTo>
                  <a:lnTo>
                    <a:pt x="402738" y="31750"/>
                  </a:lnTo>
                  <a:lnTo>
                    <a:pt x="401592" y="27940"/>
                  </a:lnTo>
                  <a:lnTo>
                    <a:pt x="400251" y="25400"/>
                  </a:lnTo>
                  <a:lnTo>
                    <a:pt x="398087" y="17780"/>
                  </a:lnTo>
                  <a:lnTo>
                    <a:pt x="397646" y="16510"/>
                  </a:lnTo>
                  <a:lnTo>
                    <a:pt x="396627" y="13970"/>
                  </a:lnTo>
                  <a:lnTo>
                    <a:pt x="395863" y="11430"/>
                  </a:lnTo>
                  <a:lnTo>
                    <a:pt x="393954" y="6350"/>
                  </a:lnTo>
                  <a:lnTo>
                    <a:pt x="392995" y="2540"/>
                  </a:lnTo>
                  <a:lnTo>
                    <a:pt x="391849" y="0"/>
                  </a:lnTo>
                  <a:close/>
                </a:path>
              </a:pathLst>
            </a:custGeom>
            <a:solidFill>
              <a:srgbClr val="2CCCD2"/>
            </a:solidFill>
          </p:spPr>
          <p:txBody>
            <a:bodyPr wrap="square" lIns="0" tIns="0" rIns="0" bIns="0" rtlCol="0"/>
            <a:lstStyle/>
            <a:p>
              <a:endParaRPr/>
            </a:p>
          </p:txBody>
        </p:sp>
        <p:sp>
          <p:nvSpPr>
            <p:cNvPr id="41" name="object 41"/>
            <p:cNvSpPr/>
            <p:nvPr/>
          </p:nvSpPr>
          <p:spPr>
            <a:xfrm>
              <a:off x="8794119" y="3272807"/>
              <a:ext cx="690245" cy="694055"/>
            </a:xfrm>
            <a:custGeom>
              <a:avLst/>
              <a:gdLst/>
              <a:ahLst/>
              <a:cxnLst/>
              <a:rect l="l" t="t" r="r" b="b"/>
              <a:pathLst>
                <a:path w="690245" h="694054">
                  <a:moveTo>
                    <a:pt x="685978" y="298556"/>
                  </a:moveTo>
                  <a:lnTo>
                    <a:pt x="643418" y="283478"/>
                  </a:lnTo>
                  <a:lnTo>
                    <a:pt x="626568" y="275202"/>
                  </a:lnTo>
                  <a:lnTo>
                    <a:pt x="617524" y="269110"/>
                  </a:lnTo>
                  <a:lnTo>
                    <a:pt x="609721" y="261742"/>
                  </a:lnTo>
                  <a:lnTo>
                    <a:pt x="603128" y="252714"/>
                  </a:lnTo>
                  <a:lnTo>
                    <a:pt x="597712" y="241642"/>
                  </a:lnTo>
                  <a:lnTo>
                    <a:pt x="592201" y="220251"/>
                  </a:lnTo>
                  <a:lnTo>
                    <a:pt x="593660" y="200278"/>
                  </a:lnTo>
                  <a:lnTo>
                    <a:pt x="600433" y="180039"/>
                  </a:lnTo>
                  <a:lnTo>
                    <a:pt x="610867" y="157850"/>
                  </a:lnTo>
                  <a:lnTo>
                    <a:pt x="613599" y="152317"/>
                  </a:lnTo>
                  <a:lnTo>
                    <a:pt x="616426" y="146583"/>
                  </a:lnTo>
                  <a:lnTo>
                    <a:pt x="619317" y="140644"/>
                  </a:lnTo>
                  <a:lnTo>
                    <a:pt x="622240" y="134495"/>
                  </a:lnTo>
                  <a:lnTo>
                    <a:pt x="610697" y="122818"/>
                  </a:lnTo>
                  <a:lnTo>
                    <a:pt x="610018" y="122048"/>
                  </a:lnTo>
                  <a:lnTo>
                    <a:pt x="609255" y="121347"/>
                  </a:lnTo>
                  <a:lnTo>
                    <a:pt x="608660" y="120705"/>
                  </a:lnTo>
                  <a:lnTo>
                    <a:pt x="605520" y="117557"/>
                  </a:lnTo>
                  <a:lnTo>
                    <a:pt x="602380" y="114349"/>
                  </a:lnTo>
                  <a:lnTo>
                    <a:pt x="598561" y="110568"/>
                  </a:lnTo>
                  <a:lnTo>
                    <a:pt x="593978" y="105991"/>
                  </a:lnTo>
                  <a:lnTo>
                    <a:pt x="593299" y="105136"/>
                  </a:lnTo>
                  <a:lnTo>
                    <a:pt x="592535" y="104537"/>
                  </a:lnTo>
                  <a:lnTo>
                    <a:pt x="591941" y="103853"/>
                  </a:lnTo>
                  <a:lnTo>
                    <a:pt x="591177" y="103168"/>
                  </a:lnTo>
                  <a:lnTo>
                    <a:pt x="590413" y="102484"/>
                  </a:lnTo>
                  <a:lnTo>
                    <a:pt x="589904" y="101800"/>
                  </a:lnTo>
                  <a:lnTo>
                    <a:pt x="589225" y="101201"/>
                  </a:lnTo>
                  <a:lnTo>
                    <a:pt x="588631" y="100687"/>
                  </a:lnTo>
                  <a:lnTo>
                    <a:pt x="588037" y="100003"/>
                  </a:lnTo>
                  <a:lnTo>
                    <a:pt x="586085" y="98036"/>
                  </a:lnTo>
                  <a:lnTo>
                    <a:pt x="585575" y="97437"/>
                  </a:lnTo>
                  <a:lnTo>
                    <a:pt x="584981" y="96752"/>
                  </a:lnTo>
                  <a:lnTo>
                    <a:pt x="584302" y="96239"/>
                  </a:lnTo>
                  <a:lnTo>
                    <a:pt x="583284" y="95127"/>
                  </a:lnTo>
                  <a:lnTo>
                    <a:pt x="582181" y="94015"/>
                  </a:lnTo>
                  <a:lnTo>
                    <a:pt x="580992" y="92903"/>
                  </a:lnTo>
                  <a:lnTo>
                    <a:pt x="577971" y="89823"/>
                  </a:lnTo>
                  <a:lnTo>
                    <a:pt x="576698" y="88454"/>
                  </a:lnTo>
                  <a:lnTo>
                    <a:pt x="575366" y="87171"/>
                  </a:lnTo>
                  <a:lnTo>
                    <a:pt x="573965" y="85802"/>
                  </a:lnTo>
                  <a:lnTo>
                    <a:pt x="572692" y="84519"/>
                  </a:lnTo>
                  <a:lnTo>
                    <a:pt x="572310" y="84092"/>
                  </a:lnTo>
                  <a:lnTo>
                    <a:pt x="571860" y="83835"/>
                  </a:lnTo>
                  <a:lnTo>
                    <a:pt x="571546" y="83322"/>
                  </a:lnTo>
                  <a:lnTo>
                    <a:pt x="570460" y="82295"/>
                  </a:lnTo>
                  <a:lnTo>
                    <a:pt x="569823" y="81525"/>
                  </a:lnTo>
                  <a:lnTo>
                    <a:pt x="569000" y="80841"/>
                  </a:lnTo>
                  <a:lnTo>
                    <a:pt x="568491" y="80242"/>
                  </a:lnTo>
                  <a:lnTo>
                    <a:pt x="568109" y="79900"/>
                  </a:lnTo>
                  <a:lnTo>
                    <a:pt x="567854" y="79558"/>
                  </a:lnTo>
                  <a:lnTo>
                    <a:pt x="567405" y="79215"/>
                  </a:lnTo>
                  <a:lnTo>
                    <a:pt x="566132" y="77932"/>
                  </a:lnTo>
                  <a:lnTo>
                    <a:pt x="564799" y="76563"/>
                  </a:lnTo>
                  <a:lnTo>
                    <a:pt x="563458" y="75195"/>
                  </a:lnTo>
                  <a:lnTo>
                    <a:pt x="556711" y="68437"/>
                  </a:lnTo>
                  <a:lnTo>
                    <a:pt x="554615" y="69463"/>
                  </a:lnTo>
                  <a:lnTo>
                    <a:pt x="552510" y="70319"/>
                  </a:lnTo>
                  <a:lnTo>
                    <a:pt x="550541" y="71431"/>
                  </a:lnTo>
                  <a:lnTo>
                    <a:pt x="512671" y="89588"/>
                  </a:lnTo>
                  <a:lnTo>
                    <a:pt x="475362" y="98549"/>
                  </a:lnTo>
                  <a:lnTo>
                    <a:pt x="472884" y="98378"/>
                  </a:lnTo>
                  <a:lnTo>
                    <a:pt x="465432" y="98207"/>
                  </a:lnTo>
                  <a:lnTo>
                    <a:pt x="423330" y="73986"/>
                  </a:lnTo>
                  <a:lnTo>
                    <a:pt x="405216" y="39180"/>
                  </a:lnTo>
                  <a:lnTo>
                    <a:pt x="404325" y="36870"/>
                  </a:lnTo>
                  <a:lnTo>
                    <a:pt x="403561" y="34560"/>
                  </a:lnTo>
                  <a:lnTo>
                    <a:pt x="402738" y="32165"/>
                  </a:lnTo>
                  <a:lnTo>
                    <a:pt x="401592" y="28486"/>
                  </a:lnTo>
                  <a:lnTo>
                    <a:pt x="400251" y="24722"/>
                  </a:lnTo>
                  <a:lnTo>
                    <a:pt x="398978" y="20873"/>
                  </a:lnTo>
                  <a:lnTo>
                    <a:pt x="398537" y="19504"/>
                  </a:lnTo>
                  <a:lnTo>
                    <a:pt x="398087" y="18135"/>
                  </a:lnTo>
                  <a:lnTo>
                    <a:pt x="397646" y="16852"/>
                  </a:lnTo>
                  <a:lnTo>
                    <a:pt x="396627" y="14115"/>
                  </a:lnTo>
                  <a:lnTo>
                    <a:pt x="395863" y="11463"/>
                  </a:lnTo>
                  <a:lnTo>
                    <a:pt x="394904" y="8640"/>
                  </a:lnTo>
                  <a:lnTo>
                    <a:pt x="393954" y="5817"/>
                  </a:lnTo>
                  <a:lnTo>
                    <a:pt x="392995" y="2908"/>
                  </a:lnTo>
                  <a:lnTo>
                    <a:pt x="391849" y="0"/>
                  </a:lnTo>
                  <a:lnTo>
                    <a:pt x="298533" y="0"/>
                  </a:lnTo>
                  <a:lnTo>
                    <a:pt x="297455" y="2823"/>
                  </a:lnTo>
                  <a:lnTo>
                    <a:pt x="296496" y="5817"/>
                  </a:lnTo>
                  <a:lnTo>
                    <a:pt x="295546" y="8640"/>
                  </a:lnTo>
                  <a:lnTo>
                    <a:pt x="294587" y="11463"/>
                  </a:lnTo>
                  <a:lnTo>
                    <a:pt x="293636" y="14115"/>
                  </a:lnTo>
                  <a:lnTo>
                    <a:pt x="292804" y="16852"/>
                  </a:lnTo>
                  <a:lnTo>
                    <a:pt x="292363" y="18135"/>
                  </a:lnTo>
                  <a:lnTo>
                    <a:pt x="291913" y="19590"/>
                  </a:lnTo>
                  <a:lnTo>
                    <a:pt x="291472" y="20873"/>
                  </a:lnTo>
                  <a:lnTo>
                    <a:pt x="290131" y="24722"/>
                  </a:lnTo>
                  <a:lnTo>
                    <a:pt x="288858" y="28486"/>
                  </a:lnTo>
                  <a:lnTo>
                    <a:pt x="287712" y="32165"/>
                  </a:lnTo>
                  <a:lnTo>
                    <a:pt x="286821" y="34560"/>
                  </a:lnTo>
                  <a:lnTo>
                    <a:pt x="285930" y="36955"/>
                  </a:lnTo>
                  <a:lnTo>
                    <a:pt x="285107" y="39180"/>
                  </a:lnTo>
                  <a:lnTo>
                    <a:pt x="284343" y="41575"/>
                  </a:lnTo>
                  <a:lnTo>
                    <a:pt x="283511" y="43714"/>
                  </a:lnTo>
                  <a:lnTo>
                    <a:pt x="255851" y="84649"/>
                  </a:lnTo>
                  <a:lnTo>
                    <a:pt x="222149" y="97950"/>
                  </a:lnTo>
                  <a:lnTo>
                    <a:pt x="220622" y="98207"/>
                  </a:lnTo>
                  <a:lnTo>
                    <a:pt x="218967" y="98292"/>
                  </a:lnTo>
                  <a:lnTo>
                    <a:pt x="217439" y="98378"/>
                  </a:lnTo>
                  <a:lnTo>
                    <a:pt x="214961" y="98549"/>
                  </a:lnTo>
                  <a:lnTo>
                    <a:pt x="212601" y="98549"/>
                  </a:lnTo>
                  <a:lnTo>
                    <a:pt x="169899" y="86035"/>
                  </a:lnTo>
                  <a:lnTo>
                    <a:pt x="150509" y="76641"/>
                  </a:lnTo>
                  <a:lnTo>
                    <a:pt x="139850" y="71431"/>
                  </a:lnTo>
                  <a:lnTo>
                    <a:pt x="137872" y="70319"/>
                  </a:lnTo>
                  <a:lnTo>
                    <a:pt x="135835" y="69463"/>
                  </a:lnTo>
                  <a:lnTo>
                    <a:pt x="133739" y="68436"/>
                  </a:lnTo>
                  <a:lnTo>
                    <a:pt x="133544" y="68436"/>
                  </a:lnTo>
                  <a:lnTo>
                    <a:pt x="132593" y="69463"/>
                  </a:lnTo>
                  <a:lnTo>
                    <a:pt x="129216" y="72799"/>
                  </a:lnTo>
                  <a:lnTo>
                    <a:pt x="121900" y="80242"/>
                  </a:lnTo>
                  <a:lnTo>
                    <a:pt x="121323" y="80841"/>
                  </a:lnTo>
                  <a:lnTo>
                    <a:pt x="120686" y="81525"/>
                  </a:lnTo>
                  <a:lnTo>
                    <a:pt x="119863" y="82295"/>
                  </a:lnTo>
                  <a:lnTo>
                    <a:pt x="118776" y="83322"/>
                  </a:lnTo>
                  <a:lnTo>
                    <a:pt x="118335" y="83835"/>
                  </a:lnTo>
                  <a:lnTo>
                    <a:pt x="117885" y="84091"/>
                  </a:lnTo>
                  <a:lnTo>
                    <a:pt x="117631" y="84519"/>
                  </a:lnTo>
                  <a:lnTo>
                    <a:pt x="116358" y="85802"/>
                  </a:lnTo>
                  <a:lnTo>
                    <a:pt x="115084" y="87086"/>
                  </a:lnTo>
                  <a:lnTo>
                    <a:pt x="113752" y="88454"/>
                  </a:lnTo>
                  <a:lnTo>
                    <a:pt x="112224" y="89823"/>
                  </a:lnTo>
                  <a:lnTo>
                    <a:pt x="111333" y="90935"/>
                  </a:lnTo>
                  <a:lnTo>
                    <a:pt x="110315" y="91791"/>
                  </a:lnTo>
                  <a:lnTo>
                    <a:pt x="109169" y="92903"/>
                  </a:lnTo>
                  <a:lnTo>
                    <a:pt x="108210" y="94015"/>
                  </a:lnTo>
                  <a:lnTo>
                    <a:pt x="107132" y="95127"/>
                  </a:lnTo>
                  <a:lnTo>
                    <a:pt x="105986" y="96239"/>
                  </a:lnTo>
                  <a:lnTo>
                    <a:pt x="104077" y="98035"/>
                  </a:lnTo>
                  <a:lnTo>
                    <a:pt x="103567" y="98720"/>
                  </a:lnTo>
                  <a:lnTo>
                    <a:pt x="102931" y="99233"/>
                  </a:lnTo>
                  <a:lnTo>
                    <a:pt x="102294" y="100003"/>
                  </a:lnTo>
                  <a:lnTo>
                    <a:pt x="101658" y="100516"/>
                  </a:lnTo>
                  <a:lnTo>
                    <a:pt x="100953" y="101201"/>
                  </a:lnTo>
                  <a:lnTo>
                    <a:pt x="100385" y="101800"/>
                  </a:lnTo>
                  <a:lnTo>
                    <a:pt x="98407" y="103853"/>
                  </a:lnTo>
                  <a:lnTo>
                    <a:pt x="96370" y="105991"/>
                  </a:lnTo>
                  <a:lnTo>
                    <a:pt x="92806" y="109413"/>
                  </a:lnTo>
                  <a:lnTo>
                    <a:pt x="88987" y="113323"/>
                  </a:lnTo>
                  <a:lnTo>
                    <a:pt x="84786" y="117557"/>
                  </a:lnTo>
                  <a:lnTo>
                    <a:pt x="84149" y="118199"/>
                  </a:lnTo>
                  <a:lnTo>
                    <a:pt x="83512" y="118840"/>
                  </a:lnTo>
                  <a:lnTo>
                    <a:pt x="82876" y="119482"/>
                  </a:lnTo>
                  <a:lnTo>
                    <a:pt x="82562" y="119867"/>
                  </a:lnTo>
                  <a:lnTo>
                    <a:pt x="82180" y="120192"/>
                  </a:lnTo>
                  <a:lnTo>
                    <a:pt x="81730" y="120637"/>
                  </a:lnTo>
                  <a:lnTo>
                    <a:pt x="81094" y="121278"/>
                  </a:lnTo>
                  <a:lnTo>
                    <a:pt x="80270" y="121988"/>
                  </a:lnTo>
                  <a:lnTo>
                    <a:pt x="79566" y="122758"/>
                  </a:lnTo>
                  <a:lnTo>
                    <a:pt x="76001" y="126351"/>
                  </a:lnTo>
                  <a:lnTo>
                    <a:pt x="72123" y="130261"/>
                  </a:lnTo>
                  <a:lnTo>
                    <a:pt x="68108" y="134435"/>
                  </a:lnTo>
                  <a:lnTo>
                    <a:pt x="71043" y="140583"/>
                  </a:lnTo>
                  <a:lnTo>
                    <a:pt x="73925" y="146520"/>
                  </a:lnTo>
                  <a:lnTo>
                    <a:pt x="76748" y="152253"/>
                  </a:lnTo>
                  <a:lnTo>
                    <a:pt x="79507" y="157790"/>
                  </a:lnTo>
                  <a:lnTo>
                    <a:pt x="89953" y="179974"/>
                  </a:lnTo>
                  <a:lnTo>
                    <a:pt x="96716" y="200212"/>
                  </a:lnTo>
                  <a:lnTo>
                    <a:pt x="98168" y="220186"/>
                  </a:lnTo>
                  <a:lnTo>
                    <a:pt x="92679" y="241582"/>
                  </a:lnTo>
                  <a:lnTo>
                    <a:pt x="63848" y="275133"/>
                  </a:lnTo>
                  <a:lnTo>
                    <a:pt x="61998" y="276228"/>
                  </a:lnTo>
                  <a:lnTo>
                    <a:pt x="60283" y="277315"/>
                  </a:lnTo>
                  <a:lnTo>
                    <a:pt x="58306" y="278281"/>
                  </a:lnTo>
                  <a:lnTo>
                    <a:pt x="46894" y="283442"/>
                  </a:lnTo>
                  <a:lnTo>
                    <a:pt x="34120" y="288240"/>
                  </a:lnTo>
                  <a:lnTo>
                    <a:pt x="19961" y="293111"/>
                  </a:lnTo>
                  <a:lnTo>
                    <a:pt x="4396" y="298487"/>
                  </a:lnTo>
                  <a:lnTo>
                    <a:pt x="2928" y="299001"/>
                  </a:lnTo>
                  <a:lnTo>
                    <a:pt x="1468" y="299582"/>
                  </a:lnTo>
                  <a:lnTo>
                    <a:pt x="0" y="300096"/>
                  </a:lnTo>
                  <a:lnTo>
                    <a:pt x="0" y="393127"/>
                  </a:lnTo>
                  <a:lnTo>
                    <a:pt x="3819" y="394599"/>
                  </a:lnTo>
                  <a:lnTo>
                    <a:pt x="7511" y="395950"/>
                  </a:lnTo>
                  <a:lnTo>
                    <a:pt x="11143" y="397165"/>
                  </a:lnTo>
                  <a:lnTo>
                    <a:pt x="39071" y="407075"/>
                  </a:lnTo>
                  <a:lnTo>
                    <a:pt x="79868" y="431155"/>
                  </a:lnTo>
                  <a:lnTo>
                    <a:pt x="97925" y="471104"/>
                  </a:lnTo>
                  <a:lnTo>
                    <a:pt x="98337" y="480305"/>
                  </a:lnTo>
                  <a:lnTo>
                    <a:pt x="97457" y="489367"/>
                  </a:lnTo>
                  <a:lnTo>
                    <a:pt x="84109" y="526217"/>
                  </a:lnTo>
                  <a:lnTo>
                    <a:pt x="73729" y="547193"/>
                  </a:lnTo>
                  <a:lnTo>
                    <a:pt x="68109" y="558788"/>
                  </a:lnTo>
                  <a:lnTo>
                    <a:pt x="133544" y="624744"/>
                  </a:lnTo>
                  <a:lnTo>
                    <a:pt x="164246" y="609772"/>
                  </a:lnTo>
                  <a:lnTo>
                    <a:pt x="190430" y="598895"/>
                  </a:lnTo>
                  <a:lnTo>
                    <a:pt x="241059" y="600808"/>
                  </a:lnTo>
                  <a:lnTo>
                    <a:pt x="275269" y="631462"/>
                  </a:lnTo>
                  <a:lnTo>
                    <a:pt x="294782" y="683001"/>
                  </a:lnTo>
                  <a:lnTo>
                    <a:pt x="295987" y="686594"/>
                  </a:lnTo>
                  <a:lnTo>
                    <a:pt x="297133" y="690247"/>
                  </a:lnTo>
                  <a:lnTo>
                    <a:pt x="298474" y="693968"/>
                  </a:lnTo>
                  <a:lnTo>
                    <a:pt x="391790" y="693968"/>
                  </a:lnTo>
                  <a:lnTo>
                    <a:pt x="393250" y="690247"/>
                  </a:lnTo>
                  <a:lnTo>
                    <a:pt x="394523" y="686594"/>
                  </a:lnTo>
                  <a:lnTo>
                    <a:pt x="395482" y="683001"/>
                  </a:lnTo>
                  <a:lnTo>
                    <a:pt x="405005" y="654541"/>
                  </a:lnTo>
                  <a:lnTo>
                    <a:pt x="415047" y="631440"/>
                  </a:lnTo>
                  <a:lnTo>
                    <a:pt x="428752" y="613571"/>
                  </a:lnTo>
                  <a:lnTo>
                    <a:pt x="449264" y="600808"/>
                  </a:lnTo>
                  <a:lnTo>
                    <a:pt x="475257" y="594959"/>
                  </a:lnTo>
                  <a:lnTo>
                    <a:pt x="499888" y="598895"/>
                  </a:lnTo>
                  <a:lnTo>
                    <a:pt x="526068" y="609772"/>
                  </a:lnTo>
                  <a:lnTo>
                    <a:pt x="556711" y="624744"/>
                  </a:lnTo>
                  <a:lnTo>
                    <a:pt x="622240" y="558788"/>
                  </a:lnTo>
                  <a:lnTo>
                    <a:pt x="607211" y="528509"/>
                  </a:lnTo>
                  <a:lnTo>
                    <a:pt x="596089" y="502460"/>
                  </a:lnTo>
                  <a:lnTo>
                    <a:pt x="591889" y="477771"/>
                  </a:lnTo>
                  <a:lnTo>
                    <a:pt x="597627" y="451573"/>
                  </a:lnTo>
                  <a:lnTo>
                    <a:pt x="628245" y="417291"/>
                  </a:lnTo>
                  <a:lnTo>
                    <a:pt x="679104" y="397105"/>
                  </a:lnTo>
                  <a:lnTo>
                    <a:pt x="682753" y="395882"/>
                  </a:lnTo>
                  <a:lnTo>
                    <a:pt x="686487" y="394539"/>
                  </a:lnTo>
                  <a:lnTo>
                    <a:pt x="690222" y="393059"/>
                  </a:lnTo>
                  <a:lnTo>
                    <a:pt x="690222" y="300027"/>
                  </a:lnTo>
                  <a:lnTo>
                    <a:pt x="688779" y="299386"/>
                  </a:lnTo>
                  <a:lnTo>
                    <a:pt x="687251" y="298941"/>
                  </a:lnTo>
                  <a:lnTo>
                    <a:pt x="685893" y="298428"/>
                  </a:lnTo>
                  <a:lnTo>
                    <a:pt x="685978" y="298556"/>
                  </a:lnTo>
                  <a:close/>
                </a:path>
              </a:pathLst>
            </a:custGeom>
            <a:ln w="25562">
              <a:solidFill>
                <a:srgbClr val="464646"/>
              </a:solidFill>
            </a:ln>
          </p:spPr>
          <p:txBody>
            <a:bodyPr wrap="square" lIns="0" tIns="0" rIns="0" bIns="0" rtlCol="0"/>
            <a:lstStyle/>
            <a:p>
              <a:endParaRPr/>
            </a:p>
          </p:txBody>
        </p:sp>
        <p:pic>
          <p:nvPicPr>
            <p:cNvPr id="42" name="object 42"/>
            <p:cNvPicPr/>
            <p:nvPr/>
          </p:nvPicPr>
          <p:blipFill>
            <a:blip r:embed="rId7" cstate="print"/>
            <a:stretch>
              <a:fillRect/>
            </a:stretch>
          </p:blipFill>
          <p:spPr>
            <a:xfrm>
              <a:off x="9015905" y="3495766"/>
              <a:ext cx="246694" cy="248453"/>
            </a:xfrm>
            <a:prstGeom prst="rect">
              <a:avLst/>
            </a:prstGeom>
          </p:spPr>
        </p:pic>
        <p:sp>
          <p:nvSpPr>
            <p:cNvPr id="43" name="object 43"/>
            <p:cNvSpPr/>
            <p:nvPr/>
          </p:nvSpPr>
          <p:spPr>
            <a:xfrm>
              <a:off x="8627288" y="3123871"/>
              <a:ext cx="407670" cy="739140"/>
            </a:xfrm>
            <a:custGeom>
              <a:avLst/>
              <a:gdLst/>
              <a:ahLst/>
              <a:cxnLst/>
              <a:rect l="l" t="t" r="r" b="b"/>
              <a:pathLst>
                <a:path w="407670" h="739139">
                  <a:moveTo>
                    <a:pt x="55123" y="738709"/>
                  </a:moveTo>
                  <a:lnTo>
                    <a:pt x="35849" y="695607"/>
                  </a:lnTo>
                  <a:lnTo>
                    <a:pt x="20486" y="650519"/>
                  </a:lnTo>
                  <a:lnTo>
                    <a:pt x="9247" y="603660"/>
                  </a:lnTo>
                  <a:lnTo>
                    <a:pt x="2347" y="555246"/>
                  </a:lnTo>
                  <a:lnTo>
                    <a:pt x="0" y="505492"/>
                  </a:lnTo>
                  <a:lnTo>
                    <a:pt x="2295" y="456288"/>
                  </a:lnTo>
                  <a:lnTo>
                    <a:pt x="9044" y="408390"/>
                  </a:lnTo>
                  <a:lnTo>
                    <a:pt x="20039" y="362009"/>
                  </a:lnTo>
                  <a:lnTo>
                    <a:pt x="35071" y="317354"/>
                  </a:lnTo>
                  <a:lnTo>
                    <a:pt x="53932" y="274635"/>
                  </a:lnTo>
                  <a:lnTo>
                    <a:pt x="76416" y="234060"/>
                  </a:lnTo>
                  <a:lnTo>
                    <a:pt x="102313" y="195840"/>
                  </a:lnTo>
                  <a:lnTo>
                    <a:pt x="131416" y="160185"/>
                  </a:lnTo>
                  <a:lnTo>
                    <a:pt x="163516" y="127303"/>
                  </a:lnTo>
                  <a:lnTo>
                    <a:pt x="198408" y="97405"/>
                  </a:lnTo>
                  <a:lnTo>
                    <a:pt x="235881" y="70700"/>
                  </a:lnTo>
                  <a:lnTo>
                    <a:pt x="275729" y="47397"/>
                  </a:lnTo>
                  <a:lnTo>
                    <a:pt x="317743" y="27706"/>
                  </a:lnTo>
                  <a:lnTo>
                    <a:pt x="361716" y="11837"/>
                  </a:lnTo>
                  <a:lnTo>
                    <a:pt x="407440" y="0"/>
                  </a:lnTo>
                </a:path>
              </a:pathLst>
            </a:custGeom>
            <a:ln w="25508">
              <a:solidFill>
                <a:srgbClr val="464646"/>
              </a:solidFill>
            </a:ln>
          </p:spPr>
          <p:txBody>
            <a:bodyPr wrap="square" lIns="0" tIns="0" rIns="0" bIns="0" rtlCol="0"/>
            <a:lstStyle/>
            <a:p>
              <a:endParaRPr/>
            </a:p>
          </p:txBody>
        </p:sp>
        <p:sp>
          <p:nvSpPr>
            <p:cNvPr id="44" name="object 44"/>
            <p:cNvSpPr/>
            <p:nvPr/>
          </p:nvSpPr>
          <p:spPr>
            <a:xfrm>
              <a:off x="9014299" y="3079900"/>
              <a:ext cx="87630" cy="93980"/>
            </a:xfrm>
            <a:custGeom>
              <a:avLst/>
              <a:gdLst/>
              <a:ahLst/>
              <a:cxnLst/>
              <a:rect l="l" t="t" r="r" b="b"/>
              <a:pathLst>
                <a:path w="87629" h="93980">
                  <a:moveTo>
                    <a:pt x="0" y="0"/>
                  </a:moveTo>
                  <a:lnTo>
                    <a:pt x="14003" y="93587"/>
                  </a:lnTo>
                  <a:lnTo>
                    <a:pt x="87459" y="34560"/>
                  </a:lnTo>
                  <a:lnTo>
                    <a:pt x="0" y="0"/>
                  </a:lnTo>
                  <a:close/>
                </a:path>
              </a:pathLst>
            </a:custGeom>
            <a:solidFill>
              <a:srgbClr val="464646"/>
            </a:solidFill>
          </p:spPr>
          <p:txBody>
            <a:bodyPr wrap="square" lIns="0" tIns="0" rIns="0" bIns="0" rtlCol="0"/>
            <a:lstStyle/>
            <a:p>
              <a:endParaRPr/>
            </a:p>
          </p:txBody>
        </p:sp>
        <p:sp>
          <p:nvSpPr>
            <p:cNvPr id="45" name="object 45"/>
            <p:cNvSpPr/>
            <p:nvPr/>
          </p:nvSpPr>
          <p:spPr>
            <a:xfrm>
              <a:off x="8759110" y="3917501"/>
              <a:ext cx="805815" cy="228600"/>
            </a:xfrm>
            <a:custGeom>
              <a:avLst/>
              <a:gdLst/>
              <a:ahLst/>
              <a:cxnLst/>
              <a:rect l="l" t="t" r="r" b="b"/>
              <a:pathLst>
                <a:path w="805815" h="228600">
                  <a:moveTo>
                    <a:pt x="805434" y="0"/>
                  </a:moveTo>
                  <a:lnTo>
                    <a:pt x="775977" y="39831"/>
                  </a:lnTo>
                  <a:lnTo>
                    <a:pt x="742928" y="76576"/>
                  </a:lnTo>
                  <a:lnTo>
                    <a:pt x="706548" y="109974"/>
                  </a:lnTo>
                  <a:lnTo>
                    <a:pt x="667095" y="139764"/>
                  </a:lnTo>
                  <a:lnTo>
                    <a:pt x="624829" y="165685"/>
                  </a:lnTo>
                  <a:lnTo>
                    <a:pt x="580009" y="187478"/>
                  </a:lnTo>
                  <a:lnTo>
                    <a:pt x="532896" y="204882"/>
                  </a:lnTo>
                  <a:lnTo>
                    <a:pt x="483749" y="217636"/>
                  </a:lnTo>
                  <a:lnTo>
                    <a:pt x="432828" y="225479"/>
                  </a:lnTo>
                  <a:lnTo>
                    <a:pt x="380392" y="228151"/>
                  </a:lnTo>
                  <a:lnTo>
                    <a:pt x="330686" y="225750"/>
                  </a:lnTo>
                  <a:lnTo>
                    <a:pt x="282326" y="218695"/>
                  </a:lnTo>
                  <a:lnTo>
                    <a:pt x="235534" y="207207"/>
                  </a:lnTo>
                  <a:lnTo>
                    <a:pt x="190528" y="191508"/>
                  </a:lnTo>
                  <a:lnTo>
                    <a:pt x="147528" y="171820"/>
                  </a:lnTo>
                  <a:lnTo>
                    <a:pt x="106756" y="148365"/>
                  </a:lnTo>
                  <a:lnTo>
                    <a:pt x="68430" y="121365"/>
                  </a:lnTo>
                  <a:lnTo>
                    <a:pt x="32771" y="91041"/>
                  </a:lnTo>
                  <a:lnTo>
                    <a:pt x="0" y="57615"/>
                  </a:lnTo>
                </a:path>
              </a:pathLst>
            </a:custGeom>
            <a:ln w="25648">
              <a:solidFill>
                <a:srgbClr val="464646"/>
              </a:solidFill>
            </a:ln>
          </p:spPr>
          <p:txBody>
            <a:bodyPr wrap="square" lIns="0" tIns="0" rIns="0" bIns="0" rtlCol="0"/>
            <a:lstStyle/>
            <a:p>
              <a:endParaRPr/>
            </a:p>
          </p:txBody>
        </p:sp>
        <p:sp>
          <p:nvSpPr>
            <p:cNvPr id="46" name="object 46"/>
            <p:cNvSpPr/>
            <p:nvPr/>
          </p:nvSpPr>
          <p:spPr>
            <a:xfrm>
              <a:off x="8717226" y="3921676"/>
              <a:ext cx="88265" cy="93980"/>
            </a:xfrm>
            <a:custGeom>
              <a:avLst/>
              <a:gdLst/>
              <a:ahLst/>
              <a:cxnLst/>
              <a:rect l="l" t="t" r="r" b="b"/>
              <a:pathLst>
                <a:path w="88265" h="93979">
                  <a:moveTo>
                    <a:pt x="0" y="0"/>
                  </a:moveTo>
                  <a:lnTo>
                    <a:pt x="14767" y="93544"/>
                  </a:lnTo>
                  <a:lnTo>
                    <a:pt x="87714" y="33876"/>
                  </a:lnTo>
                  <a:lnTo>
                    <a:pt x="0" y="0"/>
                  </a:lnTo>
                  <a:close/>
                </a:path>
              </a:pathLst>
            </a:custGeom>
            <a:solidFill>
              <a:srgbClr val="464646"/>
            </a:solidFill>
          </p:spPr>
          <p:txBody>
            <a:bodyPr wrap="square" lIns="0" tIns="0" rIns="0" bIns="0" rtlCol="0"/>
            <a:lstStyle/>
            <a:p>
              <a:endParaRPr/>
            </a:p>
          </p:txBody>
        </p:sp>
        <p:sp>
          <p:nvSpPr>
            <p:cNvPr id="47" name="object 47"/>
            <p:cNvSpPr/>
            <p:nvPr/>
          </p:nvSpPr>
          <p:spPr>
            <a:xfrm>
              <a:off x="9172032" y="3114119"/>
              <a:ext cx="480059" cy="680085"/>
            </a:xfrm>
            <a:custGeom>
              <a:avLst/>
              <a:gdLst/>
              <a:ahLst/>
              <a:cxnLst/>
              <a:rect l="l" t="t" r="r" b="b"/>
              <a:pathLst>
                <a:path w="480059" h="680085">
                  <a:moveTo>
                    <a:pt x="0" y="0"/>
                  </a:moveTo>
                  <a:lnTo>
                    <a:pt x="47964" y="5307"/>
                  </a:lnTo>
                  <a:lnTo>
                    <a:pt x="94496" y="14962"/>
                  </a:lnTo>
                  <a:lnTo>
                    <a:pt x="139388" y="28756"/>
                  </a:lnTo>
                  <a:lnTo>
                    <a:pt x="182431" y="46479"/>
                  </a:lnTo>
                  <a:lnTo>
                    <a:pt x="223417" y="67921"/>
                  </a:lnTo>
                  <a:lnTo>
                    <a:pt x="262139" y="92874"/>
                  </a:lnTo>
                  <a:lnTo>
                    <a:pt x="298388" y="121127"/>
                  </a:lnTo>
                  <a:lnTo>
                    <a:pt x="331958" y="152472"/>
                  </a:lnTo>
                  <a:lnTo>
                    <a:pt x="362639" y="186698"/>
                  </a:lnTo>
                  <a:lnTo>
                    <a:pt x="390224" y="223597"/>
                  </a:lnTo>
                  <a:lnTo>
                    <a:pt x="414506" y="262959"/>
                  </a:lnTo>
                  <a:lnTo>
                    <a:pt x="435276" y="304575"/>
                  </a:lnTo>
                  <a:lnTo>
                    <a:pt x="452326" y="348235"/>
                  </a:lnTo>
                  <a:lnTo>
                    <a:pt x="465449" y="393729"/>
                  </a:lnTo>
                  <a:lnTo>
                    <a:pt x="474436" y="440849"/>
                  </a:lnTo>
                  <a:lnTo>
                    <a:pt x="479080" y="489384"/>
                  </a:lnTo>
                  <a:lnTo>
                    <a:pt x="479674" y="523201"/>
                  </a:lnTo>
                  <a:lnTo>
                    <a:pt x="479504" y="531216"/>
                  </a:lnTo>
                  <a:lnTo>
                    <a:pt x="479080" y="539112"/>
                  </a:lnTo>
                  <a:lnTo>
                    <a:pt x="476168" y="575484"/>
                  </a:lnTo>
                  <a:lnTo>
                    <a:pt x="470805" y="611112"/>
                  </a:lnTo>
                  <a:lnTo>
                    <a:pt x="463087" y="645900"/>
                  </a:lnTo>
                  <a:lnTo>
                    <a:pt x="453109" y="679750"/>
                  </a:lnTo>
                </a:path>
              </a:pathLst>
            </a:custGeom>
            <a:ln w="25528">
              <a:solidFill>
                <a:srgbClr val="464646"/>
              </a:solidFill>
            </a:ln>
          </p:spPr>
          <p:txBody>
            <a:bodyPr wrap="square" lIns="0" tIns="0" rIns="0" bIns="0" rtlCol="0"/>
            <a:lstStyle/>
            <a:p>
              <a:endParaRPr/>
            </a:p>
          </p:txBody>
        </p:sp>
        <p:sp>
          <p:nvSpPr>
            <p:cNvPr id="48" name="object 48"/>
            <p:cNvSpPr/>
            <p:nvPr/>
          </p:nvSpPr>
          <p:spPr>
            <a:xfrm>
              <a:off x="9585932" y="3763261"/>
              <a:ext cx="87630" cy="93980"/>
            </a:xfrm>
            <a:custGeom>
              <a:avLst/>
              <a:gdLst/>
              <a:ahLst/>
              <a:cxnLst/>
              <a:rect l="l" t="t" r="r" b="b"/>
              <a:pathLst>
                <a:path w="87629" h="93979">
                  <a:moveTo>
                    <a:pt x="0" y="0"/>
                  </a:moveTo>
                  <a:lnTo>
                    <a:pt x="13494" y="93673"/>
                  </a:lnTo>
                  <a:lnTo>
                    <a:pt x="87332" y="35159"/>
                  </a:lnTo>
                  <a:lnTo>
                    <a:pt x="0" y="0"/>
                  </a:lnTo>
                  <a:close/>
                </a:path>
              </a:pathLst>
            </a:custGeom>
            <a:solidFill>
              <a:srgbClr val="464646"/>
            </a:solidFill>
          </p:spPr>
          <p:txBody>
            <a:bodyPr wrap="square" lIns="0" tIns="0" rIns="0" bIns="0" rtlCol="0"/>
            <a:lstStyle/>
            <a:p>
              <a:endParaRPr/>
            </a:p>
          </p:txBody>
        </p:sp>
        <p:pic>
          <p:nvPicPr>
            <p:cNvPr id="49" name="object 49"/>
            <p:cNvPicPr/>
            <p:nvPr/>
          </p:nvPicPr>
          <p:blipFill>
            <a:blip r:embed="rId8" cstate="print"/>
            <a:stretch>
              <a:fillRect/>
            </a:stretch>
          </p:blipFill>
          <p:spPr>
            <a:xfrm>
              <a:off x="3178091" y="4913064"/>
              <a:ext cx="861785" cy="879468"/>
            </a:xfrm>
            <a:prstGeom prst="rect">
              <a:avLst/>
            </a:prstGeom>
          </p:spPr>
        </p:pic>
        <p:sp>
          <p:nvSpPr>
            <p:cNvPr id="50" name="object 50"/>
            <p:cNvSpPr/>
            <p:nvPr/>
          </p:nvSpPr>
          <p:spPr>
            <a:xfrm>
              <a:off x="1540383" y="5194223"/>
              <a:ext cx="4121785" cy="337185"/>
            </a:xfrm>
            <a:custGeom>
              <a:avLst/>
              <a:gdLst/>
              <a:ahLst/>
              <a:cxnLst/>
              <a:rect l="l" t="t" r="r" b="b"/>
              <a:pathLst>
                <a:path w="4121785" h="337185">
                  <a:moveTo>
                    <a:pt x="138049" y="7073"/>
                  </a:moveTo>
                  <a:lnTo>
                    <a:pt x="128473" y="0"/>
                  </a:lnTo>
                  <a:lnTo>
                    <a:pt x="0" y="168478"/>
                  </a:lnTo>
                  <a:lnTo>
                    <a:pt x="128473" y="336943"/>
                  </a:lnTo>
                  <a:lnTo>
                    <a:pt x="138049" y="329882"/>
                  </a:lnTo>
                  <a:lnTo>
                    <a:pt x="14973" y="168478"/>
                  </a:lnTo>
                  <a:lnTo>
                    <a:pt x="138049" y="7073"/>
                  </a:lnTo>
                  <a:close/>
                </a:path>
                <a:path w="4121785" h="337185">
                  <a:moveTo>
                    <a:pt x="281787" y="7073"/>
                  </a:moveTo>
                  <a:lnTo>
                    <a:pt x="272211" y="0"/>
                  </a:lnTo>
                  <a:lnTo>
                    <a:pt x="143738" y="168478"/>
                  </a:lnTo>
                  <a:lnTo>
                    <a:pt x="272211" y="336943"/>
                  </a:lnTo>
                  <a:lnTo>
                    <a:pt x="281787" y="329882"/>
                  </a:lnTo>
                  <a:lnTo>
                    <a:pt x="158711" y="168478"/>
                  </a:lnTo>
                  <a:lnTo>
                    <a:pt x="281787" y="7073"/>
                  </a:lnTo>
                  <a:close/>
                </a:path>
                <a:path w="4121785" h="337185">
                  <a:moveTo>
                    <a:pt x="425526" y="7073"/>
                  </a:moveTo>
                  <a:lnTo>
                    <a:pt x="415950" y="0"/>
                  </a:lnTo>
                  <a:lnTo>
                    <a:pt x="287477" y="168478"/>
                  </a:lnTo>
                  <a:lnTo>
                    <a:pt x="415950" y="336943"/>
                  </a:lnTo>
                  <a:lnTo>
                    <a:pt x="425526" y="329882"/>
                  </a:lnTo>
                  <a:lnTo>
                    <a:pt x="302450" y="168478"/>
                  </a:lnTo>
                  <a:lnTo>
                    <a:pt x="425526" y="7073"/>
                  </a:lnTo>
                  <a:close/>
                </a:path>
                <a:path w="4121785" h="337185">
                  <a:moveTo>
                    <a:pt x="3838816" y="168478"/>
                  </a:moveTo>
                  <a:lnTo>
                    <a:pt x="3712464" y="0"/>
                  </a:lnTo>
                  <a:lnTo>
                    <a:pt x="3703040" y="7073"/>
                  </a:lnTo>
                  <a:lnTo>
                    <a:pt x="3824097" y="168478"/>
                  </a:lnTo>
                  <a:lnTo>
                    <a:pt x="3703040" y="329882"/>
                  </a:lnTo>
                  <a:lnTo>
                    <a:pt x="3712464" y="336943"/>
                  </a:lnTo>
                  <a:lnTo>
                    <a:pt x="3838816" y="168478"/>
                  </a:lnTo>
                  <a:close/>
                </a:path>
                <a:path w="4121785" h="337185">
                  <a:moveTo>
                    <a:pt x="3980205" y="168478"/>
                  </a:moveTo>
                  <a:lnTo>
                    <a:pt x="3853840" y="0"/>
                  </a:lnTo>
                  <a:lnTo>
                    <a:pt x="3844417" y="7073"/>
                  </a:lnTo>
                  <a:lnTo>
                    <a:pt x="3965473" y="168478"/>
                  </a:lnTo>
                  <a:lnTo>
                    <a:pt x="3844417" y="329882"/>
                  </a:lnTo>
                  <a:lnTo>
                    <a:pt x="3853840" y="336943"/>
                  </a:lnTo>
                  <a:lnTo>
                    <a:pt x="3980205" y="168478"/>
                  </a:lnTo>
                  <a:close/>
                </a:path>
                <a:path w="4121785" h="337185">
                  <a:moveTo>
                    <a:pt x="4121581" y="168478"/>
                  </a:moveTo>
                  <a:lnTo>
                    <a:pt x="3995229" y="0"/>
                  </a:lnTo>
                  <a:lnTo>
                    <a:pt x="3985806" y="7073"/>
                  </a:lnTo>
                  <a:lnTo>
                    <a:pt x="4106862" y="168478"/>
                  </a:lnTo>
                  <a:lnTo>
                    <a:pt x="3985806" y="329882"/>
                  </a:lnTo>
                  <a:lnTo>
                    <a:pt x="3995229" y="336943"/>
                  </a:lnTo>
                  <a:lnTo>
                    <a:pt x="4121581" y="168478"/>
                  </a:lnTo>
                  <a:close/>
                </a:path>
              </a:pathLst>
            </a:custGeom>
            <a:solidFill>
              <a:srgbClr val="16666A"/>
            </a:solidFill>
          </p:spPr>
          <p:txBody>
            <a:bodyPr wrap="square" lIns="0" tIns="0" rIns="0" bIns="0" rtlCol="0"/>
            <a:lstStyle/>
            <a:p>
              <a:endParaRPr/>
            </a:p>
          </p:txBody>
        </p:sp>
        <p:sp>
          <p:nvSpPr>
            <p:cNvPr id="51" name="object 51"/>
            <p:cNvSpPr/>
            <p:nvPr/>
          </p:nvSpPr>
          <p:spPr>
            <a:xfrm>
              <a:off x="1905000" y="5353050"/>
              <a:ext cx="3368675" cy="0"/>
            </a:xfrm>
            <a:custGeom>
              <a:avLst/>
              <a:gdLst/>
              <a:ahLst/>
              <a:cxnLst/>
              <a:rect l="l" t="t" r="r" b="b"/>
              <a:pathLst>
                <a:path w="3368675">
                  <a:moveTo>
                    <a:pt x="0" y="0"/>
                  </a:moveTo>
                  <a:lnTo>
                    <a:pt x="1196594" y="0"/>
                  </a:lnTo>
                </a:path>
                <a:path w="3368675">
                  <a:moveTo>
                    <a:pt x="2171700" y="0"/>
                  </a:moveTo>
                  <a:lnTo>
                    <a:pt x="3368294" y="0"/>
                  </a:lnTo>
                </a:path>
              </a:pathLst>
            </a:custGeom>
            <a:ln w="19050">
              <a:solidFill>
                <a:srgbClr val="16666A"/>
              </a:solidFill>
              <a:prstDash val="sysDot"/>
            </a:ln>
          </p:spPr>
          <p:txBody>
            <a:bodyPr wrap="square" lIns="0" tIns="0" rIns="0" bIns="0" rtlCol="0"/>
            <a:lstStyle/>
            <a:p>
              <a:endParaRPr/>
            </a:p>
          </p:txBody>
        </p:sp>
        <p:pic>
          <p:nvPicPr>
            <p:cNvPr id="52" name="object 52"/>
            <p:cNvPicPr/>
            <p:nvPr/>
          </p:nvPicPr>
          <p:blipFill>
            <a:blip r:embed="rId9" cstate="print"/>
            <a:stretch>
              <a:fillRect/>
            </a:stretch>
          </p:blipFill>
          <p:spPr>
            <a:xfrm>
              <a:off x="8982075" y="1590675"/>
              <a:ext cx="485775" cy="485775"/>
            </a:xfrm>
            <a:prstGeom prst="rect">
              <a:avLst/>
            </a:prstGeom>
          </p:spPr>
        </p:pic>
        <p:pic>
          <p:nvPicPr>
            <p:cNvPr id="53" name="object 53"/>
            <p:cNvPicPr/>
            <p:nvPr/>
          </p:nvPicPr>
          <p:blipFill>
            <a:blip r:embed="rId6" cstate="print"/>
            <a:stretch>
              <a:fillRect/>
            </a:stretch>
          </p:blipFill>
          <p:spPr>
            <a:xfrm>
              <a:off x="10277475" y="2209800"/>
              <a:ext cx="533400" cy="523875"/>
            </a:xfrm>
            <a:prstGeom prst="rect">
              <a:avLst/>
            </a:prstGeom>
          </p:spPr>
        </p:pic>
        <p:pic>
          <p:nvPicPr>
            <p:cNvPr id="54" name="object 54"/>
            <p:cNvPicPr/>
            <p:nvPr/>
          </p:nvPicPr>
          <p:blipFill>
            <a:blip r:embed="rId6" cstate="print"/>
            <a:stretch>
              <a:fillRect/>
            </a:stretch>
          </p:blipFill>
          <p:spPr>
            <a:xfrm>
              <a:off x="10572750" y="3152775"/>
              <a:ext cx="523875" cy="533400"/>
            </a:xfrm>
            <a:prstGeom prst="rect">
              <a:avLst/>
            </a:prstGeom>
          </p:spPr>
        </p:pic>
      </p:grpSp>
      <p:sp>
        <p:nvSpPr>
          <p:cNvPr id="55" name="object 55"/>
          <p:cNvSpPr txBox="1">
            <a:spLocks noGrp="1"/>
          </p:cNvSpPr>
          <p:nvPr>
            <p:ph type="title"/>
          </p:nvPr>
        </p:nvSpPr>
        <p:spPr>
          <a:xfrm>
            <a:off x="431482" y="151066"/>
            <a:ext cx="6597015" cy="517525"/>
          </a:xfrm>
          <a:prstGeom prst="rect">
            <a:avLst/>
          </a:prstGeom>
        </p:spPr>
        <p:txBody>
          <a:bodyPr vert="horz" wrap="square" lIns="0" tIns="15875" rIns="0" bIns="0" rtlCol="0">
            <a:spAutoFit/>
          </a:bodyPr>
          <a:lstStyle/>
          <a:p>
            <a:pPr marL="12700">
              <a:lnSpc>
                <a:spcPct val="100000"/>
              </a:lnSpc>
              <a:spcBef>
                <a:spcPts val="125"/>
              </a:spcBef>
            </a:pPr>
            <a:r>
              <a:rPr dirty="0"/>
              <a:t>Automated</a:t>
            </a:r>
            <a:r>
              <a:rPr spc="-100" dirty="0"/>
              <a:t> </a:t>
            </a:r>
            <a:r>
              <a:rPr dirty="0"/>
              <a:t>Employee</a:t>
            </a:r>
            <a:r>
              <a:rPr spc="5" dirty="0"/>
              <a:t> </a:t>
            </a:r>
            <a:r>
              <a:rPr spc="-10" dirty="0"/>
              <a:t>Onboarding</a:t>
            </a:r>
          </a:p>
        </p:txBody>
      </p:sp>
      <p:sp>
        <p:nvSpPr>
          <p:cNvPr id="56" name="object 56"/>
          <p:cNvSpPr txBox="1"/>
          <p:nvPr/>
        </p:nvSpPr>
        <p:spPr>
          <a:xfrm>
            <a:off x="431482" y="757237"/>
            <a:ext cx="469773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7E7E7E"/>
                </a:solidFill>
                <a:latin typeface="Arial"/>
                <a:cs typeface="Arial"/>
              </a:rPr>
              <a:t>Business</a:t>
            </a:r>
            <a:r>
              <a:rPr sz="2000" spc="5" dirty="0">
                <a:solidFill>
                  <a:srgbClr val="7E7E7E"/>
                </a:solidFill>
                <a:latin typeface="Arial"/>
                <a:cs typeface="Arial"/>
              </a:rPr>
              <a:t> </a:t>
            </a:r>
            <a:r>
              <a:rPr sz="2000" dirty="0">
                <a:solidFill>
                  <a:srgbClr val="7E7E7E"/>
                </a:solidFill>
                <a:latin typeface="Arial"/>
                <a:cs typeface="Arial"/>
              </a:rPr>
              <a:t>Use</a:t>
            </a:r>
            <a:r>
              <a:rPr sz="2000" spc="15" dirty="0">
                <a:solidFill>
                  <a:srgbClr val="7E7E7E"/>
                </a:solidFill>
                <a:latin typeface="Arial"/>
                <a:cs typeface="Arial"/>
              </a:rPr>
              <a:t> </a:t>
            </a:r>
            <a:r>
              <a:rPr sz="2000" dirty="0">
                <a:solidFill>
                  <a:srgbClr val="7E7E7E"/>
                </a:solidFill>
                <a:latin typeface="Arial"/>
                <a:cs typeface="Arial"/>
              </a:rPr>
              <a:t>Case</a:t>
            </a:r>
            <a:r>
              <a:rPr sz="2000" spc="-45" dirty="0">
                <a:solidFill>
                  <a:srgbClr val="7E7E7E"/>
                </a:solidFill>
                <a:latin typeface="Arial"/>
                <a:cs typeface="Arial"/>
              </a:rPr>
              <a:t> </a:t>
            </a:r>
            <a:r>
              <a:rPr sz="2000" spc="-20" dirty="0">
                <a:solidFill>
                  <a:srgbClr val="7E7E7E"/>
                </a:solidFill>
                <a:latin typeface="Arial"/>
                <a:cs typeface="Arial"/>
              </a:rPr>
              <a:t>Workflow</a:t>
            </a:r>
            <a:r>
              <a:rPr sz="2000" spc="-145" dirty="0">
                <a:solidFill>
                  <a:srgbClr val="7E7E7E"/>
                </a:solidFill>
                <a:latin typeface="Arial"/>
                <a:cs typeface="Arial"/>
              </a:rPr>
              <a:t> </a:t>
            </a:r>
            <a:r>
              <a:rPr sz="2000" spc="-10" dirty="0">
                <a:solidFill>
                  <a:srgbClr val="7E7E7E"/>
                </a:solidFill>
                <a:latin typeface="Arial"/>
                <a:cs typeface="Arial"/>
              </a:rPr>
              <a:t>Automation</a:t>
            </a:r>
            <a:endParaRPr sz="2000">
              <a:latin typeface="Arial"/>
              <a:cs typeface="Arial"/>
            </a:endParaRPr>
          </a:p>
        </p:txBody>
      </p:sp>
      <p:sp>
        <p:nvSpPr>
          <p:cNvPr id="57" name="object 57"/>
          <p:cNvSpPr txBox="1"/>
          <p:nvPr/>
        </p:nvSpPr>
        <p:spPr>
          <a:xfrm>
            <a:off x="8940545" y="2176145"/>
            <a:ext cx="589280" cy="173990"/>
          </a:xfrm>
          <a:prstGeom prst="rect">
            <a:avLst/>
          </a:prstGeom>
        </p:spPr>
        <p:txBody>
          <a:bodyPr vert="horz" wrap="square" lIns="0" tIns="15875" rIns="0" bIns="0" rtlCol="0">
            <a:spAutoFit/>
          </a:bodyPr>
          <a:lstStyle/>
          <a:p>
            <a:pPr marL="12700">
              <a:lnSpc>
                <a:spcPct val="100000"/>
              </a:lnSpc>
              <a:spcBef>
                <a:spcPts val="125"/>
              </a:spcBef>
            </a:pPr>
            <a:r>
              <a:rPr sz="950" spc="-10" dirty="0">
                <a:solidFill>
                  <a:srgbClr val="FFFFFF"/>
                </a:solidFill>
                <a:latin typeface="Arial"/>
                <a:cs typeface="Arial"/>
              </a:rPr>
              <a:t>Exchange</a:t>
            </a:r>
            <a:endParaRPr sz="950">
              <a:latin typeface="Arial"/>
              <a:cs typeface="Arial"/>
            </a:endParaRPr>
          </a:p>
        </p:txBody>
      </p:sp>
      <p:sp>
        <p:nvSpPr>
          <p:cNvPr id="58" name="object 58"/>
          <p:cNvSpPr txBox="1"/>
          <p:nvPr/>
        </p:nvSpPr>
        <p:spPr>
          <a:xfrm>
            <a:off x="10270108" y="2801556"/>
            <a:ext cx="563245" cy="174625"/>
          </a:xfrm>
          <a:prstGeom prst="rect">
            <a:avLst/>
          </a:prstGeom>
        </p:spPr>
        <p:txBody>
          <a:bodyPr vert="horz" wrap="square" lIns="0" tIns="15875" rIns="0" bIns="0" rtlCol="0">
            <a:spAutoFit/>
          </a:bodyPr>
          <a:lstStyle/>
          <a:p>
            <a:pPr marL="12700">
              <a:lnSpc>
                <a:spcPct val="100000"/>
              </a:lnSpc>
              <a:spcBef>
                <a:spcPts val="125"/>
              </a:spcBef>
            </a:pPr>
            <a:r>
              <a:rPr sz="950" spc="-10" dirty="0">
                <a:solidFill>
                  <a:srgbClr val="FFFFFF"/>
                </a:solidFill>
                <a:latin typeface="Arial"/>
                <a:cs typeface="Arial"/>
              </a:rPr>
              <a:t>Database</a:t>
            </a:r>
            <a:endParaRPr sz="950">
              <a:latin typeface="Arial"/>
              <a:cs typeface="Arial"/>
            </a:endParaRPr>
          </a:p>
        </p:txBody>
      </p:sp>
      <p:sp>
        <p:nvSpPr>
          <p:cNvPr id="59" name="object 59"/>
          <p:cNvSpPr txBox="1"/>
          <p:nvPr/>
        </p:nvSpPr>
        <p:spPr>
          <a:xfrm>
            <a:off x="10607675" y="3648709"/>
            <a:ext cx="400050" cy="327025"/>
          </a:xfrm>
          <a:prstGeom prst="rect">
            <a:avLst/>
          </a:prstGeom>
        </p:spPr>
        <p:txBody>
          <a:bodyPr vert="horz" wrap="square" lIns="0" tIns="15875" rIns="0" bIns="0" rtlCol="0">
            <a:spAutoFit/>
          </a:bodyPr>
          <a:lstStyle/>
          <a:p>
            <a:pPr marL="47625">
              <a:lnSpc>
                <a:spcPct val="100000"/>
              </a:lnSpc>
              <a:spcBef>
                <a:spcPts val="125"/>
              </a:spcBef>
            </a:pPr>
            <a:r>
              <a:rPr sz="950" spc="-10" dirty="0">
                <a:solidFill>
                  <a:srgbClr val="FFFFFF"/>
                </a:solidFill>
                <a:latin typeface="Arial"/>
                <a:cs typeface="Arial"/>
              </a:rPr>
              <a:t>Linux</a:t>
            </a:r>
            <a:endParaRPr sz="950">
              <a:latin typeface="Arial"/>
              <a:cs typeface="Arial"/>
            </a:endParaRPr>
          </a:p>
          <a:p>
            <a:pPr marL="12700">
              <a:lnSpc>
                <a:spcPct val="100000"/>
              </a:lnSpc>
              <a:spcBef>
                <a:spcPts val="60"/>
              </a:spcBef>
            </a:pPr>
            <a:r>
              <a:rPr sz="950" spc="-10" dirty="0">
                <a:solidFill>
                  <a:srgbClr val="FFFFFF"/>
                </a:solidFill>
                <a:latin typeface="Arial"/>
                <a:cs typeface="Arial"/>
              </a:rPr>
              <a:t>Server</a:t>
            </a:r>
            <a:endParaRPr sz="950">
              <a:latin typeface="Arial"/>
              <a:cs typeface="Arial"/>
            </a:endParaRPr>
          </a:p>
        </p:txBody>
      </p:sp>
      <p:pic>
        <p:nvPicPr>
          <p:cNvPr id="60" name="object 60"/>
          <p:cNvPicPr/>
          <p:nvPr/>
        </p:nvPicPr>
        <p:blipFill>
          <a:blip r:embed="rId6" cstate="print"/>
          <a:stretch>
            <a:fillRect/>
          </a:stretch>
        </p:blipFill>
        <p:spPr>
          <a:xfrm>
            <a:off x="7800975" y="1943100"/>
            <a:ext cx="533400" cy="533400"/>
          </a:xfrm>
          <a:prstGeom prst="rect">
            <a:avLst/>
          </a:prstGeom>
        </p:spPr>
      </p:pic>
      <p:sp>
        <p:nvSpPr>
          <p:cNvPr id="61" name="object 61"/>
          <p:cNvSpPr txBox="1"/>
          <p:nvPr/>
        </p:nvSpPr>
        <p:spPr>
          <a:xfrm>
            <a:off x="7856219" y="2553017"/>
            <a:ext cx="534670" cy="327660"/>
          </a:xfrm>
          <a:prstGeom prst="rect">
            <a:avLst/>
          </a:prstGeom>
        </p:spPr>
        <p:txBody>
          <a:bodyPr vert="horz" wrap="square" lIns="0" tIns="15875" rIns="0" bIns="0" rtlCol="0">
            <a:spAutoFit/>
          </a:bodyPr>
          <a:lstStyle/>
          <a:p>
            <a:pPr algn="ctr">
              <a:lnSpc>
                <a:spcPct val="100000"/>
              </a:lnSpc>
              <a:spcBef>
                <a:spcPts val="125"/>
              </a:spcBef>
            </a:pPr>
            <a:r>
              <a:rPr sz="950" spc="-10" dirty="0">
                <a:solidFill>
                  <a:srgbClr val="FFFFFF"/>
                </a:solidFill>
                <a:latin typeface="Arial"/>
                <a:cs typeface="Arial"/>
              </a:rPr>
              <a:t>Active</a:t>
            </a:r>
            <a:endParaRPr sz="950">
              <a:latin typeface="Arial"/>
              <a:cs typeface="Arial"/>
            </a:endParaRPr>
          </a:p>
          <a:p>
            <a:pPr algn="ctr">
              <a:lnSpc>
                <a:spcPct val="100000"/>
              </a:lnSpc>
              <a:spcBef>
                <a:spcPts val="65"/>
              </a:spcBef>
            </a:pPr>
            <a:r>
              <a:rPr sz="950" spc="-10" dirty="0">
                <a:solidFill>
                  <a:srgbClr val="FFFFFF"/>
                </a:solidFill>
                <a:latin typeface="Arial"/>
                <a:cs typeface="Arial"/>
              </a:rPr>
              <a:t>Directory</a:t>
            </a:r>
            <a:endParaRPr sz="950">
              <a:latin typeface="Arial"/>
              <a:cs typeface="Arial"/>
            </a:endParaRPr>
          </a:p>
        </p:txBody>
      </p:sp>
      <p:sp>
        <p:nvSpPr>
          <p:cNvPr id="62" name="object 62"/>
          <p:cNvSpPr txBox="1">
            <a:spLocks noGrp="1"/>
          </p:cNvSpPr>
          <p:nvPr>
            <p:ph type="sldNum" sz="quarter" idx="7"/>
          </p:nvPr>
        </p:nvSpPr>
        <p:spPr>
          <a:xfrm>
            <a:off x="11665966" y="6434683"/>
            <a:ext cx="246633" cy="185420"/>
          </a:xfrm>
          <a:prstGeom prst="rect">
            <a:avLst/>
          </a:prstGeom>
        </p:spPr>
        <p:txBody>
          <a:bodyPr vert="horz" wrap="square" lIns="0" tIns="0" rIns="0" bIns="0" rtlCol="0">
            <a:spAutoFit/>
          </a:bodyPr>
          <a:lstStyle>
            <a:defPPr>
              <a:defRPr kern="0"/>
            </a:defPPr>
            <a:lvl1pPr>
              <a:defRPr sz="1100" b="0" i="0">
                <a:solidFill>
                  <a:srgbClr val="FF0000"/>
                </a:solidFill>
                <a:latin typeface="Arial"/>
                <a:cs typeface="Arial"/>
              </a:defRPr>
            </a:lvl1pPr>
          </a:lstStyle>
          <a:p>
            <a:pPr marL="38100">
              <a:lnSpc>
                <a:spcPct val="100000"/>
              </a:lnSpc>
              <a:spcBef>
                <a:spcPts val="20"/>
              </a:spcBef>
            </a:pPr>
            <a:fld id="{81D60167-4931-47E6-BA6A-407CBD079E47}" type="slidenum">
              <a:rPr lang="en-US" spc="-50" smtClean="0"/>
              <a:pPr marL="115570">
                <a:spcBef>
                  <a:spcPts val="20"/>
                </a:spcBef>
              </a:pPr>
              <a:t>27</a:t>
            </a:fld>
            <a:endParaRPr spc="-25" dirty="0"/>
          </a:p>
        </p:txBody>
      </p:sp>
      <p:sp>
        <p:nvSpPr>
          <p:cNvPr id="63" name="object 63"/>
          <p:cNvSpPr txBox="1">
            <a:spLocks noGrp="1"/>
          </p:cNvSpPr>
          <p:nvPr>
            <p:ph type="ftr" sz="quarter" idx="5"/>
          </p:nvPr>
        </p:nvSpPr>
        <p:spPr>
          <a:xfrm>
            <a:off x="5142610" y="6452297"/>
            <a:ext cx="1808479" cy="153670"/>
          </a:xfrm>
          <a:prstGeom prst="rect">
            <a:avLst/>
          </a:prstGeom>
        </p:spPr>
        <p:txBody>
          <a:bodyPr vert="horz" wrap="square" lIns="0" tIns="0" rIns="0" bIns="0" rtlCol="0">
            <a:spAutoFit/>
          </a:bodyPr>
          <a:lstStyle>
            <a:defPPr>
              <a:defRPr kern="0"/>
            </a:defPPr>
            <a:lvl1pPr>
              <a:defRPr sz="900" b="0" i="0">
                <a:solidFill>
                  <a:schemeClr val="tx1"/>
                </a:solidFill>
                <a:latin typeface="Arial"/>
                <a:cs typeface="Arial"/>
              </a:defRPr>
            </a:lvl1pPr>
          </a:lstStyle>
          <a:p>
            <a:pPr marL="12700">
              <a:lnSpc>
                <a:spcPct val="100000"/>
              </a:lnSpc>
              <a:spcBef>
                <a:spcPts val="15"/>
              </a:spcBef>
            </a:pPr>
            <a:r>
              <a:rPr lang="en-US"/>
              <a:t>©</a:t>
            </a:r>
            <a:r>
              <a:rPr lang="en-US" spc="-20"/>
              <a:t> </a:t>
            </a:r>
            <a:r>
              <a:rPr lang="en-US"/>
              <a:t>Fortinet</a:t>
            </a:r>
            <a:r>
              <a:rPr lang="en-US" spc="-55"/>
              <a:t> </a:t>
            </a:r>
            <a:r>
              <a:rPr lang="en-US"/>
              <a:t>Inc.</a:t>
            </a:r>
            <a:r>
              <a:rPr lang="en-US" spc="20"/>
              <a:t> </a:t>
            </a:r>
            <a:r>
              <a:rPr lang="en-US"/>
              <a:t>All</a:t>
            </a:r>
            <a:r>
              <a:rPr lang="en-US" spc="-5"/>
              <a:t> </a:t>
            </a:r>
            <a:r>
              <a:rPr lang="en-US"/>
              <a:t>Rights</a:t>
            </a:r>
            <a:r>
              <a:rPr lang="en-US" spc="-30"/>
              <a:t> </a:t>
            </a:r>
            <a:r>
              <a:rPr lang="en-US" spc="-10"/>
              <a:t>Reserved.</a:t>
            </a:r>
            <a:endParaRPr spc="-1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6A38-D6C9-9444-B7DB-817AC24C1EE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7C2CE4E-35D7-ECC2-0579-948D16EA2BC5}"/>
              </a:ext>
            </a:extLst>
          </p:cNvPr>
          <p:cNvSpPr/>
          <p:nvPr/>
        </p:nvSpPr>
        <p:spPr>
          <a:xfrm>
            <a:off x="0" y="1010222"/>
            <a:ext cx="11402080" cy="137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2F80AABA-F647-D281-9F5E-AF469492482E}"/>
              </a:ext>
            </a:extLst>
          </p:cNvPr>
          <p:cNvSpPr txBox="1">
            <a:spLocks/>
          </p:cNvSpPr>
          <p:nvPr/>
        </p:nvSpPr>
        <p:spPr>
          <a:xfrm>
            <a:off x="271366" y="238402"/>
            <a:ext cx="10515600" cy="535120"/>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j-ea"/>
                <a:cs typeface="+mj-cs"/>
              </a:rPr>
              <a:t>Compliance Automation</a:t>
            </a:r>
          </a:p>
        </p:txBody>
      </p:sp>
      <p:sp>
        <p:nvSpPr>
          <p:cNvPr id="5" name="TextBox 4">
            <a:extLst>
              <a:ext uri="{FF2B5EF4-FFF2-40B4-BE49-F238E27FC236}">
                <a16:creationId xmlns:a16="http://schemas.microsoft.com/office/drawing/2014/main" id="{EFAD55B5-4154-02B7-D098-FAF24E71824C}"/>
              </a:ext>
            </a:extLst>
          </p:cNvPr>
          <p:cNvSpPr txBox="1"/>
          <p:nvPr/>
        </p:nvSpPr>
        <p:spPr>
          <a:xfrm>
            <a:off x="353011" y="1010222"/>
            <a:ext cx="6922432" cy="17235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2CCCD3"/>
                </a:solidFill>
                <a:effectLst/>
                <a:uLnTx/>
                <a:uFillTx/>
                <a:latin typeface="Arial" panose="020B0604020202020204"/>
                <a:ea typeface="Calibri" panose="020F0502020204030204" pitchFamily="34" charset="0"/>
                <a:cs typeface="Times New Roman" panose="02020603050405020304" pitchFamily="18" charset="0"/>
              </a:rPr>
              <a:t>Automate costly compliance activities</a:t>
            </a:r>
            <a:endParaRPr lang="en-US" sz="2400" dirty="0">
              <a:solidFill>
                <a:srgbClr val="2CCCD3"/>
              </a:solidFill>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2CCCD3"/>
                </a:solidFill>
                <a:effectLst/>
                <a:uLnTx/>
                <a:uFillTx/>
                <a:latin typeface="Arial" panose="020B0604020202020204"/>
                <a:ea typeface="Calibri" panose="020F0502020204030204" pitchFamily="34" charset="0"/>
                <a:cs typeface="Times New Roman" panose="02020603050405020304" pitchFamily="18" charset="0"/>
              </a:rPr>
              <a:t>Complete Solution Packs for: NIST, GDPR, </a:t>
            </a:r>
            <a:br>
              <a:rPr kumimoji="0" lang="en-US" sz="2400" b="0" i="0" u="none" strike="noStrike" kern="1200" cap="none" spc="0" normalizeH="0" baseline="0" noProof="0" dirty="0">
                <a:ln>
                  <a:noFill/>
                </a:ln>
                <a:solidFill>
                  <a:srgbClr val="2CCCD3"/>
                </a:solidFill>
                <a:effectLst/>
                <a:uLnTx/>
                <a:uFillTx/>
                <a:latin typeface="Arial" panose="020B0604020202020204"/>
                <a:ea typeface="Calibri" panose="020F0502020204030204" pitchFamily="34" charset="0"/>
                <a:cs typeface="Times New Roman" panose="02020603050405020304" pitchFamily="18" charset="0"/>
              </a:rPr>
            </a:br>
            <a:r>
              <a:rPr kumimoji="0" lang="en-US" sz="2400" b="0" i="0" u="none" strike="noStrike" kern="1200" cap="none" spc="0" normalizeH="0" baseline="0" noProof="0" dirty="0">
                <a:ln>
                  <a:noFill/>
                </a:ln>
                <a:solidFill>
                  <a:srgbClr val="2CCCD3"/>
                </a:solidFill>
                <a:effectLst/>
                <a:uLnTx/>
                <a:uFillTx/>
                <a:latin typeface="Arial" panose="020B0604020202020204"/>
                <a:ea typeface="Calibri" panose="020F0502020204030204" pitchFamily="34" charset="0"/>
                <a:cs typeface="Times New Roman" panose="02020603050405020304" pitchFamily="18" charset="0"/>
              </a:rPr>
              <a:t>  CISA BOD 22-01,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45B7C2B-384E-F6D4-98F7-9581C9F2E130}"/>
              </a:ext>
            </a:extLst>
          </p:cNvPr>
          <p:cNvSpPr txBox="1"/>
          <p:nvPr/>
        </p:nvSpPr>
        <p:spPr>
          <a:xfrm>
            <a:off x="286595" y="2595291"/>
            <a:ext cx="6375710" cy="3644587"/>
          </a:xfrm>
          <a:prstGeom prst="rect">
            <a:avLst/>
          </a:prstGeom>
          <a:noFill/>
        </p:spPr>
        <p:txBody>
          <a:bodyPr wrap="square">
            <a:spAutoFit/>
          </a:bodyPr>
          <a:lstStyle/>
          <a:p>
            <a:pPr marR="0">
              <a:lnSpc>
                <a:spcPts val="3080"/>
              </a:lnSpc>
              <a:spcBef>
                <a:spcPts val="0"/>
              </a:spcBef>
              <a:spcAft>
                <a:spcPts val="0"/>
              </a:spcAft>
            </a:pPr>
            <a:r>
              <a:rPr lang="en-US" sz="2000" b="1" kern="100" dirty="0">
                <a:solidFill>
                  <a:srgbClr val="000000"/>
                </a:solidFill>
                <a:ea typeface="Calibri" panose="020F0502020204030204" pitchFamily="34" charset="0"/>
                <a:cs typeface="Times New Roman" panose="02020603050405020304" pitchFamily="18" charset="0"/>
              </a:rPr>
              <a:t>Advisory Feed Automation</a:t>
            </a:r>
          </a:p>
          <a:p>
            <a:pPr marL="342900" marR="0" indent="-342900">
              <a:lnSpc>
                <a:spcPts val="3080"/>
              </a:lnSpc>
              <a:spcBef>
                <a:spcPts val="0"/>
              </a:spcBef>
              <a:spcAft>
                <a:spcPts val="0"/>
              </a:spcAft>
              <a:buFont typeface="Arial" panose="020B0604020202020204" pitchFamily="34" charset="0"/>
              <a:buChar char="•"/>
            </a:pPr>
            <a:r>
              <a:rPr lang="en-US" sz="2000" kern="100" dirty="0">
                <a:solidFill>
                  <a:srgbClr val="000000"/>
                </a:solidFill>
                <a:ea typeface="Calibri" panose="020F0502020204030204" pitchFamily="34" charset="0"/>
                <a:cs typeface="Times New Roman" panose="02020603050405020304" pitchFamily="18" charset="0"/>
              </a:rPr>
              <a:t>Automatically process mandatory IOC advisories</a:t>
            </a:r>
          </a:p>
          <a:p>
            <a:pPr marL="342900" marR="0" indent="-342900">
              <a:lnSpc>
                <a:spcPts val="3080"/>
              </a:lnSpc>
              <a:spcBef>
                <a:spcPts val="0"/>
              </a:spcBef>
              <a:spcAft>
                <a:spcPts val="0"/>
              </a:spcAft>
              <a:buFont typeface="Arial" panose="020B0604020202020204" pitchFamily="34" charset="0"/>
              <a:buChar char="•"/>
            </a:pPr>
            <a:r>
              <a:rPr lang="en-US" sz="2000" kern="100" dirty="0">
                <a:solidFill>
                  <a:srgbClr val="000000"/>
                </a:solidFill>
                <a:ea typeface="Calibri" panose="020F0502020204030204" pitchFamily="34" charset="0"/>
                <a:cs typeface="Times New Roman" panose="02020603050405020304" pitchFamily="18" charset="0"/>
              </a:rPr>
              <a:t>Execute proper updates across infrastructure</a:t>
            </a:r>
          </a:p>
          <a:p>
            <a:pPr marL="342900" marR="0" indent="-342900">
              <a:lnSpc>
                <a:spcPts val="3080"/>
              </a:lnSpc>
              <a:spcBef>
                <a:spcPts val="0"/>
              </a:spcBef>
              <a:spcAft>
                <a:spcPts val="600"/>
              </a:spcAft>
              <a:buFont typeface="Arial" panose="020B0604020202020204" pitchFamily="34" charset="0"/>
              <a:buChar char="•"/>
            </a:pPr>
            <a:r>
              <a:rPr lang="en-US" sz="2000" kern="100" dirty="0">
                <a:solidFill>
                  <a:srgbClr val="000000"/>
                </a:solidFill>
                <a:ea typeface="Calibri" panose="020F0502020204030204" pitchFamily="34" charset="0"/>
                <a:cs typeface="Times New Roman" panose="02020603050405020304" pitchFamily="18" charset="0"/>
              </a:rPr>
              <a:t>Generate compliance report</a:t>
            </a:r>
          </a:p>
          <a:p>
            <a:pPr marR="0">
              <a:lnSpc>
                <a:spcPts val="3080"/>
              </a:lnSpc>
              <a:spcBef>
                <a:spcPts val="0"/>
              </a:spcBef>
              <a:spcAft>
                <a:spcPts val="0"/>
              </a:spcAft>
            </a:pPr>
            <a:r>
              <a:rPr lang="en-US" sz="2000" b="1" kern="100" dirty="0">
                <a:solidFill>
                  <a:srgbClr val="000000"/>
                </a:solidFill>
                <a:ea typeface="Calibri" panose="020F0502020204030204" pitchFamily="34" charset="0"/>
                <a:cs typeface="Times New Roman" panose="02020603050405020304" pitchFamily="18" charset="0"/>
              </a:rPr>
              <a:t>Vulnerability Management</a:t>
            </a:r>
          </a:p>
          <a:p>
            <a:pPr marL="342900" indent="-342900">
              <a:lnSpc>
                <a:spcPts val="3080"/>
              </a:lnSpc>
              <a:buFont typeface="Arial" panose="020B0604020202020204" pitchFamily="34" charset="0"/>
              <a:buChar char="•"/>
            </a:pPr>
            <a:r>
              <a:rPr kumimoji="0" lang="en-US" sz="2000" b="0" i="0" u="none" strike="noStrike" kern="100" cap="none" spc="0" normalizeH="0" baseline="0" noProof="0" dirty="0">
                <a:ln>
                  <a:noFill/>
                </a:ln>
                <a:solidFill>
                  <a:srgbClr val="000000"/>
                </a:solidFill>
                <a:effectLst/>
                <a:uLnTx/>
                <a:uFillTx/>
                <a:latin typeface="Arial" panose="020B0604020202020204"/>
                <a:ea typeface="PMingLiU"/>
                <a:cs typeface="Arial"/>
              </a:rPr>
              <a:t>Assign, automate, and track required tasks</a:t>
            </a:r>
          </a:p>
          <a:p>
            <a:pPr marR="0">
              <a:lnSpc>
                <a:spcPts val="3080"/>
              </a:lnSpc>
              <a:spcBef>
                <a:spcPts val="600"/>
              </a:spcBef>
              <a:spcAft>
                <a:spcPts val="0"/>
              </a:spcAft>
            </a:pPr>
            <a:r>
              <a:rPr lang="en-US" sz="2000" b="1" kern="100" dirty="0">
                <a:solidFill>
                  <a:srgbClr val="000000"/>
                </a:solidFill>
                <a:ea typeface="Calibri" panose="020F0502020204030204" pitchFamily="34" charset="0"/>
                <a:cs typeface="Times New Roman" panose="02020603050405020304" pitchFamily="18" charset="0"/>
              </a:rPr>
              <a:t>Tracking, Validation, and Reporting</a:t>
            </a:r>
          </a:p>
          <a:p>
            <a:pPr marL="292100" marR="0" indent="-292100">
              <a:spcBef>
                <a:spcPts val="0"/>
              </a:spcBef>
              <a:spcAft>
                <a:spcPts val="0"/>
              </a:spcAft>
              <a:buFont typeface="Arial" panose="020B0604020202020204" pitchFamily="34" charset="0"/>
              <a:buChar char="•"/>
            </a:pPr>
            <a:r>
              <a:rPr lang="en-US" sz="2000" kern="100" dirty="0">
                <a:solidFill>
                  <a:srgbClr val="000000"/>
                </a:solidFill>
                <a:ea typeface="Calibri" panose="020F0502020204030204" pitchFamily="34" charset="0"/>
                <a:cs typeface="Times New Roman" panose="02020603050405020304" pitchFamily="18" charset="0"/>
              </a:rPr>
              <a:t>Solution Packs for required intel feeds, action playbooks, tracking dashboards, reports and more</a:t>
            </a:r>
          </a:p>
        </p:txBody>
      </p:sp>
      <p:sp>
        <p:nvSpPr>
          <p:cNvPr id="2" name="Rectangle: Rounded Corners 2">
            <a:extLst>
              <a:ext uri="{FF2B5EF4-FFF2-40B4-BE49-F238E27FC236}">
                <a16:creationId xmlns:a16="http://schemas.microsoft.com/office/drawing/2014/main" id="{4A0924D3-1C7A-6706-4276-85A6C1FA723A}"/>
              </a:ext>
            </a:extLst>
          </p:cNvPr>
          <p:cNvSpPr/>
          <p:nvPr/>
        </p:nvSpPr>
        <p:spPr>
          <a:xfrm>
            <a:off x="7067625" y="479354"/>
            <a:ext cx="4334456" cy="239539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017B623C-0E26-FB58-307A-C97C452A556D}"/>
              </a:ext>
            </a:extLst>
          </p:cNvPr>
          <p:cNvSpPr/>
          <p:nvPr/>
        </p:nvSpPr>
        <p:spPr>
          <a:xfrm>
            <a:off x="7067624" y="1345920"/>
            <a:ext cx="4316719" cy="264631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13">
            <a:extLst>
              <a:ext uri="{FF2B5EF4-FFF2-40B4-BE49-F238E27FC236}">
                <a16:creationId xmlns:a16="http://schemas.microsoft.com/office/drawing/2014/main" id="{9537EADB-3340-9936-1A22-069EA7DA5AD6}"/>
              </a:ext>
            </a:extLst>
          </p:cNvPr>
          <p:cNvSpPr txBox="1"/>
          <p:nvPr/>
        </p:nvSpPr>
        <p:spPr>
          <a:xfrm>
            <a:off x="7206292" y="1653705"/>
            <a:ext cx="4090321" cy="195438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FortiSOAR centralizes and automates frequent IT/OT compliance activities:</a:t>
            </a:r>
          </a:p>
          <a:p>
            <a:pPr marL="574675" marR="0" lvl="0" indent="-217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IOC advisory updates</a:t>
            </a:r>
          </a:p>
          <a:p>
            <a:pPr marL="574675" marR="0" lvl="0" indent="-217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Vulnerability management</a:t>
            </a:r>
          </a:p>
          <a:p>
            <a:pPr marL="574675" marR="0" lvl="0" indent="-217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Threat intelligence processing</a:t>
            </a:r>
          </a:p>
          <a:p>
            <a:pPr marL="574675" marR="0" lvl="0" indent="-217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Threat hunting</a:t>
            </a:r>
          </a:p>
          <a:p>
            <a:pPr marL="574675" marR="0" lvl="0" indent="-217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Tracking and reporting</a:t>
            </a:r>
          </a:p>
        </p:txBody>
      </p:sp>
      <p:sp>
        <p:nvSpPr>
          <p:cNvPr id="11" name="TextBox 10">
            <a:extLst>
              <a:ext uri="{FF2B5EF4-FFF2-40B4-BE49-F238E27FC236}">
                <a16:creationId xmlns:a16="http://schemas.microsoft.com/office/drawing/2014/main" id="{42463957-E5DF-9CD3-6C64-9E90814BDA6B}"/>
              </a:ext>
            </a:extLst>
          </p:cNvPr>
          <p:cNvSpPr txBox="1"/>
          <p:nvPr/>
        </p:nvSpPr>
        <p:spPr>
          <a:xfrm>
            <a:off x="7175433" y="589999"/>
            <a:ext cx="429432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a:ea typeface="+mn-ea"/>
                <a:cs typeface="Arial"/>
              </a:rPr>
              <a:t>From hours to minutes, </a:t>
            </a:r>
            <a:endParaRPr kumimoji="0" lang="en-US" sz="2200" b="0" i="0" u="none" strike="noStrike" kern="1200" cap="none" spc="0" normalizeH="0" baseline="0" noProof="0" dirty="0">
              <a:ln>
                <a:noFill/>
              </a:ln>
              <a:solidFill>
                <a:schemeClr val="bg1"/>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a:ea typeface="+mn-ea"/>
                <a:cs typeface="Arial"/>
              </a:rPr>
              <a:t>again and again…</a:t>
            </a:r>
            <a:endParaRPr kumimoji="0" lang="en-US" sz="2200" b="0" i="0" u="none" strike="noStrike" kern="1200" cap="none" spc="0" normalizeH="0" baseline="0" noProof="0" dirty="0">
              <a:ln>
                <a:noFill/>
              </a:ln>
              <a:solidFill>
                <a:schemeClr val="bg1"/>
              </a:solidFill>
              <a:effectLst/>
              <a:uLnTx/>
              <a:uFillTx/>
              <a:latin typeface="Arial" panose="020B0604020202020204"/>
              <a:ea typeface="+mn-ea"/>
              <a:cs typeface="Arial"/>
            </a:endParaRPr>
          </a:p>
        </p:txBody>
      </p:sp>
      <p:pic>
        <p:nvPicPr>
          <p:cNvPr id="9" name="Picture 8" descr="A screenshot of a computer&#10;&#10;Description automatically generated">
            <a:extLst>
              <a:ext uri="{FF2B5EF4-FFF2-40B4-BE49-F238E27FC236}">
                <a16:creationId xmlns:a16="http://schemas.microsoft.com/office/drawing/2014/main" id="{5AE2CA08-43BB-A540-FD24-415AA6F62B4B}"/>
              </a:ext>
            </a:extLst>
          </p:cNvPr>
          <p:cNvPicPr>
            <a:picLocks noChangeAspect="1"/>
          </p:cNvPicPr>
          <p:nvPr/>
        </p:nvPicPr>
        <p:blipFill>
          <a:blip r:embed="rId3"/>
          <a:stretch>
            <a:fillRect/>
          </a:stretch>
        </p:blipFill>
        <p:spPr>
          <a:xfrm>
            <a:off x="6662305" y="3660904"/>
            <a:ext cx="4439479" cy="2286332"/>
          </a:xfrm>
          <a:prstGeom prst="rect">
            <a:avLst/>
          </a:prstGeom>
        </p:spPr>
      </p:pic>
    </p:spTree>
    <p:extLst>
      <p:ext uri="{BB962C8B-B14F-4D97-AF65-F5344CB8AC3E}">
        <p14:creationId xmlns:p14="http://schemas.microsoft.com/office/powerpoint/2010/main" val="250465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505450"/>
            <a:ext cx="12192000" cy="1352550"/>
          </a:xfrm>
          <a:custGeom>
            <a:avLst/>
            <a:gdLst/>
            <a:ahLst/>
            <a:cxnLst/>
            <a:rect l="l" t="t" r="r" b="b"/>
            <a:pathLst>
              <a:path w="12192000" h="1352550">
                <a:moveTo>
                  <a:pt x="0" y="1352549"/>
                </a:moveTo>
                <a:lnTo>
                  <a:pt x="12192000" y="1352549"/>
                </a:lnTo>
                <a:lnTo>
                  <a:pt x="12192000" y="0"/>
                </a:lnTo>
                <a:lnTo>
                  <a:pt x="0" y="0"/>
                </a:lnTo>
                <a:lnTo>
                  <a:pt x="0" y="1352549"/>
                </a:lnTo>
                <a:close/>
              </a:path>
            </a:pathLst>
          </a:custGeom>
          <a:solidFill>
            <a:srgbClr val="EFEFEF"/>
          </a:solidFill>
        </p:spPr>
        <p:txBody>
          <a:bodyPr wrap="square" lIns="0" tIns="0" rIns="0" bIns="0" rtlCol="0"/>
          <a:lstStyle/>
          <a:p>
            <a:endParaRPr/>
          </a:p>
        </p:txBody>
      </p:sp>
      <p:sp>
        <p:nvSpPr>
          <p:cNvPr id="3" name="object 3"/>
          <p:cNvSpPr/>
          <p:nvPr/>
        </p:nvSpPr>
        <p:spPr>
          <a:xfrm>
            <a:off x="0" y="0"/>
            <a:ext cx="12192000" cy="1704975"/>
          </a:xfrm>
          <a:custGeom>
            <a:avLst/>
            <a:gdLst/>
            <a:ahLst/>
            <a:cxnLst/>
            <a:rect l="l" t="t" r="r" b="b"/>
            <a:pathLst>
              <a:path w="12192000" h="1704975">
                <a:moveTo>
                  <a:pt x="0" y="1704975"/>
                </a:moveTo>
                <a:lnTo>
                  <a:pt x="12192000" y="1704975"/>
                </a:lnTo>
                <a:lnTo>
                  <a:pt x="12192000" y="0"/>
                </a:lnTo>
                <a:lnTo>
                  <a:pt x="0" y="0"/>
                </a:lnTo>
                <a:lnTo>
                  <a:pt x="0" y="1704975"/>
                </a:lnTo>
                <a:close/>
              </a:path>
            </a:pathLst>
          </a:custGeom>
          <a:solidFill>
            <a:srgbClr val="EFEFEF"/>
          </a:solidFill>
        </p:spPr>
        <p:txBody>
          <a:bodyPr wrap="square" lIns="0" tIns="0" rIns="0" bIns="0" rtlCol="0"/>
          <a:lstStyle/>
          <a:p>
            <a:endParaRPr/>
          </a:p>
        </p:txBody>
      </p:sp>
      <p:sp>
        <p:nvSpPr>
          <p:cNvPr id="4" name="object 4"/>
          <p:cNvSpPr/>
          <p:nvPr/>
        </p:nvSpPr>
        <p:spPr>
          <a:xfrm>
            <a:off x="361911" y="6400800"/>
            <a:ext cx="283845" cy="198120"/>
          </a:xfrm>
          <a:custGeom>
            <a:avLst/>
            <a:gdLst/>
            <a:ahLst/>
            <a:cxnLst/>
            <a:rect l="l" t="t" r="r" b="b"/>
            <a:pathLst>
              <a:path w="283845" h="198120">
                <a:moveTo>
                  <a:pt x="81013" y="145135"/>
                </a:moveTo>
                <a:lnTo>
                  <a:pt x="0" y="145135"/>
                </a:lnTo>
                <a:lnTo>
                  <a:pt x="0" y="151726"/>
                </a:lnTo>
                <a:lnTo>
                  <a:pt x="3657" y="167601"/>
                </a:lnTo>
                <a:lnTo>
                  <a:pt x="10680" y="181419"/>
                </a:lnTo>
                <a:lnTo>
                  <a:pt x="20256" y="191922"/>
                </a:lnTo>
                <a:lnTo>
                  <a:pt x="31508" y="197904"/>
                </a:lnTo>
                <a:lnTo>
                  <a:pt x="81013" y="197904"/>
                </a:lnTo>
                <a:lnTo>
                  <a:pt x="81013" y="145135"/>
                </a:lnTo>
                <a:close/>
              </a:path>
              <a:path w="283845" h="198120">
                <a:moveTo>
                  <a:pt x="81013" y="72567"/>
                </a:moveTo>
                <a:lnTo>
                  <a:pt x="0" y="72567"/>
                </a:lnTo>
                <a:lnTo>
                  <a:pt x="0" y="125336"/>
                </a:lnTo>
                <a:lnTo>
                  <a:pt x="81013" y="125336"/>
                </a:lnTo>
                <a:lnTo>
                  <a:pt x="81013" y="72567"/>
                </a:lnTo>
                <a:close/>
              </a:path>
              <a:path w="283845" h="198120">
                <a:moveTo>
                  <a:pt x="81013" y="0"/>
                </a:moveTo>
                <a:lnTo>
                  <a:pt x="31508" y="0"/>
                </a:lnTo>
                <a:lnTo>
                  <a:pt x="20256" y="5638"/>
                </a:lnTo>
                <a:lnTo>
                  <a:pt x="10680" y="15392"/>
                </a:lnTo>
                <a:lnTo>
                  <a:pt x="3657" y="28448"/>
                </a:lnTo>
                <a:lnTo>
                  <a:pt x="0" y="43980"/>
                </a:lnTo>
                <a:lnTo>
                  <a:pt x="0" y="50584"/>
                </a:lnTo>
                <a:lnTo>
                  <a:pt x="81013" y="50584"/>
                </a:lnTo>
                <a:lnTo>
                  <a:pt x="81013" y="0"/>
                </a:lnTo>
                <a:close/>
              </a:path>
              <a:path w="283845" h="198120">
                <a:moveTo>
                  <a:pt x="182270" y="145135"/>
                </a:moveTo>
                <a:lnTo>
                  <a:pt x="101257" y="145135"/>
                </a:lnTo>
                <a:lnTo>
                  <a:pt x="101257" y="197904"/>
                </a:lnTo>
                <a:lnTo>
                  <a:pt x="182270" y="197904"/>
                </a:lnTo>
                <a:lnTo>
                  <a:pt x="182270" y="145135"/>
                </a:lnTo>
                <a:close/>
              </a:path>
              <a:path w="283845" h="198120">
                <a:moveTo>
                  <a:pt x="182270" y="0"/>
                </a:moveTo>
                <a:lnTo>
                  <a:pt x="101257" y="0"/>
                </a:lnTo>
                <a:lnTo>
                  <a:pt x="101257" y="50584"/>
                </a:lnTo>
                <a:lnTo>
                  <a:pt x="182270" y="50584"/>
                </a:lnTo>
                <a:lnTo>
                  <a:pt x="182270" y="0"/>
                </a:lnTo>
                <a:close/>
              </a:path>
              <a:path w="283845" h="198120">
                <a:moveTo>
                  <a:pt x="283540" y="72567"/>
                </a:moveTo>
                <a:lnTo>
                  <a:pt x="202526" y="72567"/>
                </a:lnTo>
                <a:lnTo>
                  <a:pt x="202526" y="125336"/>
                </a:lnTo>
                <a:lnTo>
                  <a:pt x="283540" y="125336"/>
                </a:lnTo>
                <a:lnTo>
                  <a:pt x="283540" y="72567"/>
                </a:lnTo>
                <a:close/>
              </a:path>
              <a:path w="283845" h="198120">
                <a:moveTo>
                  <a:pt x="283552" y="145135"/>
                </a:moveTo>
                <a:lnTo>
                  <a:pt x="202526" y="145135"/>
                </a:lnTo>
                <a:lnTo>
                  <a:pt x="202526" y="197904"/>
                </a:lnTo>
                <a:lnTo>
                  <a:pt x="254292" y="197904"/>
                </a:lnTo>
                <a:lnTo>
                  <a:pt x="265188" y="191922"/>
                </a:lnTo>
                <a:lnTo>
                  <a:pt x="273977" y="181419"/>
                </a:lnTo>
                <a:lnTo>
                  <a:pt x="280238" y="167601"/>
                </a:lnTo>
                <a:lnTo>
                  <a:pt x="283552" y="151726"/>
                </a:lnTo>
                <a:lnTo>
                  <a:pt x="283552" y="145135"/>
                </a:lnTo>
                <a:close/>
              </a:path>
              <a:path w="283845" h="198120">
                <a:moveTo>
                  <a:pt x="283552" y="43980"/>
                </a:moveTo>
                <a:lnTo>
                  <a:pt x="279895" y="28448"/>
                </a:lnTo>
                <a:lnTo>
                  <a:pt x="272859" y="15392"/>
                </a:lnTo>
                <a:lnTo>
                  <a:pt x="263283" y="5638"/>
                </a:lnTo>
                <a:lnTo>
                  <a:pt x="252044" y="0"/>
                </a:lnTo>
                <a:lnTo>
                  <a:pt x="202526" y="0"/>
                </a:lnTo>
                <a:lnTo>
                  <a:pt x="202526" y="50584"/>
                </a:lnTo>
                <a:lnTo>
                  <a:pt x="283552" y="50584"/>
                </a:lnTo>
                <a:lnTo>
                  <a:pt x="283552" y="43980"/>
                </a:lnTo>
                <a:close/>
              </a:path>
            </a:pathLst>
          </a:custGeom>
          <a:solidFill>
            <a:srgbClr val="ED3023"/>
          </a:solidFill>
        </p:spPr>
        <p:txBody>
          <a:bodyPr wrap="square" lIns="0" tIns="0" rIns="0" bIns="0" rtlCol="0"/>
          <a:lstStyle/>
          <a:p>
            <a:endParaRPr/>
          </a:p>
        </p:txBody>
      </p:sp>
      <p:sp>
        <p:nvSpPr>
          <p:cNvPr id="5" name="object 5"/>
          <p:cNvSpPr/>
          <p:nvPr/>
        </p:nvSpPr>
        <p:spPr>
          <a:xfrm>
            <a:off x="11242242" y="22435"/>
            <a:ext cx="949960" cy="207010"/>
          </a:xfrm>
          <a:custGeom>
            <a:avLst/>
            <a:gdLst/>
            <a:ahLst/>
            <a:cxnLst/>
            <a:rect l="l" t="t" r="r" b="b"/>
            <a:pathLst>
              <a:path w="949959" h="207010">
                <a:moveTo>
                  <a:pt x="198723" y="206437"/>
                </a:moveTo>
                <a:lnTo>
                  <a:pt x="949454" y="206437"/>
                </a:lnTo>
                <a:lnTo>
                  <a:pt x="949455" y="0"/>
                </a:lnTo>
                <a:lnTo>
                  <a:pt x="0" y="0"/>
                </a:lnTo>
                <a:lnTo>
                  <a:pt x="5213" y="47546"/>
                </a:lnTo>
                <a:lnTo>
                  <a:pt x="20081" y="91080"/>
                </a:lnTo>
                <a:lnTo>
                  <a:pt x="43447" y="129398"/>
                </a:lnTo>
                <a:lnTo>
                  <a:pt x="74153" y="161297"/>
                </a:lnTo>
                <a:lnTo>
                  <a:pt x="111039" y="185572"/>
                </a:lnTo>
                <a:lnTo>
                  <a:pt x="152949" y="201020"/>
                </a:lnTo>
                <a:lnTo>
                  <a:pt x="198723" y="206437"/>
                </a:lnTo>
                <a:close/>
              </a:path>
            </a:pathLst>
          </a:custGeom>
          <a:solidFill>
            <a:srgbClr val="E0241B"/>
          </a:solidFill>
        </p:spPr>
        <p:txBody>
          <a:bodyPr wrap="square" lIns="0" tIns="0" rIns="0" bIns="0" rtlCol="0"/>
          <a:lstStyle/>
          <a:p>
            <a:endParaRPr/>
          </a:p>
        </p:txBody>
      </p:sp>
      <p:grpSp>
        <p:nvGrpSpPr>
          <p:cNvPr id="6" name="object 6"/>
          <p:cNvGrpSpPr/>
          <p:nvPr/>
        </p:nvGrpSpPr>
        <p:grpSpPr>
          <a:xfrm>
            <a:off x="0" y="1704975"/>
            <a:ext cx="12192000" cy="3800475"/>
            <a:chOff x="0" y="1704975"/>
            <a:chExt cx="12192000" cy="3800475"/>
          </a:xfrm>
        </p:grpSpPr>
        <p:sp>
          <p:nvSpPr>
            <p:cNvPr id="7" name="object 7"/>
            <p:cNvSpPr/>
            <p:nvPr/>
          </p:nvSpPr>
          <p:spPr>
            <a:xfrm>
              <a:off x="0" y="1704975"/>
              <a:ext cx="12192000" cy="3800475"/>
            </a:xfrm>
            <a:custGeom>
              <a:avLst/>
              <a:gdLst/>
              <a:ahLst/>
              <a:cxnLst/>
              <a:rect l="l" t="t" r="r" b="b"/>
              <a:pathLst>
                <a:path w="12192000" h="3800475">
                  <a:moveTo>
                    <a:pt x="12192000" y="0"/>
                  </a:moveTo>
                  <a:lnTo>
                    <a:pt x="0" y="0"/>
                  </a:lnTo>
                  <a:lnTo>
                    <a:pt x="0" y="3800475"/>
                  </a:lnTo>
                  <a:lnTo>
                    <a:pt x="12192000" y="3800475"/>
                  </a:lnTo>
                  <a:lnTo>
                    <a:pt x="12192000" y="0"/>
                  </a:lnTo>
                  <a:close/>
                </a:path>
              </a:pathLst>
            </a:custGeom>
            <a:solidFill>
              <a:srgbClr val="FFFFFF"/>
            </a:solidFill>
          </p:spPr>
          <p:txBody>
            <a:bodyPr wrap="square" lIns="0" tIns="0" rIns="0" bIns="0" rtlCol="0"/>
            <a:lstStyle/>
            <a:p>
              <a:endParaRPr/>
            </a:p>
          </p:txBody>
        </p:sp>
        <p:sp>
          <p:nvSpPr>
            <p:cNvPr id="8" name="object 8"/>
            <p:cNvSpPr/>
            <p:nvPr/>
          </p:nvSpPr>
          <p:spPr>
            <a:xfrm>
              <a:off x="2509901"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2CCCD2"/>
            </a:solidFill>
          </p:spPr>
          <p:txBody>
            <a:bodyPr wrap="square" lIns="0" tIns="0" rIns="0" bIns="0" rtlCol="0"/>
            <a:lstStyle/>
            <a:p>
              <a:endParaRPr/>
            </a:p>
          </p:txBody>
        </p:sp>
        <p:sp>
          <p:nvSpPr>
            <p:cNvPr id="9" name="object 9"/>
            <p:cNvSpPr/>
            <p:nvPr/>
          </p:nvSpPr>
          <p:spPr>
            <a:xfrm>
              <a:off x="2509901"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0" name="object 10"/>
          <p:cNvSpPr txBox="1"/>
          <p:nvPr/>
        </p:nvSpPr>
        <p:spPr>
          <a:xfrm>
            <a:off x="449262" y="2199259"/>
            <a:ext cx="163830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A6A6A6"/>
                </a:solidFill>
                <a:latin typeface="Arial"/>
                <a:cs typeface="Arial"/>
              </a:rPr>
              <a:t>USB</a:t>
            </a:r>
            <a:r>
              <a:rPr sz="1200" b="1" spc="-65" dirty="0">
                <a:solidFill>
                  <a:srgbClr val="A6A6A6"/>
                </a:solidFill>
                <a:latin typeface="Arial"/>
                <a:cs typeface="Arial"/>
              </a:rPr>
              <a:t> </a:t>
            </a:r>
            <a:r>
              <a:rPr sz="1200" b="1" dirty="0">
                <a:solidFill>
                  <a:srgbClr val="A6A6A6"/>
                </a:solidFill>
                <a:latin typeface="Arial"/>
                <a:cs typeface="Arial"/>
              </a:rPr>
              <a:t>Access</a:t>
            </a:r>
            <a:r>
              <a:rPr sz="1200" b="1" spc="-20" dirty="0">
                <a:solidFill>
                  <a:srgbClr val="A6A6A6"/>
                </a:solidFill>
                <a:latin typeface="Arial"/>
                <a:cs typeface="Arial"/>
              </a:rPr>
              <a:t> </a:t>
            </a:r>
            <a:r>
              <a:rPr sz="1200" b="1" spc="-10" dirty="0">
                <a:solidFill>
                  <a:srgbClr val="A6A6A6"/>
                </a:solidFill>
                <a:latin typeface="Arial"/>
                <a:cs typeface="Arial"/>
              </a:rPr>
              <a:t>Workflow</a:t>
            </a:r>
            <a:endParaRPr sz="1200">
              <a:latin typeface="Arial"/>
              <a:cs typeface="Arial"/>
            </a:endParaRPr>
          </a:p>
        </p:txBody>
      </p:sp>
      <p:grpSp>
        <p:nvGrpSpPr>
          <p:cNvPr id="11" name="object 11"/>
          <p:cNvGrpSpPr/>
          <p:nvPr/>
        </p:nvGrpSpPr>
        <p:grpSpPr>
          <a:xfrm>
            <a:off x="407987" y="3713226"/>
            <a:ext cx="2118360" cy="1041400"/>
            <a:chOff x="407987" y="3713226"/>
            <a:chExt cx="2118360" cy="1041400"/>
          </a:xfrm>
        </p:grpSpPr>
        <p:sp>
          <p:nvSpPr>
            <p:cNvPr id="12" name="object 12"/>
            <p:cNvSpPr/>
            <p:nvPr/>
          </p:nvSpPr>
          <p:spPr>
            <a:xfrm>
              <a:off x="1471612" y="3719576"/>
              <a:ext cx="1048385" cy="1028700"/>
            </a:xfrm>
            <a:custGeom>
              <a:avLst/>
              <a:gdLst/>
              <a:ahLst/>
              <a:cxnLst/>
              <a:rect l="l" t="t" r="r" b="b"/>
              <a:pathLst>
                <a:path w="1048385" h="1028700">
                  <a:moveTo>
                    <a:pt x="0" y="1028700"/>
                  </a:moveTo>
                  <a:lnTo>
                    <a:pt x="1047813" y="1028700"/>
                  </a:lnTo>
                  <a:lnTo>
                    <a:pt x="1047813" y="0"/>
                  </a:lnTo>
                  <a:lnTo>
                    <a:pt x="0" y="0"/>
                  </a:lnTo>
                  <a:lnTo>
                    <a:pt x="0" y="1028700"/>
                  </a:lnTo>
                  <a:close/>
                </a:path>
              </a:pathLst>
            </a:custGeom>
            <a:solidFill>
              <a:srgbClr val="BEBEBE"/>
            </a:solidFill>
          </p:spPr>
          <p:txBody>
            <a:bodyPr wrap="square" lIns="0" tIns="0" rIns="0" bIns="0" rtlCol="0"/>
            <a:lstStyle/>
            <a:p>
              <a:endParaRPr/>
            </a:p>
          </p:txBody>
        </p:sp>
        <p:sp>
          <p:nvSpPr>
            <p:cNvPr id="13" name="object 13"/>
            <p:cNvSpPr/>
            <p:nvPr/>
          </p:nvSpPr>
          <p:spPr>
            <a:xfrm>
              <a:off x="1452625"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414337" y="3719576"/>
              <a:ext cx="1057275" cy="1028700"/>
            </a:xfrm>
            <a:custGeom>
              <a:avLst/>
              <a:gdLst/>
              <a:ahLst/>
              <a:cxnLst/>
              <a:rect l="l" t="t" r="r" b="b"/>
              <a:pathLst>
                <a:path w="1057275" h="1028700">
                  <a:moveTo>
                    <a:pt x="1057275" y="0"/>
                  </a:moveTo>
                  <a:lnTo>
                    <a:pt x="0" y="0"/>
                  </a:lnTo>
                  <a:lnTo>
                    <a:pt x="0" y="1028700"/>
                  </a:lnTo>
                  <a:lnTo>
                    <a:pt x="1057275" y="1028700"/>
                  </a:lnTo>
                  <a:lnTo>
                    <a:pt x="1057275" y="0"/>
                  </a:lnTo>
                  <a:close/>
                </a:path>
              </a:pathLst>
            </a:custGeom>
            <a:solidFill>
              <a:srgbClr val="16666A"/>
            </a:solidFill>
          </p:spPr>
          <p:txBody>
            <a:bodyPr wrap="square" lIns="0" tIns="0" rIns="0" bIns="0" rtlCol="0"/>
            <a:lstStyle/>
            <a:p>
              <a:endParaRPr/>
            </a:p>
          </p:txBody>
        </p:sp>
        <p:sp>
          <p:nvSpPr>
            <p:cNvPr id="15" name="object 15"/>
            <p:cNvSpPr/>
            <p:nvPr/>
          </p:nvSpPr>
          <p:spPr>
            <a:xfrm>
              <a:off x="414337" y="3719576"/>
              <a:ext cx="1057275" cy="1028700"/>
            </a:xfrm>
            <a:custGeom>
              <a:avLst/>
              <a:gdLst/>
              <a:ahLst/>
              <a:cxnLst/>
              <a:rect l="l" t="t" r="r" b="b"/>
              <a:pathLst>
                <a:path w="1057275" h="1028700">
                  <a:moveTo>
                    <a:pt x="0" y="1028700"/>
                  </a:moveTo>
                  <a:lnTo>
                    <a:pt x="1057275" y="1028700"/>
                  </a:lnTo>
                  <a:lnTo>
                    <a:pt x="1057275" y="0"/>
                  </a:lnTo>
                  <a:lnTo>
                    <a:pt x="0" y="0"/>
                  </a:lnTo>
                  <a:lnTo>
                    <a:pt x="0" y="1028700"/>
                  </a:lnTo>
                  <a:close/>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831532" y="3785552"/>
            <a:ext cx="262255" cy="151765"/>
          </a:xfrm>
          <a:prstGeom prst="rect">
            <a:avLst/>
          </a:prstGeom>
        </p:spPr>
        <p:txBody>
          <a:bodyPr vert="horz" wrap="square" lIns="0" tIns="15875" rIns="0" bIns="0" rtlCol="0">
            <a:spAutoFit/>
          </a:bodyPr>
          <a:lstStyle/>
          <a:p>
            <a:pPr>
              <a:lnSpc>
                <a:spcPct val="100000"/>
              </a:lnSpc>
              <a:spcBef>
                <a:spcPts val="125"/>
              </a:spcBef>
            </a:pPr>
            <a:r>
              <a:rPr sz="800" spc="-20" dirty="0">
                <a:solidFill>
                  <a:srgbClr val="FFFFFF"/>
                </a:solidFill>
                <a:latin typeface="Arial"/>
                <a:cs typeface="Arial"/>
              </a:rPr>
              <a:t>ITSM</a:t>
            </a:r>
            <a:endParaRPr sz="800">
              <a:latin typeface="Arial"/>
              <a:cs typeface="Arial"/>
            </a:endParaRPr>
          </a:p>
        </p:txBody>
      </p:sp>
      <p:sp>
        <p:nvSpPr>
          <p:cNvPr id="17" name="object 17"/>
          <p:cNvSpPr txBox="1"/>
          <p:nvPr/>
        </p:nvSpPr>
        <p:spPr>
          <a:xfrm>
            <a:off x="1708150" y="3783329"/>
            <a:ext cx="605155" cy="399415"/>
          </a:xfrm>
          <a:prstGeom prst="rect">
            <a:avLst/>
          </a:prstGeom>
        </p:spPr>
        <p:txBody>
          <a:bodyPr vert="horz" wrap="square" lIns="0" tIns="13335" rIns="0" bIns="0" rtlCol="0">
            <a:spAutoFit/>
          </a:bodyPr>
          <a:lstStyle/>
          <a:p>
            <a:pPr marR="5080" indent="-6985" algn="ctr">
              <a:lnSpc>
                <a:spcPct val="101699"/>
              </a:lnSpc>
              <a:spcBef>
                <a:spcPts val="105"/>
              </a:spcBef>
            </a:pPr>
            <a:r>
              <a:rPr sz="800" dirty="0">
                <a:solidFill>
                  <a:srgbClr val="FFFFFF"/>
                </a:solidFill>
                <a:latin typeface="Arial"/>
                <a:cs typeface="Arial"/>
              </a:rPr>
              <a:t>Create</a:t>
            </a:r>
            <a:r>
              <a:rPr sz="800" spc="-45" dirty="0">
                <a:solidFill>
                  <a:srgbClr val="FFFFFF"/>
                </a:solidFill>
                <a:latin typeface="Arial"/>
                <a:cs typeface="Arial"/>
              </a:rPr>
              <a:t> </a:t>
            </a:r>
            <a:r>
              <a:rPr sz="800" spc="-35" dirty="0">
                <a:solidFill>
                  <a:srgbClr val="FFFFFF"/>
                </a:solidFill>
                <a:latin typeface="Arial"/>
                <a:cs typeface="Arial"/>
              </a:rPr>
              <a:t>VM</a:t>
            </a:r>
            <a:r>
              <a:rPr sz="800" dirty="0">
                <a:solidFill>
                  <a:srgbClr val="FFFFFF"/>
                </a:solidFill>
                <a:latin typeface="Arial"/>
                <a:cs typeface="Arial"/>
              </a:rPr>
              <a:t> Suspend </a:t>
            </a:r>
            <a:r>
              <a:rPr sz="800" spc="-25" dirty="0">
                <a:solidFill>
                  <a:srgbClr val="FFFFFF"/>
                </a:solidFill>
                <a:latin typeface="Arial"/>
                <a:cs typeface="Arial"/>
              </a:rPr>
              <a:t>VM</a:t>
            </a:r>
            <a:r>
              <a:rPr sz="800" spc="-10" dirty="0">
                <a:solidFill>
                  <a:srgbClr val="FFFFFF"/>
                </a:solidFill>
                <a:latin typeface="Arial"/>
                <a:cs typeface="Arial"/>
              </a:rPr>
              <a:t> snapshot</a:t>
            </a:r>
            <a:endParaRPr sz="800">
              <a:latin typeface="Arial"/>
              <a:cs typeface="Arial"/>
            </a:endParaRPr>
          </a:p>
        </p:txBody>
      </p:sp>
      <p:sp>
        <p:nvSpPr>
          <p:cNvPr id="18" name="object 18"/>
          <p:cNvSpPr txBox="1"/>
          <p:nvPr/>
        </p:nvSpPr>
        <p:spPr>
          <a:xfrm>
            <a:off x="1471612" y="3794379"/>
            <a:ext cx="2096135" cy="151130"/>
          </a:xfrm>
          <a:prstGeom prst="rect">
            <a:avLst/>
          </a:prstGeom>
        </p:spPr>
        <p:txBody>
          <a:bodyPr vert="horz" wrap="square" lIns="0" tIns="15875" rIns="0" bIns="0" rtlCol="0">
            <a:spAutoFit/>
          </a:bodyPr>
          <a:lstStyle/>
          <a:p>
            <a:pPr marL="1209675">
              <a:lnSpc>
                <a:spcPct val="100000"/>
              </a:lnSpc>
              <a:spcBef>
                <a:spcPts val="125"/>
              </a:spcBef>
            </a:pPr>
            <a:r>
              <a:rPr sz="800" dirty="0">
                <a:solidFill>
                  <a:srgbClr val="FFFFFF"/>
                </a:solidFill>
                <a:latin typeface="Arial"/>
                <a:cs typeface="Arial"/>
              </a:rPr>
              <a:t>IT</a:t>
            </a:r>
            <a:r>
              <a:rPr sz="800" spc="30" dirty="0">
                <a:solidFill>
                  <a:srgbClr val="FFFFFF"/>
                </a:solidFill>
                <a:latin typeface="Arial"/>
                <a:cs typeface="Arial"/>
              </a:rPr>
              <a:t> </a:t>
            </a:r>
            <a:r>
              <a:rPr sz="800" spc="-10" dirty="0">
                <a:solidFill>
                  <a:srgbClr val="FFFFFF"/>
                </a:solidFill>
                <a:latin typeface="Arial"/>
                <a:cs typeface="Arial"/>
              </a:rPr>
              <a:t>Infrastructure</a:t>
            </a:r>
            <a:endParaRPr sz="800">
              <a:latin typeface="Arial"/>
              <a:cs typeface="Arial"/>
            </a:endParaRPr>
          </a:p>
        </p:txBody>
      </p:sp>
      <p:grpSp>
        <p:nvGrpSpPr>
          <p:cNvPr id="19" name="object 19"/>
          <p:cNvGrpSpPr/>
          <p:nvPr/>
        </p:nvGrpSpPr>
        <p:grpSpPr>
          <a:xfrm>
            <a:off x="407987" y="2427351"/>
            <a:ext cx="4528185" cy="2327275"/>
            <a:chOff x="407987" y="2427351"/>
            <a:chExt cx="4528185" cy="2327275"/>
          </a:xfrm>
        </p:grpSpPr>
        <p:sp>
          <p:nvSpPr>
            <p:cNvPr id="20" name="object 20"/>
            <p:cNvSpPr/>
            <p:nvPr/>
          </p:nvSpPr>
          <p:spPr>
            <a:xfrm>
              <a:off x="3557651" y="3719576"/>
              <a:ext cx="1066800" cy="1028700"/>
            </a:xfrm>
            <a:custGeom>
              <a:avLst/>
              <a:gdLst/>
              <a:ahLst/>
              <a:cxnLst/>
              <a:rect l="l" t="t" r="r" b="b"/>
              <a:pathLst>
                <a:path w="1066800" h="1028700">
                  <a:moveTo>
                    <a:pt x="1066800" y="0"/>
                  </a:moveTo>
                  <a:lnTo>
                    <a:pt x="0" y="0"/>
                  </a:lnTo>
                  <a:lnTo>
                    <a:pt x="0" y="1028700"/>
                  </a:lnTo>
                  <a:lnTo>
                    <a:pt x="1066800" y="1028700"/>
                  </a:lnTo>
                  <a:lnTo>
                    <a:pt x="1066800" y="0"/>
                  </a:lnTo>
                  <a:close/>
                </a:path>
              </a:pathLst>
            </a:custGeom>
            <a:solidFill>
              <a:srgbClr val="80DFE4"/>
            </a:solidFill>
          </p:spPr>
          <p:txBody>
            <a:bodyPr wrap="square" lIns="0" tIns="0" rIns="0" bIns="0" rtlCol="0"/>
            <a:lstStyle/>
            <a:p>
              <a:endParaRPr/>
            </a:p>
          </p:txBody>
        </p:sp>
        <p:sp>
          <p:nvSpPr>
            <p:cNvPr id="21" name="object 21"/>
            <p:cNvSpPr/>
            <p:nvPr/>
          </p:nvSpPr>
          <p:spPr>
            <a:xfrm>
              <a:off x="3557651" y="3719576"/>
              <a:ext cx="1066800" cy="1028700"/>
            </a:xfrm>
            <a:custGeom>
              <a:avLst/>
              <a:gdLst/>
              <a:ahLst/>
              <a:cxnLst/>
              <a:rect l="l" t="t" r="r" b="b"/>
              <a:pathLst>
                <a:path w="1066800" h="1028700">
                  <a:moveTo>
                    <a:pt x="0" y="1028700"/>
                  </a:moveTo>
                  <a:lnTo>
                    <a:pt x="1066800" y="1028700"/>
                  </a:lnTo>
                  <a:lnTo>
                    <a:pt x="1066800" y="0"/>
                  </a:lnTo>
                  <a:lnTo>
                    <a:pt x="0" y="0"/>
                  </a:lnTo>
                  <a:lnTo>
                    <a:pt x="0" y="1028700"/>
                  </a:lnTo>
                  <a:close/>
                </a:path>
              </a:pathLst>
            </a:custGeom>
            <a:ln w="12700">
              <a:solidFill>
                <a:srgbClr val="FFFFFF"/>
              </a:solidFill>
            </a:ln>
          </p:spPr>
          <p:txBody>
            <a:bodyPr wrap="square" lIns="0" tIns="0" rIns="0" bIns="0" rtlCol="0"/>
            <a:lstStyle/>
            <a:p>
              <a:endParaRPr/>
            </a:p>
          </p:txBody>
        </p:sp>
        <p:pic>
          <p:nvPicPr>
            <p:cNvPr id="22" name="object 22"/>
            <p:cNvPicPr/>
            <p:nvPr/>
          </p:nvPicPr>
          <p:blipFill>
            <a:blip r:embed="rId2" cstate="print"/>
            <a:stretch>
              <a:fillRect/>
            </a:stretch>
          </p:blipFill>
          <p:spPr>
            <a:xfrm>
              <a:off x="407987" y="2427351"/>
              <a:ext cx="4527613" cy="1098550"/>
            </a:xfrm>
            <a:prstGeom prst="rect">
              <a:avLst/>
            </a:prstGeom>
          </p:spPr>
        </p:pic>
      </p:grpSp>
      <p:sp>
        <p:nvSpPr>
          <p:cNvPr id="23" name="object 23"/>
          <p:cNvSpPr txBox="1"/>
          <p:nvPr/>
        </p:nvSpPr>
        <p:spPr>
          <a:xfrm>
            <a:off x="3961384" y="2471165"/>
            <a:ext cx="45275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Apply</a:t>
            </a:r>
            <a:endParaRPr sz="1200">
              <a:latin typeface="Arial"/>
              <a:cs typeface="Arial"/>
            </a:endParaRPr>
          </a:p>
        </p:txBody>
      </p:sp>
      <p:sp>
        <p:nvSpPr>
          <p:cNvPr id="24" name="object 24"/>
          <p:cNvSpPr txBox="1"/>
          <p:nvPr/>
        </p:nvSpPr>
        <p:spPr>
          <a:xfrm>
            <a:off x="2519426" y="3716908"/>
            <a:ext cx="2105025" cy="523240"/>
          </a:xfrm>
          <a:prstGeom prst="rect">
            <a:avLst/>
          </a:prstGeom>
        </p:spPr>
        <p:txBody>
          <a:bodyPr vert="horz" wrap="square" lIns="0" tIns="13335" rIns="0" bIns="0" rtlCol="0">
            <a:spAutoFit/>
          </a:bodyPr>
          <a:lstStyle/>
          <a:p>
            <a:pPr marL="1163955" marR="131445" indent="3175" algn="ctr">
              <a:lnSpc>
                <a:spcPct val="101699"/>
              </a:lnSpc>
              <a:spcBef>
                <a:spcPts val="105"/>
              </a:spcBef>
            </a:pPr>
            <a:r>
              <a:rPr sz="800" dirty="0">
                <a:solidFill>
                  <a:srgbClr val="FFFFFF"/>
                </a:solidFill>
                <a:latin typeface="Arial"/>
                <a:cs typeface="Arial"/>
              </a:rPr>
              <a:t>Execute</a:t>
            </a:r>
            <a:r>
              <a:rPr sz="800" spc="-5" dirty="0">
                <a:solidFill>
                  <a:srgbClr val="FFFFFF"/>
                </a:solidFill>
                <a:latin typeface="Arial"/>
                <a:cs typeface="Arial"/>
              </a:rPr>
              <a:t> </a:t>
            </a:r>
            <a:r>
              <a:rPr sz="800" spc="-10" dirty="0">
                <a:solidFill>
                  <a:srgbClr val="FFFFFF"/>
                </a:solidFill>
                <a:latin typeface="Arial"/>
                <a:cs typeface="Arial"/>
              </a:rPr>
              <a:t>Action </a:t>
            </a:r>
            <a:r>
              <a:rPr sz="800" dirty="0">
                <a:solidFill>
                  <a:srgbClr val="FFFFFF"/>
                </a:solidFill>
                <a:latin typeface="Arial"/>
                <a:cs typeface="Arial"/>
              </a:rPr>
              <a:t>Notify</a:t>
            </a:r>
            <a:r>
              <a:rPr sz="800" spc="-45" dirty="0">
                <a:solidFill>
                  <a:srgbClr val="FFFFFF"/>
                </a:solidFill>
                <a:latin typeface="Arial"/>
                <a:cs typeface="Arial"/>
              </a:rPr>
              <a:t> </a:t>
            </a:r>
            <a:r>
              <a:rPr sz="800" spc="-10" dirty="0">
                <a:solidFill>
                  <a:srgbClr val="FFFFFF"/>
                </a:solidFill>
                <a:latin typeface="Arial"/>
                <a:cs typeface="Arial"/>
              </a:rPr>
              <a:t>Requester </a:t>
            </a:r>
            <a:r>
              <a:rPr sz="800" dirty="0">
                <a:solidFill>
                  <a:srgbClr val="FFFFFF"/>
                </a:solidFill>
                <a:latin typeface="Arial"/>
                <a:cs typeface="Arial"/>
              </a:rPr>
              <a:t>Update</a:t>
            </a:r>
            <a:r>
              <a:rPr sz="800" spc="-15" dirty="0">
                <a:solidFill>
                  <a:srgbClr val="FFFFFF"/>
                </a:solidFill>
                <a:latin typeface="Arial"/>
                <a:cs typeface="Arial"/>
              </a:rPr>
              <a:t> </a:t>
            </a:r>
            <a:r>
              <a:rPr sz="800" dirty="0">
                <a:solidFill>
                  <a:srgbClr val="FFFFFF"/>
                </a:solidFill>
                <a:latin typeface="Arial"/>
                <a:cs typeface="Arial"/>
              </a:rPr>
              <a:t>ticket</a:t>
            </a:r>
            <a:r>
              <a:rPr sz="800" spc="-10" dirty="0">
                <a:solidFill>
                  <a:srgbClr val="FFFFFF"/>
                </a:solidFill>
                <a:latin typeface="Arial"/>
                <a:cs typeface="Arial"/>
              </a:rPr>
              <a:t> </a:t>
            </a:r>
            <a:r>
              <a:rPr sz="800" spc="-25" dirty="0">
                <a:solidFill>
                  <a:srgbClr val="FFFFFF"/>
                </a:solidFill>
                <a:latin typeface="Arial"/>
                <a:cs typeface="Arial"/>
              </a:rPr>
              <a:t>and</a:t>
            </a:r>
            <a:r>
              <a:rPr sz="800" dirty="0">
                <a:solidFill>
                  <a:srgbClr val="FFFFFF"/>
                </a:solidFill>
                <a:latin typeface="Arial"/>
                <a:cs typeface="Arial"/>
              </a:rPr>
              <a:t> close</a:t>
            </a:r>
            <a:r>
              <a:rPr sz="800" spc="-15" dirty="0">
                <a:solidFill>
                  <a:srgbClr val="FFFFFF"/>
                </a:solidFill>
                <a:latin typeface="Arial"/>
                <a:cs typeface="Arial"/>
              </a:rPr>
              <a:t> </a:t>
            </a:r>
            <a:r>
              <a:rPr sz="800" spc="-25" dirty="0">
                <a:solidFill>
                  <a:srgbClr val="FFFFFF"/>
                </a:solidFill>
                <a:latin typeface="Arial"/>
                <a:cs typeface="Arial"/>
              </a:rPr>
              <a:t>it</a:t>
            </a:r>
            <a:endParaRPr sz="800">
              <a:latin typeface="Arial"/>
              <a:cs typeface="Arial"/>
            </a:endParaRPr>
          </a:p>
        </p:txBody>
      </p:sp>
      <p:sp>
        <p:nvSpPr>
          <p:cNvPr id="25" name="object 25"/>
          <p:cNvSpPr txBox="1"/>
          <p:nvPr/>
        </p:nvSpPr>
        <p:spPr>
          <a:xfrm>
            <a:off x="2818129" y="2473578"/>
            <a:ext cx="68643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Approval</a:t>
            </a:r>
            <a:endParaRPr sz="1200">
              <a:latin typeface="Arial"/>
              <a:cs typeface="Arial"/>
            </a:endParaRPr>
          </a:p>
        </p:txBody>
      </p:sp>
      <p:sp>
        <p:nvSpPr>
          <p:cNvPr id="26" name="object 26"/>
          <p:cNvSpPr txBox="1"/>
          <p:nvPr/>
        </p:nvSpPr>
        <p:spPr>
          <a:xfrm>
            <a:off x="1782191" y="2473578"/>
            <a:ext cx="645160" cy="479425"/>
          </a:xfrm>
          <a:prstGeom prst="rect">
            <a:avLst/>
          </a:prstGeom>
        </p:spPr>
        <p:txBody>
          <a:bodyPr vert="horz" wrap="square" lIns="0" tIns="7620" rIns="0" bIns="0" rtlCol="0">
            <a:spAutoFit/>
          </a:bodyPr>
          <a:lstStyle/>
          <a:p>
            <a:pPr marL="12065" marR="5080" indent="3175" algn="ctr">
              <a:lnSpc>
                <a:spcPct val="105400"/>
              </a:lnSpc>
              <a:spcBef>
                <a:spcPts val="60"/>
              </a:spcBef>
            </a:pPr>
            <a:r>
              <a:rPr sz="950" b="1" spc="-10" dirty="0">
                <a:solidFill>
                  <a:srgbClr val="FFFFFF"/>
                </a:solidFill>
                <a:latin typeface="Arial"/>
                <a:cs typeface="Arial"/>
              </a:rPr>
              <a:t>Gathering informatio </a:t>
            </a:r>
            <a:r>
              <a:rPr sz="950" b="1" spc="-50" dirty="0">
                <a:solidFill>
                  <a:srgbClr val="FFFFFF"/>
                </a:solidFill>
                <a:latin typeface="Arial"/>
                <a:cs typeface="Arial"/>
              </a:rPr>
              <a:t>n</a:t>
            </a:r>
            <a:endParaRPr sz="950">
              <a:latin typeface="Arial"/>
              <a:cs typeface="Arial"/>
            </a:endParaRPr>
          </a:p>
        </p:txBody>
      </p:sp>
      <p:sp>
        <p:nvSpPr>
          <p:cNvPr id="27" name="object 27"/>
          <p:cNvSpPr txBox="1"/>
          <p:nvPr/>
        </p:nvSpPr>
        <p:spPr>
          <a:xfrm>
            <a:off x="640080" y="2485453"/>
            <a:ext cx="628015"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FFFFFF"/>
                </a:solidFill>
                <a:latin typeface="Arial"/>
                <a:cs typeface="Arial"/>
              </a:rPr>
              <a:t>Request</a:t>
            </a:r>
            <a:endParaRPr sz="1200">
              <a:latin typeface="Arial"/>
              <a:cs typeface="Arial"/>
            </a:endParaRPr>
          </a:p>
        </p:txBody>
      </p:sp>
      <p:grpSp>
        <p:nvGrpSpPr>
          <p:cNvPr id="28" name="object 28"/>
          <p:cNvGrpSpPr/>
          <p:nvPr/>
        </p:nvGrpSpPr>
        <p:grpSpPr>
          <a:xfrm>
            <a:off x="733425" y="1512950"/>
            <a:ext cx="10527030" cy="4232275"/>
            <a:chOff x="733425" y="1512950"/>
            <a:chExt cx="10527030" cy="4232275"/>
          </a:xfrm>
        </p:grpSpPr>
        <p:pic>
          <p:nvPicPr>
            <p:cNvPr id="29" name="object 29"/>
            <p:cNvPicPr/>
            <p:nvPr/>
          </p:nvPicPr>
          <p:blipFill>
            <a:blip r:embed="rId3" cstate="print"/>
            <a:stretch>
              <a:fillRect/>
            </a:stretch>
          </p:blipFill>
          <p:spPr>
            <a:xfrm>
              <a:off x="733425" y="2790825"/>
              <a:ext cx="514350" cy="504825"/>
            </a:xfrm>
            <a:prstGeom prst="rect">
              <a:avLst/>
            </a:prstGeom>
          </p:spPr>
        </p:pic>
        <p:sp>
          <p:nvSpPr>
            <p:cNvPr id="30" name="object 30"/>
            <p:cNvSpPr/>
            <p:nvPr/>
          </p:nvSpPr>
          <p:spPr>
            <a:xfrm>
              <a:off x="923925" y="3467099"/>
              <a:ext cx="76200" cy="287020"/>
            </a:xfrm>
            <a:custGeom>
              <a:avLst/>
              <a:gdLst/>
              <a:ahLst/>
              <a:cxnLst/>
              <a:rect l="l" t="t" r="r" b="b"/>
              <a:pathLst>
                <a:path w="76200" h="287020">
                  <a:moveTo>
                    <a:pt x="26987" y="212551"/>
                  </a:moveTo>
                  <a:lnTo>
                    <a:pt x="23268" y="213300"/>
                  </a:lnTo>
                  <a:lnTo>
                    <a:pt x="11158" y="221456"/>
                  </a:lnTo>
                  <a:lnTo>
                    <a:pt x="2993" y="233564"/>
                  </a:lnTo>
                  <a:lnTo>
                    <a:pt x="0" y="248412"/>
                  </a:lnTo>
                  <a:lnTo>
                    <a:pt x="2993" y="263259"/>
                  </a:lnTo>
                  <a:lnTo>
                    <a:pt x="11158" y="275367"/>
                  </a:lnTo>
                  <a:lnTo>
                    <a:pt x="23268" y="283523"/>
                  </a:lnTo>
                  <a:lnTo>
                    <a:pt x="38100" y="286512"/>
                  </a:lnTo>
                  <a:lnTo>
                    <a:pt x="52931" y="283523"/>
                  </a:lnTo>
                  <a:lnTo>
                    <a:pt x="65041" y="275367"/>
                  </a:lnTo>
                  <a:lnTo>
                    <a:pt x="73206" y="263259"/>
                  </a:lnTo>
                  <a:lnTo>
                    <a:pt x="73972" y="259461"/>
                  </a:lnTo>
                  <a:lnTo>
                    <a:pt x="31965" y="259461"/>
                  </a:lnTo>
                  <a:lnTo>
                    <a:pt x="26987" y="254507"/>
                  </a:lnTo>
                  <a:lnTo>
                    <a:pt x="26987" y="212551"/>
                  </a:lnTo>
                  <a:close/>
                </a:path>
                <a:path w="76200" h="287020">
                  <a:moveTo>
                    <a:pt x="38100" y="210312"/>
                  </a:moveTo>
                  <a:lnTo>
                    <a:pt x="26987" y="212551"/>
                  </a:lnTo>
                  <a:lnTo>
                    <a:pt x="26987" y="254507"/>
                  </a:lnTo>
                  <a:lnTo>
                    <a:pt x="31965" y="259461"/>
                  </a:lnTo>
                  <a:lnTo>
                    <a:pt x="44234" y="259461"/>
                  </a:lnTo>
                  <a:lnTo>
                    <a:pt x="49212" y="254507"/>
                  </a:lnTo>
                  <a:lnTo>
                    <a:pt x="49212" y="212551"/>
                  </a:lnTo>
                  <a:lnTo>
                    <a:pt x="38100" y="210312"/>
                  </a:lnTo>
                  <a:close/>
                </a:path>
                <a:path w="76200" h="287020">
                  <a:moveTo>
                    <a:pt x="49212" y="212551"/>
                  </a:moveTo>
                  <a:lnTo>
                    <a:pt x="49212" y="254507"/>
                  </a:lnTo>
                  <a:lnTo>
                    <a:pt x="44234" y="259461"/>
                  </a:lnTo>
                  <a:lnTo>
                    <a:pt x="73972" y="259461"/>
                  </a:lnTo>
                  <a:lnTo>
                    <a:pt x="76200" y="248412"/>
                  </a:lnTo>
                  <a:lnTo>
                    <a:pt x="73206" y="233564"/>
                  </a:lnTo>
                  <a:lnTo>
                    <a:pt x="65041" y="221456"/>
                  </a:lnTo>
                  <a:lnTo>
                    <a:pt x="52931" y="213300"/>
                  </a:lnTo>
                  <a:lnTo>
                    <a:pt x="49212" y="212551"/>
                  </a:lnTo>
                  <a:close/>
                </a:path>
                <a:path w="76200" h="287020">
                  <a:moveTo>
                    <a:pt x="26987" y="73960"/>
                  </a:moveTo>
                  <a:lnTo>
                    <a:pt x="26987" y="212551"/>
                  </a:lnTo>
                  <a:lnTo>
                    <a:pt x="38100" y="210312"/>
                  </a:lnTo>
                  <a:lnTo>
                    <a:pt x="49212" y="210312"/>
                  </a:lnTo>
                  <a:lnTo>
                    <a:pt x="49212" y="76200"/>
                  </a:lnTo>
                  <a:lnTo>
                    <a:pt x="38100" y="76200"/>
                  </a:lnTo>
                  <a:lnTo>
                    <a:pt x="26987" y="73960"/>
                  </a:lnTo>
                  <a:close/>
                </a:path>
                <a:path w="76200" h="287020">
                  <a:moveTo>
                    <a:pt x="49212" y="210312"/>
                  </a:moveTo>
                  <a:lnTo>
                    <a:pt x="38100" y="210312"/>
                  </a:lnTo>
                  <a:lnTo>
                    <a:pt x="49212" y="212551"/>
                  </a:lnTo>
                  <a:lnTo>
                    <a:pt x="49212" y="210312"/>
                  </a:lnTo>
                  <a:close/>
                </a:path>
                <a:path w="76200" h="287020">
                  <a:moveTo>
                    <a:pt x="44234" y="26924"/>
                  </a:moveTo>
                  <a:lnTo>
                    <a:pt x="31965" y="26924"/>
                  </a:lnTo>
                  <a:lnTo>
                    <a:pt x="26987" y="32003"/>
                  </a:lnTo>
                  <a:lnTo>
                    <a:pt x="26987" y="73960"/>
                  </a:lnTo>
                  <a:lnTo>
                    <a:pt x="38100" y="76200"/>
                  </a:lnTo>
                  <a:lnTo>
                    <a:pt x="49212" y="73960"/>
                  </a:lnTo>
                  <a:lnTo>
                    <a:pt x="49212" y="32003"/>
                  </a:lnTo>
                  <a:lnTo>
                    <a:pt x="44234" y="26924"/>
                  </a:lnTo>
                  <a:close/>
                </a:path>
                <a:path w="76200" h="287020">
                  <a:moveTo>
                    <a:pt x="49212" y="73960"/>
                  </a:moveTo>
                  <a:lnTo>
                    <a:pt x="38100" y="76200"/>
                  </a:lnTo>
                  <a:lnTo>
                    <a:pt x="49212" y="76200"/>
                  </a:lnTo>
                  <a:lnTo>
                    <a:pt x="49212" y="73960"/>
                  </a:lnTo>
                  <a:close/>
                </a:path>
                <a:path w="76200" h="287020">
                  <a:moveTo>
                    <a:pt x="38100" y="0"/>
                  </a:moveTo>
                  <a:lnTo>
                    <a:pt x="23268" y="2988"/>
                  </a:lnTo>
                  <a:lnTo>
                    <a:pt x="11158" y="11144"/>
                  </a:lnTo>
                  <a:lnTo>
                    <a:pt x="2993" y="23252"/>
                  </a:lnTo>
                  <a:lnTo>
                    <a:pt x="0" y="38100"/>
                  </a:lnTo>
                  <a:lnTo>
                    <a:pt x="2993" y="52947"/>
                  </a:lnTo>
                  <a:lnTo>
                    <a:pt x="11158" y="65055"/>
                  </a:lnTo>
                  <a:lnTo>
                    <a:pt x="23268" y="73211"/>
                  </a:lnTo>
                  <a:lnTo>
                    <a:pt x="26987" y="73960"/>
                  </a:lnTo>
                  <a:lnTo>
                    <a:pt x="26987" y="32003"/>
                  </a:lnTo>
                  <a:lnTo>
                    <a:pt x="31965" y="26924"/>
                  </a:lnTo>
                  <a:lnTo>
                    <a:pt x="73946" y="26924"/>
                  </a:lnTo>
                  <a:lnTo>
                    <a:pt x="73206" y="23252"/>
                  </a:lnTo>
                  <a:lnTo>
                    <a:pt x="65041" y="11144"/>
                  </a:lnTo>
                  <a:lnTo>
                    <a:pt x="52931" y="2988"/>
                  </a:lnTo>
                  <a:lnTo>
                    <a:pt x="38100" y="0"/>
                  </a:lnTo>
                  <a:close/>
                </a:path>
                <a:path w="76200" h="287020">
                  <a:moveTo>
                    <a:pt x="73946" y="26924"/>
                  </a:moveTo>
                  <a:lnTo>
                    <a:pt x="44234" y="26924"/>
                  </a:lnTo>
                  <a:lnTo>
                    <a:pt x="49212" y="32003"/>
                  </a:lnTo>
                  <a:lnTo>
                    <a:pt x="49212" y="73960"/>
                  </a:lnTo>
                  <a:lnTo>
                    <a:pt x="52931" y="73211"/>
                  </a:lnTo>
                  <a:lnTo>
                    <a:pt x="65041" y="65055"/>
                  </a:lnTo>
                  <a:lnTo>
                    <a:pt x="73206" y="52947"/>
                  </a:lnTo>
                  <a:lnTo>
                    <a:pt x="76200" y="38100"/>
                  </a:lnTo>
                  <a:lnTo>
                    <a:pt x="73946" y="26924"/>
                  </a:lnTo>
                  <a:close/>
                </a:path>
              </a:pathLst>
            </a:custGeom>
            <a:solidFill>
              <a:srgbClr val="16666A"/>
            </a:solidFill>
          </p:spPr>
          <p:txBody>
            <a:bodyPr wrap="square" lIns="0" tIns="0" rIns="0" bIns="0" rtlCol="0"/>
            <a:lstStyle/>
            <a:p>
              <a:endParaRPr/>
            </a:p>
          </p:txBody>
        </p:sp>
        <p:sp>
          <p:nvSpPr>
            <p:cNvPr id="31" name="object 31"/>
            <p:cNvSpPr/>
            <p:nvPr/>
          </p:nvSpPr>
          <p:spPr>
            <a:xfrm>
              <a:off x="199072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BEBEBE"/>
            </a:solidFill>
          </p:spPr>
          <p:txBody>
            <a:bodyPr wrap="square" lIns="0" tIns="0" rIns="0" bIns="0" rtlCol="0"/>
            <a:lstStyle/>
            <a:p>
              <a:endParaRPr/>
            </a:p>
          </p:txBody>
        </p:sp>
        <p:sp>
          <p:nvSpPr>
            <p:cNvPr id="32" name="object 32"/>
            <p:cNvSpPr/>
            <p:nvPr/>
          </p:nvSpPr>
          <p:spPr>
            <a:xfrm>
              <a:off x="303847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4" y="259461"/>
                  </a:lnTo>
                  <a:lnTo>
                    <a:pt x="27050" y="254507"/>
                  </a:lnTo>
                  <a:lnTo>
                    <a:pt x="27027" y="212556"/>
                  </a:lnTo>
                  <a:close/>
                </a:path>
                <a:path w="76200" h="287020">
                  <a:moveTo>
                    <a:pt x="38100" y="210312"/>
                  </a:moveTo>
                  <a:lnTo>
                    <a:pt x="27027" y="212556"/>
                  </a:lnTo>
                  <a:lnTo>
                    <a:pt x="27050" y="254507"/>
                  </a:lnTo>
                  <a:lnTo>
                    <a:pt x="32004" y="259461"/>
                  </a:lnTo>
                  <a:lnTo>
                    <a:pt x="44195" y="259461"/>
                  </a:lnTo>
                  <a:lnTo>
                    <a:pt x="49275" y="254507"/>
                  </a:lnTo>
                  <a:lnTo>
                    <a:pt x="49251" y="212556"/>
                  </a:lnTo>
                  <a:lnTo>
                    <a:pt x="38100" y="210312"/>
                  </a:lnTo>
                  <a:close/>
                </a:path>
                <a:path w="76200" h="287020">
                  <a:moveTo>
                    <a:pt x="49251" y="212556"/>
                  </a:moveTo>
                  <a:lnTo>
                    <a:pt x="49275" y="254507"/>
                  </a:lnTo>
                  <a:lnTo>
                    <a:pt x="44195"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5" y="26924"/>
                  </a:moveTo>
                  <a:lnTo>
                    <a:pt x="32004" y="26924"/>
                  </a:lnTo>
                  <a:lnTo>
                    <a:pt x="26924" y="32003"/>
                  </a:lnTo>
                  <a:lnTo>
                    <a:pt x="27029" y="73971"/>
                  </a:lnTo>
                  <a:lnTo>
                    <a:pt x="38100" y="76200"/>
                  </a:lnTo>
                  <a:lnTo>
                    <a:pt x="49170" y="73971"/>
                  </a:lnTo>
                  <a:lnTo>
                    <a:pt x="49149" y="32003"/>
                  </a:lnTo>
                  <a:lnTo>
                    <a:pt x="44195"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4" y="26924"/>
                  </a:lnTo>
                  <a:lnTo>
                    <a:pt x="73950" y="26924"/>
                  </a:lnTo>
                  <a:lnTo>
                    <a:pt x="73211" y="23252"/>
                  </a:lnTo>
                  <a:lnTo>
                    <a:pt x="65055" y="11144"/>
                  </a:lnTo>
                  <a:lnTo>
                    <a:pt x="52947" y="2988"/>
                  </a:lnTo>
                  <a:lnTo>
                    <a:pt x="38100" y="0"/>
                  </a:lnTo>
                  <a:close/>
                </a:path>
                <a:path w="76200" h="287020">
                  <a:moveTo>
                    <a:pt x="73950" y="26924"/>
                  </a:moveTo>
                  <a:lnTo>
                    <a:pt x="44195" y="26924"/>
                  </a:lnTo>
                  <a:lnTo>
                    <a:pt x="49149" y="32003"/>
                  </a:lnTo>
                  <a:lnTo>
                    <a:pt x="49170" y="73971"/>
                  </a:lnTo>
                  <a:lnTo>
                    <a:pt x="52947" y="73211"/>
                  </a:lnTo>
                  <a:lnTo>
                    <a:pt x="65055" y="65055"/>
                  </a:lnTo>
                  <a:lnTo>
                    <a:pt x="73211" y="52947"/>
                  </a:lnTo>
                  <a:lnTo>
                    <a:pt x="76200" y="38100"/>
                  </a:lnTo>
                  <a:lnTo>
                    <a:pt x="73950" y="26924"/>
                  </a:lnTo>
                  <a:close/>
                </a:path>
              </a:pathLst>
            </a:custGeom>
            <a:solidFill>
              <a:srgbClr val="2CCCD2"/>
            </a:solidFill>
          </p:spPr>
          <p:txBody>
            <a:bodyPr wrap="square" lIns="0" tIns="0" rIns="0" bIns="0" rtlCol="0"/>
            <a:lstStyle/>
            <a:p>
              <a:endParaRPr/>
            </a:p>
          </p:txBody>
        </p:sp>
        <p:sp>
          <p:nvSpPr>
            <p:cNvPr id="33" name="object 33"/>
            <p:cNvSpPr/>
            <p:nvPr/>
          </p:nvSpPr>
          <p:spPr>
            <a:xfrm>
              <a:off x="4048125" y="3467099"/>
              <a:ext cx="76200" cy="287020"/>
            </a:xfrm>
            <a:custGeom>
              <a:avLst/>
              <a:gdLst/>
              <a:ahLst/>
              <a:cxnLst/>
              <a:rect l="l" t="t" r="r" b="b"/>
              <a:pathLst>
                <a:path w="76200" h="287020">
                  <a:moveTo>
                    <a:pt x="27027" y="212556"/>
                  </a:moveTo>
                  <a:lnTo>
                    <a:pt x="23252" y="213300"/>
                  </a:lnTo>
                  <a:lnTo>
                    <a:pt x="11144" y="221456"/>
                  </a:lnTo>
                  <a:lnTo>
                    <a:pt x="2988" y="233564"/>
                  </a:lnTo>
                  <a:lnTo>
                    <a:pt x="0" y="248412"/>
                  </a:lnTo>
                  <a:lnTo>
                    <a:pt x="2988" y="263259"/>
                  </a:lnTo>
                  <a:lnTo>
                    <a:pt x="11144" y="275367"/>
                  </a:lnTo>
                  <a:lnTo>
                    <a:pt x="23252" y="283523"/>
                  </a:lnTo>
                  <a:lnTo>
                    <a:pt x="38100" y="286512"/>
                  </a:lnTo>
                  <a:lnTo>
                    <a:pt x="52947" y="283523"/>
                  </a:lnTo>
                  <a:lnTo>
                    <a:pt x="65055" y="275367"/>
                  </a:lnTo>
                  <a:lnTo>
                    <a:pt x="73211" y="263259"/>
                  </a:lnTo>
                  <a:lnTo>
                    <a:pt x="73976" y="259461"/>
                  </a:lnTo>
                  <a:lnTo>
                    <a:pt x="32003" y="259461"/>
                  </a:lnTo>
                  <a:lnTo>
                    <a:pt x="27050" y="254507"/>
                  </a:lnTo>
                  <a:lnTo>
                    <a:pt x="27027" y="212556"/>
                  </a:lnTo>
                  <a:close/>
                </a:path>
                <a:path w="76200" h="287020">
                  <a:moveTo>
                    <a:pt x="38100" y="210312"/>
                  </a:moveTo>
                  <a:lnTo>
                    <a:pt x="27027" y="212556"/>
                  </a:lnTo>
                  <a:lnTo>
                    <a:pt x="27050" y="254507"/>
                  </a:lnTo>
                  <a:lnTo>
                    <a:pt x="32003" y="259461"/>
                  </a:lnTo>
                  <a:lnTo>
                    <a:pt x="44196" y="259461"/>
                  </a:lnTo>
                  <a:lnTo>
                    <a:pt x="49275" y="254507"/>
                  </a:lnTo>
                  <a:lnTo>
                    <a:pt x="49251" y="212556"/>
                  </a:lnTo>
                  <a:lnTo>
                    <a:pt x="38100" y="210312"/>
                  </a:lnTo>
                  <a:close/>
                </a:path>
                <a:path w="76200" h="287020">
                  <a:moveTo>
                    <a:pt x="49251" y="212556"/>
                  </a:moveTo>
                  <a:lnTo>
                    <a:pt x="49275" y="254507"/>
                  </a:lnTo>
                  <a:lnTo>
                    <a:pt x="44196" y="259461"/>
                  </a:lnTo>
                  <a:lnTo>
                    <a:pt x="73976" y="259461"/>
                  </a:lnTo>
                  <a:lnTo>
                    <a:pt x="76200" y="248412"/>
                  </a:lnTo>
                  <a:lnTo>
                    <a:pt x="73211" y="233564"/>
                  </a:lnTo>
                  <a:lnTo>
                    <a:pt x="65055" y="221456"/>
                  </a:lnTo>
                  <a:lnTo>
                    <a:pt x="52947" y="213300"/>
                  </a:lnTo>
                  <a:lnTo>
                    <a:pt x="49251" y="212556"/>
                  </a:lnTo>
                  <a:close/>
                </a:path>
                <a:path w="76200" h="287020">
                  <a:moveTo>
                    <a:pt x="27029" y="73971"/>
                  </a:moveTo>
                  <a:lnTo>
                    <a:pt x="27027" y="212556"/>
                  </a:lnTo>
                  <a:lnTo>
                    <a:pt x="38100" y="210312"/>
                  </a:lnTo>
                  <a:lnTo>
                    <a:pt x="49250" y="210312"/>
                  </a:lnTo>
                  <a:lnTo>
                    <a:pt x="49171" y="76200"/>
                  </a:lnTo>
                  <a:lnTo>
                    <a:pt x="38100" y="76200"/>
                  </a:lnTo>
                  <a:lnTo>
                    <a:pt x="27029" y="73971"/>
                  </a:lnTo>
                  <a:close/>
                </a:path>
                <a:path w="76200" h="287020">
                  <a:moveTo>
                    <a:pt x="49250" y="210312"/>
                  </a:moveTo>
                  <a:lnTo>
                    <a:pt x="38100" y="210312"/>
                  </a:lnTo>
                  <a:lnTo>
                    <a:pt x="49251" y="212556"/>
                  </a:lnTo>
                  <a:lnTo>
                    <a:pt x="49250" y="210312"/>
                  </a:lnTo>
                  <a:close/>
                </a:path>
                <a:path w="76200" h="287020">
                  <a:moveTo>
                    <a:pt x="44196" y="26924"/>
                  </a:moveTo>
                  <a:lnTo>
                    <a:pt x="32003" y="26924"/>
                  </a:lnTo>
                  <a:lnTo>
                    <a:pt x="26924" y="32003"/>
                  </a:lnTo>
                  <a:lnTo>
                    <a:pt x="27029" y="73971"/>
                  </a:lnTo>
                  <a:lnTo>
                    <a:pt x="38100" y="76200"/>
                  </a:lnTo>
                  <a:lnTo>
                    <a:pt x="49170" y="73971"/>
                  </a:lnTo>
                  <a:lnTo>
                    <a:pt x="49149" y="32003"/>
                  </a:lnTo>
                  <a:lnTo>
                    <a:pt x="44196" y="26924"/>
                  </a:lnTo>
                  <a:close/>
                </a:path>
                <a:path w="76200" h="287020">
                  <a:moveTo>
                    <a:pt x="49170" y="73971"/>
                  </a:moveTo>
                  <a:lnTo>
                    <a:pt x="38100" y="76200"/>
                  </a:lnTo>
                  <a:lnTo>
                    <a:pt x="49171" y="76200"/>
                  </a:lnTo>
                  <a:lnTo>
                    <a:pt x="49170" y="73971"/>
                  </a:lnTo>
                  <a:close/>
                </a:path>
                <a:path w="76200" h="287020">
                  <a:moveTo>
                    <a:pt x="38100" y="0"/>
                  </a:moveTo>
                  <a:lnTo>
                    <a:pt x="23252" y="2988"/>
                  </a:lnTo>
                  <a:lnTo>
                    <a:pt x="11144" y="11144"/>
                  </a:lnTo>
                  <a:lnTo>
                    <a:pt x="2988" y="23252"/>
                  </a:lnTo>
                  <a:lnTo>
                    <a:pt x="0" y="38100"/>
                  </a:lnTo>
                  <a:lnTo>
                    <a:pt x="2988" y="52947"/>
                  </a:lnTo>
                  <a:lnTo>
                    <a:pt x="11144" y="65055"/>
                  </a:lnTo>
                  <a:lnTo>
                    <a:pt x="23252" y="73211"/>
                  </a:lnTo>
                  <a:lnTo>
                    <a:pt x="27029" y="73971"/>
                  </a:lnTo>
                  <a:lnTo>
                    <a:pt x="26924" y="32003"/>
                  </a:lnTo>
                  <a:lnTo>
                    <a:pt x="32003" y="26924"/>
                  </a:lnTo>
                  <a:lnTo>
                    <a:pt x="73950" y="26924"/>
                  </a:lnTo>
                  <a:lnTo>
                    <a:pt x="73211" y="23252"/>
                  </a:lnTo>
                  <a:lnTo>
                    <a:pt x="65055" y="11144"/>
                  </a:lnTo>
                  <a:lnTo>
                    <a:pt x="52947" y="2988"/>
                  </a:lnTo>
                  <a:lnTo>
                    <a:pt x="38100" y="0"/>
                  </a:lnTo>
                  <a:close/>
                </a:path>
                <a:path w="76200" h="287020">
                  <a:moveTo>
                    <a:pt x="73950" y="26924"/>
                  </a:moveTo>
                  <a:lnTo>
                    <a:pt x="44196" y="26924"/>
                  </a:lnTo>
                  <a:lnTo>
                    <a:pt x="49149" y="32003"/>
                  </a:lnTo>
                  <a:lnTo>
                    <a:pt x="49170" y="73971"/>
                  </a:lnTo>
                  <a:lnTo>
                    <a:pt x="52947" y="73211"/>
                  </a:lnTo>
                  <a:lnTo>
                    <a:pt x="65055" y="65055"/>
                  </a:lnTo>
                  <a:lnTo>
                    <a:pt x="73211" y="52947"/>
                  </a:lnTo>
                  <a:lnTo>
                    <a:pt x="76200" y="38100"/>
                  </a:lnTo>
                  <a:lnTo>
                    <a:pt x="73950" y="26924"/>
                  </a:lnTo>
                  <a:close/>
                </a:path>
              </a:pathLst>
            </a:custGeom>
            <a:solidFill>
              <a:srgbClr val="80DFE4"/>
            </a:solidFill>
          </p:spPr>
          <p:txBody>
            <a:bodyPr wrap="square" lIns="0" tIns="0" rIns="0" bIns="0" rtlCol="0"/>
            <a:lstStyle/>
            <a:p>
              <a:endParaRPr/>
            </a:p>
          </p:txBody>
        </p:sp>
        <p:pic>
          <p:nvPicPr>
            <p:cNvPr id="34" name="object 34"/>
            <p:cNvPicPr/>
            <p:nvPr/>
          </p:nvPicPr>
          <p:blipFill>
            <a:blip r:embed="rId4" cstate="print"/>
            <a:stretch>
              <a:fillRect/>
            </a:stretch>
          </p:blipFill>
          <p:spPr>
            <a:xfrm>
              <a:off x="7027926" y="1512950"/>
              <a:ext cx="4232275" cy="4232211"/>
            </a:xfrm>
            <a:prstGeom prst="rect">
              <a:avLst/>
            </a:prstGeom>
          </p:spPr>
        </p:pic>
        <p:pic>
          <p:nvPicPr>
            <p:cNvPr id="35" name="object 35"/>
            <p:cNvPicPr/>
            <p:nvPr/>
          </p:nvPicPr>
          <p:blipFill>
            <a:blip r:embed="rId5" cstate="print"/>
            <a:stretch>
              <a:fillRect/>
            </a:stretch>
          </p:blipFill>
          <p:spPr>
            <a:xfrm>
              <a:off x="8134350" y="2609722"/>
              <a:ext cx="2147951" cy="2157476"/>
            </a:xfrm>
            <a:prstGeom prst="rect">
              <a:avLst/>
            </a:prstGeom>
          </p:spPr>
        </p:pic>
        <p:sp>
          <p:nvSpPr>
            <p:cNvPr id="36" name="object 36"/>
            <p:cNvSpPr/>
            <p:nvPr/>
          </p:nvSpPr>
          <p:spPr>
            <a:xfrm>
              <a:off x="8172450" y="2647950"/>
              <a:ext cx="1943100" cy="1952625"/>
            </a:xfrm>
            <a:custGeom>
              <a:avLst/>
              <a:gdLst/>
              <a:ahLst/>
              <a:cxnLst/>
              <a:rect l="l" t="t" r="r" b="b"/>
              <a:pathLst>
                <a:path w="1943100" h="1952625">
                  <a:moveTo>
                    <a:pt x="971550" y="0"/>
                  </a:moveTo>
                  <a:lnTo>
                    <a:pt x="923059" y="1194"/>
                  </a:lnTo>
                  <a:lnTo>
                    <a:pt x="875184" y="4742"/>
                  </a:lnTo>
                  <a:lnTo>
                    <a:pt x="827980" y="10586"/>
                  </a:lnTo>
                  <a:lnTo>
                    <a:pt x="781503" y="18670"/>
                  </a:lnTo>
                  <a:lnTo>
                    <a:pt x="735809" y="28939"/>
                  </a:lnTo>
                  <a:lnTo>
                    <a:pt x="690952" y="41337"/>
                  </a:lnTo>
                  <a:lnTo>
                    <a:pt x="646989" y="55808"/>
                  </a:lnTo>
                  <a:lnTo>
                    <a:pt x="603976" y="72295"/>
                  </a:lnTo>
                  <a:lnTo>
                    <a:pt x="561967" y="90743"/>
                  </a:lnTo>
                  <a:lnTo>
                    <a:pt x="521020" y="111096"/>
                  </a:lnTo>
                  <a:lnTo>
                    <a:pt x="481188" y="133298"/>
                  </a:lnTo>
                  <a:lnTo>
                    <a:pt x="442529" y="157292"/>
                  </a:lnTo>
                  <a:lnTo>
                    <a:pt x="405098" y="183024"/>
                  </a:lnTo>
                  <a:lnTo>
                    <a:pt x="368949" y="210437"/>
                  </a:lnTo>
                  <a:lnTo>
                    <a:pt x="334140" y="239475"/>
                  </a:lnTo>
                  <a:lnTo>
                    <a:pt x="300726" y="270082"/>
                  </a:lnTo>
                  <a:lnTo>
                    <a:pt x="268762" y="302202"/>
                  </a:lnTo>
                  <a:lnTo>
                    <a:pt x="238303" y="335779"/>
                  </a:lnTo>
                  <a:lnTo>
                    <a:pt x="209407" y="370757"/>
                  </a:lnTo>
                  <a:lnTo>
                    <a:pt x="182128" y="407081"/>
                  </a:lnTo>
                  <a:lnTo>
                    <a:pt x="156522" y="444694"/>
                  </a:lnTo>
                  <a:lnTo>
                    <a:pt x="132644" y="483540"/>
                  </a:lnTo>
                  <a:lnTo>
                    <a:pt x="110551" y="523564"/>
                  </a:lnTo>
                  <a:lnTo>
                    <a:pt x="90297" y="564709"/>
                  </a:lnTo>
                  <a:lnTo>
                    <a:pt x="71940" y="606920"/>
                  </a:lnTo>
                  <a:lnTo>
                    <a:pt x="55533" y="650140"/>
                  </a:lnTo>
                  <a:lnTo>
                    <a:pt x="41134" y="694314"/>
                  </a:lnTo>
                  <a:lnTo>
                    <a:pt x="28797" y="739385"/>
                  </a:lnTo>
                  <a:lnTo>
                    <a:pt x="18578" y="785299"/>
                  </a:lnTo>
                  <a:lnTo>
                    <a:pt x="10534" y="831997"/>
                  </a:lnTo>
                  <a:lnTo>
                    <a:pt x="4718" y="879426"/>
                  </a:lnTo>
                  <a:lnTo>
                    <a:pt x="1189" y="927528"/>
                  </a:lnTo>
                  <a:lnTo>
                    <a:pt x="0" y="976249"/>
                  </a:lnTo>
                  <a:lnTo>
                    <a:pt x="1189" y="1024980"/>
                  </a:lnTo>
                  <a:lnTo>
                    <a:pt x="4718" y="1073093"/>
                  </a:lnTo>
                  <a:lnTo>
                    <a:pt x="10534" y="1120531"/>
                  </a:lnTo>
                  <a:lnTo>
                    <a:pt x="18578" y="1167239"/>
                  </a:lnTo>
                  <a:lnTo>
                    <a:pt x="28797" y="1213161"/>
                  </a:lnTo>
                  <a:lnTo>
                    <a:pt x="41134" y="1258240"/>
                  </a:lnTo>
                  <a:lnTo>
                    <a:pt x="55533" y="1302422"/>
                  </a:lnTo>
                  <a:lnTo>
                    <a:pt x="71940" y="1345649"/>
                  </a:lnTo>
                  <a:lnTo>
                    <a:pt x="90297" y="1387866"/>
                  </a:lnTo>
                  <a:lnTo>
                    <a:pt x="110551" y="1429017"/>
                  </a:lnTo>
                  <a:lnTo>
                    <a:pt x="132644" y="1469046"/>
                  </a:lnTo>
                  <a:lnTo>
                    <a:pt x="156522" y="1507897"/>
                  </a:lnTo>
                  <a:lnTo>
                    <a:pt x="182128" y="1545515"/>
                  </a:lnTo>
                  <a:lnTo>
                    <a:pt x="209407" y="1581843"/>
                  </a:lnTo>
                  <a:lnTo>
                    <a:pt x="238303" y="1616825"/>
                  </a:lnTo>
                  <a:lnTo>
                    <a:pt x="268762" y="1650405"/>
                  </a:lnTo>
                  <a:lnTo>
                    <a:pt x="300726" y="1682528"/>
                  </a:lnTo>
                  <a:lnTo>
                    <a:pt x="334140" y="1713137"/>
                  </a:lnTo>
                  <a:lnTo>
                    <a:pt x="368949" y="1742177"/>
                  </a:lnTo>
                  <a:lnTo>
                    <a:pt x="405098" y="1769592"/>
                  </a:lnTo>
                  <a:lnTo>
                    <a:pt x="442529" y="1795325"/>
                  </a:lnTo>
                  <a:lnTo>
                    <a:pt x="481188" y="1819322"/>
                  </a:lnTo>
                  <a:lnTo>
                    <a:pt x="521020" y="1841525"/>
                  </a:lnTo>
                  <a:lnTo>
                    <a:pt x="561967" y="1861878"/>
                  </a:lnTo>
                  <a:lnTo>
                    <a:pt x="603976" y="1880327"/>
                  </a:lnTo>
                  <a:lnTo>
                    <a:pt x="646989" y="1896815"/>
                  </a:lnTo>
                  <a:lnTo>
                    <a:pt x="690952" y="1911286"/>
                  </a:lnTo>
                  <a:lnTo>
                    <a:pt x="735809" y="1923684"/>
                  </a:lnTo>
                  <a:lnTo>
                    <a:pt x="781503" y="1933954"/>
                  </a:lnTo>
                  <a:lnTo>
                    <a:pt x="827980" y="1942038"/>
                  </a:lnTo>
                  <a:lnTo>
                    <a:pt x="875184" y="1947882"/>
                  </a:lnTo>
                  <a:lnTo>
                    <a:pt x="923059" y="1951430"/>
                  </a:lnTo>
                  <a:lnTo>
                    <a:pt x="971550" y="1952625"/>
                  </a:lnTo>
                  <a:lnTo>
                    <a:pt x="1020040" y="1951430"/>
                  </a:lnTo>
                  <a:lnTo>
                    <a:pt x="1067915" y="1947882"/>
                  </a:lnTo>
                  <a:lnTo>
                    <a:pt x="1115119" y="1942038"/>
                  </a:lnTo>
                  <a:lnTo>
                    <a:pt x="1161596" y="1933954"/>
                  </a:lnTo>
                  <a:lnTo>
                    <a:pt x="1207290" y="1923684"/>
                  </a:lnTo>
                  <a:lnTo>
                    <a:pt x="1252147" y="1911286"/>
                  </a:lnTo>
                  <a:lnTo>
                    <a:pt x="1296110" y="1896815"/>
                  </a:lnTo>
                  <a:lnTo>
                    <a:pt x="1339123" y="1880327"/>
                  </a:lnTo>
                  <a:lnTo>
                    <a:pt x="1381132" y="1861878"/>
                  </a:lnTo>
                  <a:lnTo>
                    <a:pt x="1422079" y="1841525"/>
                  </a:lnTo>
                  <a:lnTo>
                    <a:pt x="1461911" y="1819322"/>
                  </a:lnTo>
                  <a:lnTo>
                    <a:pt x="1500570" y="1795325"/>
                  </a:lnTo>
                  <a:lnTo>
                    <a:pt x="1538001" y="1769592"/>
                  </a:lnTo>
                  <a:lnTo>
                    <a:pt x="1574150" y="1742177"/>
                  </a:lnTo>
                  <a:lnTo>
                    <a:pt x="1608959" y="1713137"/>
                  </a:lnTo>
                  <a:lnTo>
                    <a:pt x="1642373" y="1682528"/>
                  </a:lnTo>
                  <a:lnTo>
                    <a:pt x="1674337" y="1650405"/>
                  </a:lnTo>
                  <a:lnTo>
                    <a:pt x="1704796" y="1616825"/>
                  </a:lnTo>
                  <a:lnTo>
                    <a:pt x="1733692" y="1581843"/>
                  </a:lnTo>
                  <a:lnTo>
                    <a:pt x="1760971" y="1545515"/>
                  </a:lnTo>
                  <a:lnTo>
                    <a:pt x="1786577" y="1507897"/>
                  </a:lnTo>
                  <a:lnTo>
                    <a:pt x="1810455" y="1469046"/>
                  </a:lnTo>
                  <a:lnTo>
                    <a:pt x="1832548" y="1429017"/>
                  </a:lnTo>
                  <a:lnTo>
                    <a:pt x="1852802" y="1387866"/>
                  </a:lnTo>
                  <a:lnTo>
                    <a:pt x="1871159" y="1345649"/>
                  </a:lnTo>
                  <a:lnTo>
                    <a:pt x="1887566" y="1302422"/>
                  </a:lnTo>
                  <a:lnTo>
                    <a:pt x="1901965" y="1258240"/>
                  </a:lnTo>
                  <a:lnTo>
                    <a:pt x="1914302" y="1213161"/>
                  </a:lnTo>
                  <a:lnTo>
                    <a:pt x="1924521" y="1167239"/>
                  </a:lnTo>
                  <a:lnTo>
                    <a:pt x="1932565" y="1120531"/>
                  </a:lnTo>
                  <a:lnTo>
                    <a:pt x="1938381" y="1073093"/>
                  </a:lnTo>
                  <a:lnTo>
                    <a:pt x="1941910" y="1024980"/>
                  </a:lnTo>
                  <a:lnTo>
                    <a:pt x="1943100" y="976249"/>
                  </a:lnTo>
                  <a:lnTo>
                    <a:pt x="1941910" y="927528"/>
                  </a:lnTo>
                  <a:lnTo>
                    <a:pt x="1938381" y="879426"/>
                  </a:lnTo>
                  <a:lnTo>
                    <a:pt x="1932565" y="831997"/>
                  </a:lnTo>
                  <a:lnTo>
                    <a:pt x="1924521" y="785299"/>
                  </a:lnTo>
                  <a:lnTo>
                    <a:pt x="1914302" y="739385"/>
                  </a:lnTo>
                  <a:lnTo>
                    <a:pt x="1901965" y="694314"/>
                  </a:lnTo>
                  <a:lnTo>
                    <a:pt x="1887566" y="650140"/>
                  </a:lnTo>
                  <a:lnTo>
                    <a:pt x="1871159" y="606920"/>
                  </a:lnTo>
                  <a:lnTo>
                    <a:pt x="1852802" y="564709"/>
                  </a:lnTo>
                  <a:lnTo>
                    <a:pt x="1832548" y="523564"/>
                  </a:lnTo>
                  <a:lnTo>
                    <a:pt x="1810455" y="483540"/>
                  </a:lnTo>
                  <a:lnTo>
                    <a:pt x="1786577" y="444694"/>
                  </a:lnTo>
                  <a:lnTo>
                    <a:pt x="1760971" y="407081"/>
                  </a:lnTo>
                  <a:lnTo>
                    <a:pt x="1733692" y="370757"/>
                  </a:lnTo>
                  <a:lnTo>
                    <a:pt x="1704796" y="335779"/>
                  </a:lnTo>
                  <a:lnTo>
                    <a:pt x="1674337" y="302202"/>
                  </a:lnTo>
                  <a:lnTo>
                    <a:pt x="1642373" y="270082"/>
                  </a:lnTo>
                  <a:lnTo>
                    <a:pt x="1608959" y="239475"/>
                  </a:lnTo>
                  <a:lnTo>
                    <a:pt x="1574150" y="210437"/>
                  </a:lnTo>
                  <a:lnTo>
                    <a:pt x="1538001" y="183024"/>
                  </a:lnTo>
                  <a:lnTo>
                    <a:pt x="1500570" y="157292"/>
                  </a:lnTo>
                  <a:lnTo>
                    <a:pt x="1461911" y="133298"/>
                  </a:lnTo>
                  <a:lnTo>
                    <a:pt x="1422079" y="111096"/>
                  </a:lnTo>
                  <a:lnTo>
                    <a:pt x="1381132" y="90743"/>
                  </a:lnTo>
                  <a:lnTo>
                    <a:pt x="1339123" y="72295"/>
                  </a:lnTo>
                  <a:lnTo>
                    <a:pt x="1296110" y="55808"/>
                  </a:lnTo>
                  <a:lnTo>
                    <a:pt x="1252147" y="41337"/>
                  </a:lnTo>
                  <a:lnTo>
                    <a:pt x="1207290" y="28939"/>
                  </a:lnTo>
                  <a:lnTo>
                    <a:pt x="1161596" y="18670"/>
                  </a:lnTo>
                  <a:lnTo>
                    <a:pt x="1115119" y="10586"/>
                  </a:lnTo>
                  <a:lnTo>
                    <a:pt x="1067915" y="4742"/>
                  </a:lnTo>
                  <a:lnTo>
                    <a:pt x="1020040" y="1194"/>
                  </a:lnTo>
                  <a:lnTo>
                    <a:pt x="971550" y="0"/>
                  </a:lnTo>
                  <a:close/>
                </a:path>
              </a:pathLst>
            </a:custGeom>
            <a:solidFill>
              <a:srgbClr val="FFFFFF"/>
            </a:solidFill>
          </p:spPr>
          <p:txBody>
            <a:bodyPr wrap="square" lIns="0" tIns="0" rIns="0" bIns="0" rtlCol="0"/>
            <a:lstStyle/>
            <a:p>
              <a:endParaRPr/>
            </a:p>
          </p:txBody>
        </p:sp>
        <p:pic>
          <p:nvPicPr>
            <p:cNvPr id="37" name="object 37"/>
            <p:cNvPicPr/>
            <p:nvPr/>
          </p:nvPicPr>
          <p:blipFill>
            <a:blip r:embed="rId6" cstate="print"/>
            <a:stretch>
              <a:fillRect/>
            </a:stretch>
          </p:blipFill>
          <p:spPr>
            <a:xfrm>
              <a:off x="7248525" y="3171824"/>
              <a:ext cx="533400" cy="523875"/>
            </a:xfrm>
            <a:prstGeom prst="rect">
              <a:avLst/>
            </a:prstGeom>
          </p:spPr>
        </p:pic>
      </p:grpSp>
      <p:sp>
        <p:nvSpPr>
          <p:cNvPr id="38" name="object 38"/>
          <p:cNvSpPr txBox="1"/>
          <p:nvPr/>
        </p:nvSpPr>
        <p:spPr>
          <a:xfrm>
            <a:off x="7330693" y="3777932"/>
            <a:ext cx="484505" cy="327660"/>
          </a:xfrm>
          <a:prstGeom prst="rect">
            <a:avLst/>
          </a:prstGeom>
        </p:spPr>
        <p:txBody>
          <a:bodyPr vert="horz" wrap="square" lIns="0" tIns="15875" rIns="0" bIns="0" rtlCol="0">
            <a:spAutoFit/>
          </a:bodyPr>
          <a:lstStyle/>
          <a:p>
            <a:pPr algn="ctr">
              <a:lnSpc>
                <a:spcPct val="100000"/>
              </a:lnSpc>
              <a:spcBef>
                <a:spcPts val="125"/>
              </a:spcBef>
            </a:pPr>
            <a:r>
              <a:rPr sz="950" spc="-20" dirty="0">
                <a:solidFill>
                  <a:srgbClr val="FFFFFF"/>
                </a:solidFill>
                <a:latin typeface="Arial"/>
                <a:cs typeface="Arial"/>
              </a:rPr>
              <a:t>ITSM</a:t>
            </a:r>
            <a:endParaRPr sz="950">
              <a:latin typeface="Arial"/>
              <a:cs typeface="Arial"/>
            </a:endParaRPr>
          </a:p>
          <a:p>
            <a:pPr algn="ctr">
              <a:lnSpc>
                <a:spcPct val="100000"/>
              </a:lnSpc>
              <a:spcBef>
                <a:spcPts val="65"/>
              </a:spcBef>
            </a:pPr>
            <a:r>
              <a:rPr sz="950" spc="-10" dirty="0">
                <a:solidFill>
                  <a:srgbClr val="FFFFFF"/>
                </a:solidFill>
                <a:latin typeface="Arial"/>
                <a:cs typeface="Arial"/>
              </a:rPr>
              <a:t>Solution</a:t>
            </a:r>
            <a:endParaRPr sz="950">
              <a:latin typeface="Arial"/>
              <a:cs typeface="Arial"/>
            </a:endParaRPr>
          </a:p>
        </p:txBody>
      </p:sp>
      <p:grpSp>
        <p:nvGrpSpPr>
          <p:cNvPr id="39" name="object 39"/>
          <p:cNvGrpSpPr/>
          <p:nvPr/>
        </p:nvGrpSpPr>
        <p:grpSpPr>
          <a:xfrm>
            <a:off x="1540390" y="1590675"/>
            <a:ext cx="9480550" cy="4202430"/>
            <a:chOff x="1540390" y="1590675"/>
            <a:chExt cx="9480550" cy="4202430"/>
          </a:xfrm>
        </p:grpSpPr>
        <p:sp>
          <p:nvSpPr>
            <p:cNvPr id="40" name="object 40"/>
            <p:cNvSpPr/>
            <p:nvPr/>
          </p:nvSpPr>
          <p:spPr>
            <a:xfrm>
              <a:off x="8794119" y="3273356"/>
              <a:ext cx="690245" cy="693420"/>
            </a:xfrm>
            <a:custGeom>
              <a:avLst/>
              <a:gdLst/>
              <a:ahLst/>
              <a:cxnLst/>
              <a:rect l="l" t="t" r="r" b="b"/>
              <a:pathLst>
                <a:path w="690245" h="693420">
                  <a:moveTo>
                    <a:pt x="475257" y="595630"/>
                  </a:moveTo>
                  <a:lnTo>
                    <a:pt x="215049" y="595629"/>
                  </a:lnTo>
                  <a:lnTo>
                    <a:pt x="241059" y="600709"/>
                  </a:lnTo>
                  <a:lnTo>
                    <a:pt x="261571" y="613409"/>
                  </a:lnTo>
                  <a:lnTo>
                    <a:pt x="275269" y="631189"/>
                  </a:lnTo>
                  <a:lnTo>
                    <a:pt x="285294" y="654049"/>
                  </a:lnTo>
                  <a:lnTo>
                    <a:pt x="295987" y="687070"/>
                  </a:lnTo>
                  <a:lnTo>
                    <a:pt x="297133" y="690880"/>
                  </a:lnTo>
                  <a:lnTo>
                    <a:pt x="298474" y="693420"/>
                  </a:lnTo>
                  <a:lnTo>
                    <a:pt x="391790" y="693420"/>
                  </a:lnTo>
                  <a:lnTo>
                    <a:pt x="393250" y="690880"/>
                  </a:lnTo>
                  <a:lnTo>
                    <a:pt x="394523" y="687070"/>
                  </a:lnTo>
                  <a:lnTo>
                    <a:pt x="395482" y="683260"/>
                  </a:lnTo>
                  <a:lnTo>
                    <a:pt x="405005" y="654050"/>
                  </a:lnTo>
                  <a:lnTo>
                    <a:pt x="415047" y="631190"/>
                  </a:lnTo>
                  <a:lnTo>
                    <a:pt x="428752" y="613410"/>
                  </a:lnTo>
                  <a:lnTo>
                    <a:pt x="449264" y="600710"/>
                  </a:lnTo>
                  <a:lnTo>
                    <a:pt x="475257" y="595630"/>
                  </a:lnTo>
                  <a:close/>
                </a:path>
                <a:path w="690245" h="693420">
                  <a:moveTo>
                    <a:pt x="610018" y="121920"/>
                  </a:moveTo>
                  <a:lnTo>
                    <a:pt x="80270" y="121919"/>
                  </a:lnTo>
                  <a:lnTo>
                    <a:pt x="79566" y="123189"/>
                  </a:lnTo>
                  <a:lnTo>
                    <a:pt x="72123" y="130809"/>
                  </a:lnTo>
                  <a:lnTo>
                    <a:pt x="68108" y="134619"/>
                  </a:lnTo>
                  <a:lnTo>
                    <a:pt x="71043" y="140969"/>
                  </a:lnTo>
                  <a:lnTo>
                    <a:pt x="73925" y="146049"/>
                  </a:lnTo>
                  <a:lnTo>
                    <a:pt x="76748" y="152399"/>
                  </a:lnTo>
                  <a:lnTo>
                    <a:pt x="79507" y="157479"/>
                  </a:lnTo>
                  <a:lnTo>
                    <a:pt x="89953" y="180339"/>
                  </a:lnTo>
                  <a:lnTo>
                    <a:pt x="96716" y="200659"/>
                  </a:lnTo>
                  <a:lnTo>
                    <a:pt x="98168" y="219709"/>
                  </a:lnTo>
                  <a:lnTo>
                    <a:pt x="92679" y="241299"/>
                  </a:lnTo>
                  <a:lnTo>
                    <a:pt x="63848" y="275589"/>
                  </a:lnTo>
                  <a:lnTo>
                    <a:pt x="61998" y="276859"/>
                  </a:lnTo>
                  <a:lnTo>
                    <a:pt x="60283" y="276859"/>
                  </a:lnTo>
                  <a:lnTo>
                    <a:pt x="58306" y="278129"/>
                  </a:lnTo>
                  <a:lnTo>
                    <a:pt x="46894" y="283209"/>
                  </a:lnTo>
                  <a:lnTo>
                    <a:pt x="34120" y="288289"/>
                  </a:lnTo>
                  <a:lnTo>
                    <a:pt x="2928" y="299719"/>
                  </a:lnTo>
                  <a:lnTo>
                    <a:pt x="0" y="299719"/>
                  </a:lnTo>
                  <a:lnTo>
                    <a:pt x="0" y="393699"/>
                  </a:lnTo>
                  <a:lnTo>
                    <a:pt x="39071" y="407669"/>
                  </a:lnTo>
                  <a:lnTo>
                    <a:pt x="79868" y="431799"/>
                  </a:lnTo>
                  <a:lnTo>
                    <a:pt x="97925" y="471169"/>
                  </a:lnTo>
                  <a:lnTo>
                    <a:pt x="98337" y="480059"/>
                  </a:lnTo>
                  <a:lnTo>
                    <a:pt x="97457" y="488949"/>
                  </a:lnTo>
                  <a:lnTo>
                    <a:pt x="96011" y="496569"/>
                  </a:lnTo>
                  <a:lnTo>
                    <a:pt x="94004" y="502919"/>
                  </a:lnTo>
                  <a:lnTo>
                    <a:pt x="91495" y="509269"/>
                  </a:lnTo>
                  <a:lnTo>
                    <a:pt x="88546" y="516889"/>
                  </a:lnTo>
                  <a:lnTo>
                    <a:pt x="84109" y="525779"/>
                  </a:lnTo>
                  <a:lnTo>
                    <a:pt x="79116" y="535939"/>
                  </a:lnTo>
                  <a:lnTo>
                    <a:pt x="73729" y="547369"/>
                  </a:lnTo>
                  <a:lnTo>
                    <a:pt x="68109" y="558799"/>
                  </a:lnTo>
                  <a:lnTo>
                    <a:pt x="133544" y="624839"/>
                  </a:lnTo>
                  <a:lnTo>
                    <a:pt x="164246" y="609599"/>
                  </a:lnTo>
                  <a:lnTo>
                    <a:pt x="190430" y="599439"/>
                  </a:lnTo>
                  <a:lnTo>
                    <a:pt x="215049" y="595629"/>
                  </a:lnTo>
                  <a:lnTo>
                    <a:pt x="585695" y="595630"/>
                  </a:lnTo>
                  <a:lnTo>
                    <a:pt x="622240" y="558800"/>
                  </a:lnTo>
                  <a:lnTo>
                    <a:pt x="607211" y="528320"/>
                  </a:lnTo>
                  <a:lnTo>
                    <a:pt x="596089" y="502920"/>
                  </a:lnTo>
                  <a:lnTo>
                    <a:pt x="591889" y="477520"/>
                  </a:lnTo>
                  <a:lnTo>
                    <a:pt x="596193" y="458470"/>
                  </a:lnTo>
                  <a:lnTo>
                    <a:pt x="345128" y="458470"/>
                  </a:lnTo>
                  <a:lnTo>
                    <a:pt x="302101" y="449580"/>
                  </a:lnTo>
                  <a:lnTo>
                    <a:pt x="266957" y="425449"/>
                  </a:lnTo>
                  <a:lnTo>
                    <a:pt x="243258" y="391159"/>
                  </a:lnTo>
                  <a:lnTo>
                    <a:pt x="234566" y="346709"/>
                  </a:lnTo>
                  <a:lnTo>
                    <a:pt x="243258" y="303529"/>
                  </a:lnTo>
                  <a:lnTo>
                    <a:pt x="266957" y="267969"/>
                  </a:lnTo>
                  <a:lnTo>
                    <a:pt x="302101" y="245110"/>
                  </a:lnTo>
                  <a:lnTo>
                    <a:pt x="345127" y="236220"/>
                  </a:lnTo>
                  <a:lnTo>
                    <a:pt x="596415" y="236220"/>
                  </a:lnTo>
                  <a:lnTo>
                    <a:pt x="592201" y="219710"/>
                  </a:lnTo>
                  <a:lnTo>
                    <a:pt x="600433" y="180340"/>
                  </a:lnTo>
                  <a:lnTo>
                    <a:pt x="619317" y="140970"/>
                  </a:lnTo>
                  <a:lnTo>
                    <a:pt x="622240" y="134620"/>
                  </a:lnTo>
                  <a:lnTo>
                    <a:pt x="610697" y="123190"/>
                  </a:lnTo>
                  <a:lnTo>
                    <a:pt x="610018" y="121920"/>
                  </a:lnTo>
                  <a:close/>
                </a:path>
                <a:path w="690245" h="693420">
                  <a:moveTo>
                    <a:pt x="585695" y="595630"/>
                  </a:moveTo>
                  <a:lnTo>
                    <a:pt x="475257" y="595630"/>
                  </a:lnTo>
                  <a:lnTo>
                    <a:pt x="499888" y="599440"/>
                  </a:lnTo>
                  <a:lnTo>
                    <a:pt x="526068" y="609600"/>
                  </a:lnTo>
                  <a:lnTo>
                    <a:pt x="556711" y="624840"/>
                  </a:lnTo>
                  <a:lnTo>
                    <a:pt x="585695" y="595630"/>
                  </a:lnTo>
                  <a:close/>
                </a:path>
                <a:path w="690245" h="693420">
                  <a:moveTo>
                    <a:pt x="596415" y="236220"/>
                  </a:moveTo>
                  <a:lnTo>
                    <a:pt x="345127" y="236220"/>
                  </a:lnTo>
                  <a:lnTo>
                    <a:pt x="388159" y="245110"/>
                  </a:lnTo>
                  <a:lnTo>
                    <a:pt x="423305" y="267970"/>
                  </a:lnTo>
                  <a:lnTo>
                    <a:pt x="447006" y="303530"/>
                  </a:lnTo>
                  <a:lnTo>
                    <a:pt x="455698" y="346710"/>
                  </a:lnTo>
                  <a:lnTo>
                    <a:pt x="447006" y="391160"/>
                  </a:lnTo>
                  <a:lnTo>
                    <a:pt x="423305" y="425450"/>
                  </a:lnTo>
                  <a:lnTo>
                    <a:pt x="388159" y="449580"/>
                  </a:lnTo>
                  <a:lnTo>
                    <a:pt x="345128" y="458470"/>
                  </a:lnTo>
                  <a:lnTo>
                    <a:pt x="596193" y="458470"/>
                  </a:lnTo>
                  <a:lnTo>
                    <a:pt x="628245" y="417830"/>
                  </a:lnTo>
                  <a:lnTo>
                    <a:pt x="679104" y="397510"/>
                  </a:lnTo>
                  <a:lnTo>
                    <a:pt x="690222" y="393700"/>
                  </a:lnTo>
                  <a:lnTo>
                    <a:pt x="690222" y="299720"/>
                  </a:lnTo>
                  <a:lnTo>
                    <a:pt x="688779" y="299720"/>
                  </a:lnTo>
                  <a:lnTo>
                    <a:pt x="687251" y="298450"/>
                  </a:lnTo>
                  <a:lnTo>
                    <a:pt x="685978" y="298450"/>
                  </a:lnTo>
                  <a:lnTo>
                    <a:pt x="656188" y="288290"/>
                  </a:lnTo>
                  <a:lnTo>
                    <a:pt x="643418" y="283210"/>
                  </a:lnTo>
                  <a:lnTo>
                    <a:pt x="632000" y="278130"/>
                  </a:lnTo>
                  <a:lnTo>
                    <a:pt x="628181" y="276860"/>
                  </a:lnTo>
                  <a:lnTo>
                    <a:pt x="626568" y="275590"/>
                  </a:lnTo>
                  <a:lnTo>
                    <a:pt x="617524" y="269240"/>
                  </a:lnTo>
                  <a:lnTo>
                    <a:pt x="609721" y="261620"/>
                  </a:lnTo>
                  <a:lnTo>
                    <a:pt x="603128" y="252730"/>
                  </a:lnTo>
                  <a:lnTo>
                    <a:pt x="597712" y="241300"/>
                  </a:lnTo>
                  <a:lnTo>
                    <a:pt x="596415" y="236220"/>
                  </a:lnTo>
                  <a:close/>
                </a:path>
                <a:path w="690245" h="693420">
                  <a:moveTo>
                    <a:pt x="588631" y="100330"/>
                  </a:moveTo>
                  <a:lnTo>
                    <a:pt x="101658" y="100329"/>
                  </a:lnTo>
                  <a:lnTo>
                    <a:pt x="100953" y="101599"/>
                  </a:lnTo>
                  <a:lnTo>
                    <a:pt x="96370" y="106679"/>
                  </a:lnTo>
                  <a:lnTo>
                    <a:pt x="92806" y="109219"/>
                  </a:lnTo>
                  <a:lnTo>
                    <a:pt x="88987" y="113029"/>
                  </a:lnTo>
                  <a:lnTo>
                    <a:pt x="82876" y="119379"/>
                  </a:lnTo>
                  <a:lnTo>
                    <a:pt x="82562" y="119379"/>
                  </a:lnTo>
                  <a:lnTo>
                    <a:pt x="82180" y="120649"/>
                  </a:lnTo>
                  <a:lnTo>
                    <a:pt x="81094" y="121919"/>
                  </a:lnTo>
                  <a:lnTo>
                    <a:pt x="609255" y="121920"/>
                  </a:lnTo>
                  <a:lnTo>
                    <a:pt x="608660" y="120650"/>
                  </a:lnTo>
                  <a:lnTo>
                    <a:pt x="605520" y="118110"/>
                  </a:lnTo>
                  <a:lnTo>
                    <a:pt x="602380" y="114300"/>
                  </a:lnTo>
                  <a:lnTo>
                    <a:pt x="593978" y="106680"/>
                  </a:lnTo>
                  <a:lnTo>
                    <a:pt x="593299" y="105410"/>
                  </a:lnTo>
                  <a:lnTo>
                    <a:pt x="592535" y="104140"/>
                  </a:lnTo>
                  <a:lnTo>
                    <a:pt x="591941" y="104140"/>
                  </a:lnTo>
                  <a:lnTo>
                    <a:pt x="590413" y="102870"/>
                  </a:lnTo>
                  <a:lnTo>
                    <a:pt x="589904" y="101600"/>
                  </a:lnTo>
                  <a:lnTo>
                    <a:pt x="588631" y="100330"/>
                  </a:lnTo>
                  <a:close/>
                </a:path>
                <a:path w="690245" h="693420">
                  <a:moveTo>
                    <a:pt x="556711" y="68580"/>
                  </a:moveTo>
                  <a:lnTo>
                    <a:pt x="554615" y="69850"/>
                  </a:lnTo>
                  <a:lnTo>
                    <a:pt x="552510" y="69850"/>
                  </a:lnTo>
                  <a:lnTo>
                    <a:pt x="550541" y="71120"/>
                  </a:lnTo>
                  <a:lnTo>
                    <a:pt x="530534" y="81280"/>
                  </a:lnTo>
                  <a:lnTo>
                    <a:pt x="512671" y="90170"/>
                  </a:lnTo>
                  <a:lnTo>
                    <a:pt x="496158" y="95250"/>
                  </a:lnTo>
                  <a:lnTo>
                    <a:pt x="480200" y="99060"/>
                  </a:lnTo>
                  <a:lnTo>
                    <a:pt x="102931" y="99059"/>
                  </a:lnTo>
                  <a:lnTo>
                    <a:pt x="102294" y="100329"/>
                  </a:lnTo>
                  <a:lnTo>
                    <a:pt x="588037" y="100330"/>
                  </a:lnTo>
                  <a:lnTo>
                    <a:pt x="586085" y="97790"/>
                  </a:lnTo>
                  <a:lnTo>
                    <a:pt x="584981" y="96520"/>
                  </a:lnTo>
                  <a:lnTo>
                    <a:pt x="584302" y="96520"/>
                  </a:lnTo>
                  <a:lnTo>
                    <a:pt x="583284" y="95250"/>
                  </a:lnTo>
                  <a:lnTo>
                    <a:pt x="582181" y="93980"/>
                  </a:lnTo>
                  <a:lnTo>
                    <a:pt x="580992" y="92710"/>
                  </a:lnTo>
                  <a:lnTo>
                    <a:pt x="577971" y="90170"/>
                  </a:lnTo>
                  <a:lnTo>
                    <a:pt x="576698" y="88900"/>
                  </a:lnTo>
                  <a:lnTo>
                    <a:pt x="573965" y="86360"/>
                  </a:lnTo>
                  <a:lnTo>
                    <a:pt x="572692" y="85090"/>
                  </a:lnTo>
                  <a:lnTo>
                    <a:pt x="572310" y="83820"/>
                  </a:lnTo>
                  <a:lnTo>
                    <a:pt x="571546" y="83820"/>
                  </a:lnTo>
                  <a:lnTo>
                    <a:pt x="570460" y="82550"/>
                  </a:lnTo>
                  <a:lnTo>
                    <a:pt x="569823" y="81280"/>
                  </a:lnTo>
                  <a:lnTo>
                    <a:pt x="569000" y="81280"/>
                  </a:lnTo>
                  <a:lnTo>
                    <a:pt x="568491" y="80010"/>
                  </a:lnTo>
                  <a:lnTo>
                    <a:pt x="567854" y="80010"/>
                  </a:lnTo>
                  <a:lnTo>
                    <a:pt x="567405" y="78740"/>
                  </a:lnTo>
                  <a:lnTo>
                    <a:pt x="563458" y="74930"/>
                  </a:lnTo>
                  <a:lnTo>
                    <a:pt x="556711" y="68580"/>
                  </a:lnTo>
                  <a:close/>
                </a:path>
                <a:path w="690245" h="693420">
                  <a:moveTo>
                    <a:pt x="133739" y="68579"/>
                  </a:moveTo>
                  <a:lnTo>
                    <a:pt x="133544" y="68579"/>
                  </a:lnTo>
                  <a:lnTo>
                    <a:pt x="132593" y="69849"/>
                  </a:lnTo>
                  <a:lnTo>
                    <a:pt x="129216" y="72389"/>
                  </a:lnTo>
                  <a:lnTo>
                    <a:pt x="121323" y="81279"/>
                  </a:lnTo>
                  <a:lnTo>
                    <a:pt x="120686" y="81279"/>
                  </a:lnTo>
                  <a:lnTo>
                    <a:pt x="118776" y="83819"/>
                  </a:lnTo>
                  <a:lnTo>
                    <a:pt x="117885" y="83819"/>
                  </a:lnTo>
                  <a:lnTo>
                    <a:pt x="117631" y="85089"/>
                  </a:lnTo>
                  <a:lnTo>
                    <a:pt x="113752" y="88899"/>
                  </a:lnTo>
                  <a:lnTo>
                    <a:pt x="112224" y="90169"/>
                  </a:lnTo>
                  <a:lnTo>
                    <a:pt x="111333" y="91439"/>
                  </a:lnTo>
                  <a:lnTo>
                    <a:pt x="110315" y="91439"/>
                  </a:lnTo>
                  <a:lnTo>
                    <a:pt x="109169" y="92709"/>
                  </a:lnTo>
                  <a:lnTo>
                    <a:pt x="108210" y="93979"/>
                  </a:lnTo>
                  <a:lnTo>
                    <a:pt x="107132" y="95249"/>
                  </a:lnTo>
                  <a:lnTo>
                    <a:pt x="105986" y="96519"/>
                  </a:lnTo>
                  <a:lnTo>
                    <a:pt x="104077" y="97789"/>
                  </a:lnTo>
                  <a:lnTo>
                    <a:pt x="103567" y="99059"/>
                  </a:lnTo>
                  <a:lnTo>
                    <a:pt x="210182" y="99059"/>
                  </a:lnTo>
                  <a:lnTo>
                    <a:pt x="202469" y="97789"/>
                  </a:lnTo>
                  <a:lnTo>
                    <a:pt x="186877" y="92709"/>
                  </a:lnTo>
                  <a:lnTo>
                    <a:pt x="178806" y="90169"/>
                  </a:lnTo>
                  <a:lnTo>
                    <a:pt x="169899" y="86359"/>
                  </a:lnTo>
                  <a:lnTo>
                    <a:pt x="160496" y="81279"/>
                  </a:lnTo>
                  <a:lnTo>
                    <a:pt x="139850" y="71119"/>
                  </a:lnTo>
                  <a:lnTo>
                    <a:pt x="137872" y="69849"/>
                  </a:lnTo>
                  <a:lnTo>
                    <a:pt x="135835" y="69849"/>
                  </a:lnTo>
                  <a:lnTo>
                    <a:pt x="133739" y="68579"/>
                  </a:lnTo>
                  <a:close/>
                </a:path>
                <a:path w="690245" h="693420">
                  <a:moveTo>
                    <a:pt x="391849" y="0"/>
                  </a:moveTo>
                  <a:lnTo>
                    <a:pt x="298533" y="0"/>
                  </a:lnTo>
                  <a:lnTo>
                    <a:pt x="297455" y="2539"/>
                  </a:lnTo>
                  <a:lnTo>
                    <a:pt x="296496" y="6349"/>
                  </a:lnTo>
                  <a:lnTo>
                    <a:pt x="293636" y="13969"/>
                  </a:lnTo>
                  <a:lnTo>
                    <a:pt x="292804" y="16509"/>
                  </a:lnTo>
                  <a:lnTo>
                    <a:pt x="291913" y="19049"/>
                  </a:lnTo>
                  <a:lnTo>
                    <a:pt x="290131" y="25399"/>
                  </a:lnTo>
                  <a:lnTo>
                    <a:pt x="288858" y="27939"/>
                  </a:lnTo>
                  <a:lnTo>
                    <a:pt x="287712" y="31749"/>
                  </a:lnTo>
                  <a:lnTo>
                    <a:pt x="285107" y="39369"/>
                  </a:lnTo>
                  <a:lnTo>
                    <a:pt x="284343" y="41909"/>
                  </a:lnTo>
                  <a:lnTo>
                    <a:pt x="283511" y="43179"/>
                  </a:lnTo>
                  <a:lnTo>
                    <a:pt x="282620" y="45719"/>
                  </a:lnTo>
                  <a:lnTo>
                    <a:pt x="275671" y="60959"/>
                  </a:lnTo>
                  <a:lnTo>
                    <a:pt x="267068" y="73659"/>
                  </a:lnTo>
                  <a:lnTo>
                    <a:pt x="255851" y="85089"/>
                  </a:lnTo>
                  <a:lnTo>
                    <a:pt x="241059" y="92709"/>
                  </a:lnTo>
                  <a:lnTo>
                    <a:pt x="234498" y="96519"/>
                  </a:lnTo>
                  <a:lnTo>
                    <a:pt x="228201" y="97789"/>
                  </a:lnTo>
                  <a:lnTo>
                    <a:pt x="218967" y="97789"/>
                  </a:lnTo>
                  <a:lnTo>
                    <a:pt x="214961" y="99059"/>
                  </a:lnTo>
                  <a:lnTo>
                    <a:pt x="472884" y="99060"/>
                  </a:lnTo>
                  <a:lnTo>
                    <a:pt x="457734" y="96520"/>
                  </a:lnTo>
                  <a:lnTo>
                    <a:pt x="449332" y="92710"/>
                  </a:lnTo>
                  <a:lnTo>
                    <a:pt x="414744" y="60960"/>
                  </a:lnTo>
                  <a:lnTo>
                    <a:pt x="406871" y="43180"/>
                  </a:lnTo>
                  <a:lnTo>
                    <a:pt x="406048" y="41910"/>
                  </a:lnTo>
                  <a:lnTo>
                    <a:pt x="405216" y="39370"/>
                  </a:lnTo>
                  <a:lnTo>
                    <a:pt x="404325" y="36830"/>
                  </a:lnTo>
                  <a:lnTo>
                    <a:pt x="403561" y="34290"/>
                  </a:lnTo>
                  <a:lnTo>
                    <a:pt x="402738" y="31750"/>
                  </a:lnTo>
                  <a:lnTo>
                    <a:pt x="401592" y="27940"/>
                  </a:lnTo>
                  <a:lnTo>
                    <a:pt x="400251" y="25400"/>
                  </a:lnTo>
                  <a:lnTo>
                    <a:pt x="398087" y="17780"/>
                  </a:lnTo>
                  <a:lnTo>
                    <a:pt x="397646" y="16510"/>
                  </a:lnTo>
                  <a:lnTo>
                    <a:pt x="396627" y="13970"/>
                  </a:lnTo>
                  <a:lnTo>
                    <a:pt x="395863" y="11430"/>
                  </a:lnTo>
                  <a:lnTo>
                    <a:pt x="393954" y="6350"/>
                  </a:lnTo>
                  <a:lnTo>
                    <a:pt x="392995" y="2540"/>
                  </a:lnTo>
                  <a:lnTo>
                    <a:pt x="391849" y="0"/>
                  </a:lnTo>
                  <a:close/>
                </a:path>
              </a:pathLst>
            </a:custGeom>
            <a:solidFill>
              <a:srgbClr val="2CCCD2"/>
            </a:solidFill>
          </p:spPr>
          <p:txBody>
            <a:bodyPr wrap="square" lIns="0" tIns="0" rIns="0" bIns="0" rtlCol="0"/>
            <a:lstStyle/>
            <a:p>
              <a:endParaRPr/>
            </a:p>
          </p:txBody>
        </p:sp>
        <p:sp>
          <p:nvSpPr>
            <p:cNvPr id="41" name="object 41"/>
            <p:cNvSpPr/>
            <p:nvPr/>
          </p:nvSpPr>
          <p:spPr>
            <a:xfrm>
              <a:off x="8794119" y="3272807"/>
              <a:ext cx="690245" cy="694055"/>
            </a:xfrm>
            <a:custGeom>
              <a:avLst/>
              <a:gdLst/>
              <a:ahLst/>
              <a:cxnLst/>
              <a:rect l="l" t="t" r="r" b="b"/>
              <a:pathLst>
                <a:path w="690245" h="694054">
                  <a:moveTo>
                    <a:pt x="685978" y="298556"/>
                  </a:moveTo>
                  <a:lnTo>
                    <a:pt x="643418" y="283478"/>
                  </a:lnTo>
                  <a:lnTo>
                    <a:pt x="626568" y="275202"/>
                  </a:lnTo>
                  <a:lnTo>
                    <a:pt x="617524" y="269110"/>
                  </a:lnTo>
                  <a:lnTo>
                    <a:pt x="609721" y="261742"/>
                  </a:lnTo>
                  <a:lnTo>
                    <a:pt x="603128" y="252714"/>
                  </a:lnTo>
                  <a:lnTo>
                    <a:pt x="597712" y="241642"/>
                  </a:lnTo>
                  <a:lnTo>
                    <a:pt x="592201" y="220251"/>
                  </a:lnTo>
                  <a:lnTo>
                    <a:pt x="593660" y="200278"/>
                  </a:lnTo>
                  <a:lnTo>
                    <a:pt x="600433" y="180039"/>
                  </a:lnTo>
                  <a:lnTo>
                    <a:pt x="610867" y="157850"/>
                  </a:lnTo>
                  <a:lnTo>
                    <a:pt x="613599" y="152317"/>
                  </a:lnTo>
                  <a:lnTo>
                    <a:pt x="616426" y="146583"/>
                  </a:lnTo>
                  <a:lnTo>
                    <a:pt x="619317" y="140644"/>
                  </a:lnTo>
                  <a:lnTo>
                    <a:pt x="622240" y="134495"/>
                  </a:lnTo>
                  <a:lnTo>
                    <a:pt x="610697" y="122818"/>
                  </a:lnTo>
                  <a:lnTo>
                    <a:pt x="610018" y="122048"/>
                  </a:lnTo>
                  <a:lnTo>
                    <a:pt x="609255" y="121347"/>
                  </a:lnTo>
                  <a:lnTo>
                    <a:pt x="608660" y="120705"/>
                  </a:lnTo>
                  <a:lnTo>
                    <a:pt x="605520" y="117557"/>
                  </a:lnTo>
                  <a:lnTo>
                    <a:pt x="602380" y="114349"/>
                  </a:lnTo>
                  <a:lnTo>
                    <a:pt x="598561" y="110568"/>
                  </a:lnTo>
                  <a:lnTo>
                    <a:pt x="593978" y="105991"/>
                  </a:lnTo>
                  <a:lnTo>
                    <a:pt x="593299" y="105136"/>
                  </a:lnTo>
                  <a:lnTo>
                    <a:pt x="592535" y="104537"/>
                  </a:lnTo>
                  <a:lnTo>
                    <a:pt x="591941" y="103853"/>
                  </a:lnTo>
                  <a:lnTo>
                    <a:pt x="591177" y="103168"/>
                  </a:lnTo>
                  <a:lnTo>
                    <a:pt x="590413" y="102484"/>
                  </a:lnTo>
                  <a:lnTo>
                    <a:pt x="589904" y="101800"/>
                  </a:lnTo>
                  <a:lnTo>
                    <a:pt x="589225" y="101201"/>
                  </a:lnTo>
                  <a:lnTo>
                    <a:pt x="588631" y="100687"/>
                  </a:lnTo>
                  <a:lnTo>
                    <a:pt x="588037" y="100003"/>
                  </a:lnTo>
                  <a:lnTo>
                    <a:pt x="586085" y="98036"/>
                  </a:lnTo>
                  <a:lnTo>
                    <a:pt x="585575" y="97437"/>
                  </a:lnTo>
                  <a:lnTo>
                    <a:pt x="584981" y="96752"/>
                  </a:lnTo>
                  <a:lnTo>
                    <a:pt x="584302" y="96239"/>
                  </a:lnTo>
                  <a:lnTo>
                    <a:pt x="583284" y="95127"/>
                  </a:lnTo>
                  <a:lnTo>
                    <a:pt x="582181" y="94015"/>
                  </a:lnTo>
                  <a:lnTo>
                    <a:pt x="580992" y="92903"/>
                  </a:lnTo>
                  <a:lnTo>
                    <a:pt x="577971" y="89823"/>
                  </a:lnTo>
                  <a:lnTo>
                    <a:pt x="576698" y="88454"/>
                  </a:lnTo>
                  <a:lnTo>
                    <a:pt x="575366" y="87171"/>
                  </a:lnTo>
                  <a:lnTo>
                    <a:pt x="573965" y="85802"/>
                  </a:lnTo>
                  <a:lnTo>
                    <a:pt x="572692" y="84519"/>
                  </a:lnTo>
                  <a:lnTo>
                    <a:pt x="572310" y="84092"/>
                  </a:lnTo>
                  <a:lnTo>
                    <a:pt x="571860" y="83835"/>
                  </a:lnTo>
                  <a:lnTo>
                    <a:pt x="571546" y="83322"/>
                  </a:lnTo>
                  <a:lnTo>
                    <a:pt x="570460" y="82295"/>
                  </a:lnTo>
                  <a:lnTo>
                    <a:pt x="569823" y="81525"/>
                  </a:lnTo>
                  <a:lnTo>
                    <a:pt x="569000" y="80841"/>
                  </a:lnTo>
                  <a:lnTo>
                    <a:pt x="568491" y="80242"/>
                  </a:lnTo>
                  <a:lnTo>
                    <a:pt x="568109" y="79900"/>
                  </a:lnTo>
                  <a:lnTo>
                    <a:pt x="567854" y="79558"/>
                  </a:lnTo>
                  <a:lnTo>
                    <a:pt x="567405" y="79215"/>
                  </a:lnTo>
                  <a:lnTo>
                    <a:pt x="566132" y="77932"/>
                  </a:lnTo>
                  <a:lnTo>
                    <a:pt x="564799" y="76563"/>
                  </a:lnTo>
                  <a:lnTo>
                    <a:pt x="563458" y="75195"/>
                  </a:lnTo>
                  <a:lnTo>
                    <a:pt x="556711" y="68437"/>
                  </a:lnTo>
                  <a:lnTo>
                    <a:pt x="554615" y="69463"/>
                  </a:lnTo>
                  <a:lnTo>
                    <a:pt x="552510" y="70319"/>
                  </a:lnTo>
                  <a:lnTo>
                    <a:pt x="550541" y="71431"/>
                  </a:lnTo>
                  <a:lnTo>
                    <a:pt x="512671" y="89588"/>
                  </a:lnTo>
                  <a:lnTo>
                    <a:pt x="475362" y="98549"/>
                  </a:lnTo>
                  <a:lnTo>
                    <a:pt x="472884" y="98378"/>
                  </a:lnTo>
                  <a:lnTo>
                    <a:pt x="465432" y="98207"/>
                  </a:lnTo>
                  <a:lnTo>
                    <a:pt x="423330" y="73986"/>
                  </a:lnTo>
                  <a:lnTo>
                    <a:pt x="405216" y="39180"/>
                  </a:lnTo>
                  <a:lnTo>
                    <a:pt x="404325" y="36870"/>
                  </a:lnTo>
                  <a:lnTo>
                    <a:pt x="403561" y="34560"/>
                  </a:lnTo>
                  <a:lnTo>
                    <a:pt x="402738" y="32165"/>
                  </a:lnTo>
                  <a:lnTo>
                    <a:pt x="401592" y="28486"/>
                  </a:lnTo>
                  <a:lnTo>
                    <a:pt x="400251" y="24722"/>
                  </a:lnTo>
                  <a:lnTo>
                    <a:pt x="398978" y="20873"/>
                  </a:lnTo>
                  <a:lnTo>
                    <a:pt x="398537" y="19504"/>
                  </a:lnTo>
                  <a:lnTo>
                    <a:pt x="398087" y="18135"/>
                  </a:lnTo>
                  <a:lnTo>
                    <a:pt x="397646" y="16852"/>
                  </a:lnTo>
                  <a:lnTo>
                    <a:pt x="396627" y="14115"/>
                  </a:lnTo>
                  <a:lnTo>
                    <a:pt x="395863" y="11463"/>
                  </a:lnTo>
                  <a:lnTo>
                    <a:pt x="394904" y="8640"/>
                  </a:lnTo>
                  <a:lnTo>
                    <a:pt x="393954" y="5817"/>
                  </a:lnTo>
                  <a:lnTo>
                    <a:pt x="392995" y="2908"/>
                  </a:lnTo>
                  <a:lnTo>
                    <a:pt x="391849" y="0"/>
                  </a:lnTo>
                  <a:lnTo>
                    <a:pt x="298533" y="0"/>
                  </a:lnTo>
                  <a:lnTo>
                    <a:pt x="297455" y="2823"/>
                  </a:lnTo>
                  <a:lnTo>
                    <a:pt x="296496" y="5817"/>
                  </a:lnTo>
                  <a:lnTo>
                    <a:pt x="295546" y="8640"/>
                  </a:lnTo>
                  <a:lnTo>
                    <a:pt x="294587" y="11463"/>
                  </a:lnTo>
                  <a:lnTo>
                    <a:pt x="293636" y="14115"/>
                  </a:lnTo>
                  <a:lnTo>
                    <a:pt x="292804" y="16852"/>
                  </a:lnTo>
                  <a:lnTo>
                    <a:pt x="292363" y="18135"/>
                  </a:lnTo>
                  <a:lnTo>
                    <a:pt x="291913" y="19590"/>
                  </a:lnTo>
                  <a:lnTo>
                    <a:pt x="291472" y="20873"/>
                  </a:lnTo>
                  <a:lnTo>
                    <a:pt x="290131" y="24722"/>
                  </a:lnTo>
                  <a:lnTo>
                    <a:pt x="288858" y="28486"/>
                  </a:lnTo>
                  <a:lnTo>
                    <a:pt x="287712" y="32165"/>
                  </a:lnTo>
                  <a:lnTo>
                    <a:pt x="286821" y="34560"/>
                  </a:lnTo>
                  <a:lnTo>
                    <a:pt x="285930" y="36955"/>
                  </a:lnTo>
                  <a:lnTo>
                    <a:pt x="285107" y="39180"/>
                  </a:lnTo>
                  <a:lnTo>
                    <a:pt x="284343" y="41575"/>
                  </a:lnTo>
                  <a:lnTo>
                    <a:pt x="283511" y="43714"/>
                  </a:lnTo>
                  <a:lnTo>
                    <a:pt x="255851" y="84649"/>
                  </a:lnTo>
                  <a:lnTo>
                    <a:pt x="222149" y="97950"/>
                  </a:lnTo>
                  <a:lnTo>
                    <a:pt x="220622" y="98207"/>
                  </a:lnTo>
                  <a:lnTo>
                    <a:pt x="218967" y="98292"/>
                  </a:lnTo>
                  <a:lnTo>
                    <a:pt x="217439" y="98378"/>
                  </a:lnTo>
                  <a:lnTo>
                    <a:pt x="214961" y="98549"/>
                  </a:lnTo>
                  <a:lnTo>
                    <a:pt x="212601" y="98549"/>
                  </a:lnTo>
                  <a:lnTo>
                    <a:pt x="169899" y="86035"/>
                  </a:lnTo>
                  <a:lnTo>
                    <a:pt x="150509" y="76641"/>
                  </a:lnTo>
                  <a:lnTo>
                    <a:pt x="139850" y="71431"/>
                  </a:lnTo>
                  <a:lnTo>
                    <a:pt x="137872" y="70319"/>
                  </a:lnTo>
                  <a:lnTo>
                    <a:pt x="135835" y="69463"/>
                  </a:lnTo>
                  <a:lnTo>
                    <a:pt x="133739" y="68436"/>
                  </a:lnTo>
                  <a:lnTo>
                    <a:pt x="133544" y="68436"/>
                  </a:lnTo>
                  <a:lnTo>
                    <a:pt x="132593" y="69463"/>
                  </a:lnTo>
                  <a:lnTo>
                    <a:pt x="129216" y="72799"/>
                  </a:lnTo>
                  <a:lnTo>
                    <a:pt x="121900" y="80242"/>
                  </a:lnTo>
                  <a:lnTo>
                    <a:pt x="121323" y="80841"/>
                  </a:lnTo>
                  <a:lnTo>
                    <a:pt x="120686" y="81525"/>
                  </a:lnTo>
                  <a:lnTo>
                    <a:pt x="119863" y="82295"/>
                  </a:lnTo>
                  <a:lnTo>
                    <a:pt x="118776" y="83322"/>
                  </a:lnTo>
                  <a:lnTo>
                    <a:pt x="118335" y="83835"/>
                  </a:lnTo>
                  <a:lnTo>
                    <a:pt x="117885" y="84091"/>
                  </a:lnTo>
                  <a:lnTo>
                    <a:pt x="117631" y="84519"/>
                  </a:lnTo>
                  <a:lnTo>
                    <a:pt x="116358" y="85802"/>
                  </a:lnTo>
                  <a:lnTo>
                    <a:pt x="115084" y="87086"/>
                  </a:lnTo>
                  <a:lnTo>
                    <a:pt x="113752" y="88454"/>
                  </a:lnTo>
                  <a:lnTo>
                    <a:pt x="112224" y="89823"/>
                  </a:lnTo>
                  <a:lnTo>
                    <a:pt x="111333" y="90935"/>
                  </a:lnTo>
                  <a:lnTo>
                    <a:pt x="110315" y="91791"/>
                  </a:lnTo>
                  <a:lnTo>
                    <a:pt x="109169" y="92903"/>
                  </a:lnTo>
                  <a:lnTo>
                    <a:pt x="108210" y="94015"/>
                  </a:lnTo>
                  <a:lnTo>
                    <a:pt x="107132" y="95127"/>
                  </a:lnTo>
                  <a:lnTo>
                    <a:pt x="105986" y="96239"/>
                  </a:lnTo>
                  <a:lnTo>
                    <a:pt x="104077" y="98035"/>
                  </a:lnTo>
                  <a:lnTo>
                    <a:pt x="103567" y="98720"/>
                  </a:lnTo>
                  <a:lnTo>
                    <a:pt x="102931" y="99233"/>
                  </a:lnTo>
                  <a:lnTo>
                    <a:pt x="102294" y="100003"/>
                  </a:lnTo>
                  <a:lnTo>
                    <a:pt x="101658" y="100516"/>
                  </a:lnTo>
                  <a:lnTo>
                    <a:pt x="100953" y="101201"/>
                  </a:lnTo>
                  <a:lnTo>
                    <a:pt x="100385" y="101800"/>
                  </a:lnTo>
                  <a:lnTo>
                    <a:pt x="98407" y="103853"/>
                  </a:lnTo>
                  <a:lnTo>
                    <a:pt x="96370" y="105991"/>
                  </a:lnTo>
                  <a:lnTo>
                    <a:pt x="92806" y="109413"/>
                  </a:lnTo>
                  <a:lnTo>
                    <a:pt x="88987" y="113323"/>
                  </a:lnTo>
                  <a:lnTo>
                    <a:pt x="84786" y="117557"/>
                  </a:lnTo>
                  <a:lnTo>
                    <a:pt x="84149" y="118199"/>
                  </a:lnTo>
                  <a:lnTo>
                    <a:pt x="83512" y="118840"/>
                  </a:lnTo>
                  <a:lnTo>
                    <a:pt x="82876" y="119482"/>
                  </a:lnTo>
                  <a:lnTo>
                    <a:pt x="82562" y="119867"/>
                  </a:lnTo>
                  <a:lnTo>
                    <a:pt x="82180" y="120192"/>
                  </a:lnTo>
                  <a:lnTo>
                    <a:pt x="81730" y="120637"/>
                  </a:lnTo>
                  <a:lnTo>
                    <a:pt x="81094" y="121278"/>
                  </a:lnTo>
                  <a:lnTo>
                    <a:pt x="80270" y="121988"/>
                  </a:lnTo>
                  <a:lnTo>
                    <a:pt x="79566" y="122758"/>
                  </a:lnTo>
                  <a:lnTo>
                    <a:pt x="76001" y="126351"/>
                  </a:lnTo>
                  <a:lnTo>
                    <a:pt x="72123" y="130261"/>
                  </a:lnTo>
                  <a:lnTo>
                    <a:pt x="68108" y="134435"/>
                  </a:lnTo>
                  <a:lnTo>
                    <a:pt x="71043" y="140583"/>
                  </a:lnTo>
                  <a:lnTo>
                    <a:pt x="73925" y="146520"/>
                  </a:lnTo>
                  <a:lnTo>
                    <a:pt x="76748" y="152253"/>
                  </a:lnTo>
                  <a:lnTo>
                    <a:pt x="79507" y="157790"/>
                  </a:lnTo>
                  <a:lnTo>
                    <a:pt x="89953" y="179974"/>
                  </a:lnTo>
                  <a:lnTo>
                    <a:pt x="96716" y="200212"/>
                  </a:lnTo>
                  <a:lnTo>
                    <a:pt x="98168" y="220186"/>
                  </a:lnTo>
                  <a:lnTo>
                    <a:pt x="92679" y="241582"/>
                  </a:lnTo>
                  <a:lnTo>
                    <a:pt x="63848" y="275133"/>
                  </a:lnTo>
                  <a:lnTo>
                    <a:pt x="61998" y="276228"/>
                  </a:lnTo>
                  <a:lnTo>
                    <a:pt x="60283" y="277315"/>
                  </a:lnTo>
                  <a:lnTo>
                    <a:pt x="58306" y="278281"/>
                  </a:lnTo>
                  <a:lnTo>
                    <a:pt x="46894" y="283442"/>
                  </a:lnTo>
                  <a:lnTo>
                    <a:pt x="34120" y="288240"/>
                  </a:lnTo>
                  <a:lnTo>
                    <a:pt x="19961" y="293111"/>
                  </a:lnTo>
                  <a:lnTo>
                    <a:pt x="4396" y="298487"/>
                  </a:lnTo>
                  <a:lnTo>
                    <a:pt x="2928" y="299001"/>
                  </a:lnTo>
                  <a:lnTo>
                    <a:pt x="1468" y="299582"/>
                  </a:lnTo>
                  <a:lnTo>
                    <a:pt x="0" y="300096"/>
                  </a:lnTo>
                  <a:lnTo>
                    <a:pt x="0" y="393127"/>
                  </a:lnTo>
                  <a:lnTo>
                    <a:pt x="3819" y="394599"/>
                  </a:lnTo>
                  <a:lnTo>
                    <a:pt x="7511" y="395950"/>
                  </a:lnTo>
                  <a:lnTo>
                    <a:pt x="11143" y="397165"/>
                  </a:lnTo>
                  <a:lnTo>
                    <a:pt x="39071" y="407075"/>
                  </a:lnTo>
                  <a:lnTo>
                    <a:pt x="79868" y="431155"/>
                  </a:lnTo>
                  <a:lnTo>
                    <a:pt x="97925" y="471104"/>
                  </a:lnTo>
                  <a:lnTo>
                    <a:pt x="98337" y="480305"/>
                  </a:lnTo>
                  <a:lnTo>
                    <a:pt x="97457" y="489367"/>
                  </a:lnTo>
                  <a:lnTo>
                    <a:pt x="84109" y="526217"/>
                  </a:lnTo>
                  <a:lnTo>
                    <a:pt x="73729" y="547193"/>
                  </a:lnTo>
                  <a:lnTo>
                    <a:pt x="68109" y="558788"/>
                  </a:lnTo>
                  <a:lnTo>
                    <a:pt x="133544" y="624744"/>
                  </a:lnTo>
                  <a:lnTo>
                    <a:pt x="164246" y="609772"/>
                  </a:lnTo>
                  <a:lnTo>
                    <a:pt x="190430" y="598895"/>
                  </a:lnTo>
                  <a:lnTo>
                    <a:pt x="241059" y="600808"/>
                  </a:lnTo>
                  <a:lnTo>
                    <a:pt x="275269" y="631462"/>
                  </a:lnTo>
                  <a:lnTo>
                    <a:pt x="294782" y="683001"/>
                  </a:lnTo>
                  <a:lnTo>
                    <a:pt x="295987" y="686594"/>
                  </a:lnTo>
                  <a:lnTo>
                    <a:pt x="297133" y="690247"/>
                  </a:lnTo>
                  <a:lnTo>
                    <a:pt x="298474" y="693968"/>
                  </a:lnTo>
                  <a:lnTo>
                    <a:pt x="391790" y="693968"/>
                  </a:lnTo>
                  <a:lnTo>
                    <a:pt x="393250" y="690247"/>
                  </a:lnTo>
                  <a:lnTo>
                    <a:pt x="394523" y="686594"/>
                  </a:lnTo>
                  <a:lnTo>
                    <a:pt x="395482" y="683001"/>
                  </a:lnTo>
                  <a:lnTo>
                    <a:pt x="405005" y="654541"/>
                  </a:lnTo>
                  <a:lnTo>
                    <a:pt x="415047" y="631440"/>
                  </a:lnTo>
                  <a:lnTo>
                    <a:pt x="428752" y="613571"/>
                  </a:lnTo>
                  <a:lnTo>
                    <a:pt x="449264" y="600808"/>
                  </a:lnTo>
                  <a:lnTo>
                    <a:pt x="475257" y="594959"/>
                  </a:lnTo>
                  <a:lnTo>
                    <a:pt x="499888" y="598895"/>
                  </a:lnTo>
                  <a:lnTo>
                    <a:pt x="526068" y="609772"/>
                  </a:lnTo>
                  <a:lnTo>
                    <a:pt x="556711" y="624744"/>
                  </a:lnTo>
                  <a:lnTo>
                    <a:pt x="622240" y="558788"/>
                  </a:lnTo>
                  <a:lnTo>
                    <a:pt x="607211" y="528509"/>
                  </a:lnTo>
                  <a:lnTo>
                    <a:pt x="596089" y="502460"/>
                  </a:lnTo>
                  <a:lnTo>
                    <a:pt x="591889" y="477771"/>
                  </a:lnTo>
                  <a:lnTo>
                    <a:pt x="597627" y="451573"/>
                  </a:lnTo>
                  <a:lnTo>
                    <a:pt x="628245" y="417291"/>
                  </a:lnTo>
                  <a:lnTo>
                    <a:pt x="679104" y="397105"/>
                  </a:lnTo>
                  <a:lnTo>
                    <a:pt x="682753" y="395882"/>
                  </a:lnTo>
                  <a:lnTo>
                    <a:pt x="686487" y="394539"/>
                  </a:lnTo>
                  <a:lnTo>
                    <a:pt x="690222" y="393059"/>
                  </a:lnTo>
                  <a:lnTo>
                    <a:pt x="690222" y="300027"/>
                  </a:lnTo>
                  <a:lnTo>
                    <a:pt x="688779" y="299386"/>
                  </a:lnTo>
                  <a:lnTo>
                    <a:pt x="687251" y="298941"/>
                  </a:lnTo>
                  <a:lnTo>
                    <a:pt x="685893" y="298428"/>
                  </a:lnTo>
                  <a:lnTo>
                    <a:pt x="685978" y="298556"/>
                  </a:lnTo>
                  <a:close/>
                </a:path>
              </a:pathLst>
            </a:custGeom>
            <a:ln w="25562">
              <a:solidFill>
                <a:srgbClr val="464646"/>
              </a:solidFill>
            </a:ln>
          </p:spPr>
          <p:txBody>
            <a:bodyPr wrap="square" lIns="0" tIns="0" rIns="0" bIns="0" rtlCol="0"/>
            <a:lstStyle/>
            <a:p>
              <a:endParaRPr/>
            </a:p>
          </p:txBody>
        </p:sp>
        <p:pic>
          <p:nvPicPr>
            <p:cNvPr id="42" name="object 42"/>
            <p:cNvPicPr/>
            <p:nvPr/>
          </p:nvPicPr>
          <p:blipFill>
            <a:blip r:embed="rId7" cstate="print"/>
            <a:stretch>
              <a:fillRect/>
            </a:stretch>
          </p:blipFill>
          <p:spPr>
            <a:xfrm>
              <a:off x="9015905" y="3495766"/>
              <a:ext cx="246694" cy="248453"/>
            </a:xfrm>
            <a:prstGeom prst="rect">
              <a:avLst/>
            </a:prstGeom>
          </p:spPr>
        </p:pic>
        <p:sp>
          <p:nvSpPr>
            <p:cNvPr id="43" name="object 43"/>
            <p:cNvSpPr/>
            <p:nvPr/>
          </p:nvSpPr>
          <p:spPr>
            <a:xfrm>
              <a:off x="8627288" y="3123871"/>
              <a:ext cx="407670" cy="739140"/>
            </a:xfrm>
            <a:custGeom>
              <a:avLst/>
              <a:gdLst/>
              <a:ahLst/>
              <a:cxnLst/>
              <a:rect l="l" t="t" r="r" b="b"/>
              <a:pathLst>
                <a:path w="407670" h="739139">
                  <a:moveTo>
                    <a:pt x="55123" y="738709"/>
                  </a:moveTo>
                  <a:lnTo>
                    <a:pt x="35849" y="695607"/>
                  </a:lnTo>
                  <a:lnTo>
                    <a:pt x="20486" y="650519"/>
                  </a:lnTo>
                  <a:lnTo>
                    <a:pt x="9247" y="603660"/>
                  </a:lnTo>
                  <a:lnTo>
                    <a:pt x="2347" y="555246"/>
                  </a:lnTo>
                  <a:lnTo>
                    <a:pt x="0" y="505492"/>
                  </a:lnTo>
                  <a:lnTo>
                    <a:pt x="2295" y="456288"/>
                  </a:lnTo>
                  <a:lnTo>
                    <a:pt x="9044" y="408390"/>
                  </a:lnTo>
                  <a:lnTo>
                    <a:pt x="20039" y="362009"/>
                  </a:lnTo>
                  <a:lnTo>
                    <a:pt x="35071" y="317354"/>
                  </a:lnTo>
                  <a:lnTo>
                    <a:pt x="53932" y="274635"/>
                  </a:lnTo>
                  <a:lnTo>
                    <a:pt x="76416" y="234060"/>
                  </a:lnTo>
                  <a:lnTo>
                    <a:pt x="102313" y="195840"/>
                  </a:lnTo>
                  <a:lnTo>
                    <a:pt x="131416" y="160185"/>
                  </a:lnTo>
                  <a:lnTo>
                    <a:pt x="163516" y="127303"/>
                  </a:lnTo>
                  <a:lnTo>
                    <a:pt x="198408" y="97405"/>
                  </a:lnTo>
                  <a:lnTo>
                    <a:pt x="235881" y="70700"/>
                  </a:lnTo>
                  <a:lnTo>
                    <a:pt x="275729" y="47397"/>
                  </a:lnTo>
                  <a:lnTo>
                    <a:pt x="317743" y="27706"/>
                  </a:lnTo>
                  <a:lnTo>
                    <a:pt x="361716" y="11837"/>
                  </a:lnTo>
                  <a:lnTo>
                    <a:pt x="407440" y="0"/>
                  </a:lnTo>
                </a:path>
              </a:pathLst>
            </a:custGeom>
            <a:ln w="25508">
              <a:solidFill>
                <a:srgbClr val="464646"/>
              </a:solidFill>
            </a:ln>
          </p:spPr>
          <p:txBody>
            <a:bodyPr wrap="square" lIns="0" tIns="0" rIns="0" bIns="0" rtlCol="0"/>
            <a:lstStyle/>
            <a:p>
              <a:endParaRPr/>
            </a:p>
          </p:txBody>
        </p:sp>
        <p:sp>
          <p:nvSpPr>
            <p:cNvPr id="44" name="object 44"/>
            <p:cNvSpPr/>
            <p:nvPr/>
          </p:nvSpPr>
          <p:spPr>
            <a:xfrm>
              <a:off x="9014299" y="3079900"/>
              <a:ext cx="87630" cy="93980"/>
            </a:xfrm>
            <a:custGeom>
              <a:avLst/>
              <a:gdLst/>
              <a:ahLst/>
              <a:cxnLst/>
              <a:rect l="l" t="t" r="r" b="b"/>
              <a:pathLst>
                <a:path w="87629" h="93980">
                  <a:moveTo>
                    <a:pt x="0" y="0"/>
                  </a:moveTo>
                  <a:lnTo>
                    <a:pt x="14003" y="93587"/>
                  </a:lnTo>
                  <a:lnTo>
                    <a:pt x="87459" y="34560"/>
                  </a:lnTo>
                  <a:lnTo>
                    <a:pt x="0" y="0"/>
                  </a:lnTo>
                  <a:close/>
                </a:path>
              </a:pathLst>
            </a:custGeom>
            <a:solidFill>
              <a:srgbClr val="464646"/>
            </a:solidFill>
          </p:spPr>
          <p:txBody>
            <a:bodyPr wrap="square" lIns="0" tIns="0" rIns="0" bIns="0" rtlCol="0"/>
            <a:lstStyle/>
            <a:p>
              <a:endParaRPr/>
            </a:p>
          </p:txBody>
        </p:sp>
        <p:sp>
          <p:nvSpPr>
            <p:cNvPr id="45" name="object 45"/>
            <p:cNvSpPr/>
            <p:nvPr/>
          </p:nvSpPr>
          <p:spPr>
            <a:xfrm>
              <a:off x="8759110" y="3917501"/>
              <a:ext cx="805815" cy="228600"/>
            </a:xfrm>
            <a:custGeom>
              <a:avLst/>
              <a:gdLst/>
              <a:ahLst/>
              <a:cxnLst/>
              <a:rect l="l" t="t" r="r" b="b"/>
              <a:pathLst>
                <a:path w="805815" h="228600">
                  <a:moveTo>
                    <a:pt x="805434" y="0"/>
                  </a:moveTo>
                  <a:lnTo>
                    <a:pt x="775977" y="39831"/>
                  </a:lnTo>
                  <a:lnTo>
                    <a:pt x="742928" y="76576"/>
                  </a:lnTo>
                  <a:lnTo>
                    <a:pt x="706548" y="109974"/>
                  </a:lnTo>
                  <a:lnTo>
                    <a:pt x="667095" y="139764"/>
                  </a:lnTo>
                  <a:lnTo>
                    <a:pt x="624829" y="165685"/>
                  </a:lnTo>
                  <a:lnTo>
                    <a:pt x="580009" y="187478"/>
                  </a:lnTo>
                  <a:lnTo>
                    <a:pt x="532896" y="204882"/>
                  </a:lnTo>
                  <a:lnTo>
                    <a:pt x="483749" y="217636"/>
                  </a:lnTo>
                  <a:lnTo>
                    <a:pt x="432828" y="225479"/>
                  </a:lnTo>
                  <a:lnTo>
                    <a:pt x="380392" y="228151"/>
                  </a:lnTo>
                  <a:lnTo>
                    <a:pt x="330686" y="225750"/>
                  </a:lnTo>
                  <a:lnTo>
                    <a:pt x="282326" y="218695"/>
                  </a:lnTo>
                  <a:lnTo>
                    <a:pt x="235534" y="207207"/>
                  </a:lnTo>
                  <a:lnTo>
                    <a:pt x="190528" y="191508"/>
                  </a:lnTo>
                  <a:lnTo>
                    <a:pt x="147528" y="171820"/>
                  </a:lnTo>
                  <a:lnTo>
                    <a:pt x="106756" y="148365"/>
                  </a:lnTo>
                  <a:lnTo>
                    <a:pt x="68430" y="121365"/>
                  </a:lnTo>
                  <a:lnTo>
                    <a:pt x="32771" y="91041"/>
                  </a:lnTo>
                  <a:lnTo>
                    <a:pt x="0" y="57615"/>
                  </a:lnTo>
                </a:path>
              </a:pathLst>
            </a:custGeom>
            <a:ln w="25648">
              <a:solidFill>
                <a:srgbClr val="464646"/>
              </a:solidFill>
            </a:ln>
          </p:spPr>
          <p:txBody>
            <a:bodyPr wrap="square" lIns="0" tIns="0" rIns="0" bIns="0" rtlCol="0"/>
            <a:lstStyle/>
            <a:p>
              <a:endParaRPr/>
            </a:p>
          </p:txBody>
        </p:sp>
        <p:sp>
          <p:nvSpPr>
            <p:cNvPr id="46" name="object 46"/>
            <p:cNvSpPr/>
            <p:nvPr/>
          </p:nvSpPr>
          <p:spPr>
            <a:xfrm>
              <a:off x="8717226" y="3921676"/>
              <a:ext cx="88265" cy="93980"/>
            </a:xfrm>
            <a:custGeom>
              <a:avLst/>
              <a:gdLst/>
              <a:ahLst/>
              <a:cxnLst/>
              <a:rect l="l" t="t" r="r" b="b"/>
              <a:pathLst>
                <a:path w="88265" h="93979">
                  <a:moveTo>
                    <a:pt x="0" y="0"/>
                  </a:moveTo>
                  <a:lnTo>
                    <a:pt x="14767" y="93544"/>
                  </a:lnTo>
                  <a:lnTo>
                    <a:pt x="87714" y="33876"/>
                  </a:lnTo>
                  <a:lnTo>
                    <a:pt x="0" y="0"/>
                  </a:lnTo>
                  <a:close/>
                </a:path>
              </a:pathLst>
            </a:custGeom>
            <a:solidFill>
              <a:srgbClr val="464646"/>
            </a:solidFill>
          </p:spPr>
          <p:txBody>
            <a:bodyPr wrap="square" lIns="0" tIns="0" rIns="0" bIns="0" rtlCol="0"/>
            <a:lstStyle/>
            <a:p>
              <a:endParaRPr/>
            </a:p>
          </p:txBody>
        </p:sp>
        <p:sp>
          <p:nvSpPr>
            <p:cNvPr id="47" name="object 47"/>
            <p:cNvSpPr/>
            <p:nvPr/>
          </p:nvSpPr>
          <p:spPr>
            <a:xfrm>
              <a:off x="9172032" y="3114119"/>
              <a:ext cx="480059" cy="680085"/>
            </a:xfrm>
            <a:custGeom>
              <a:avLst/>
              <a:gdLst/>
              <a:ahLst/>
              <a:cxnLst/>
              <a:rect l="l" t="t" r="r" b="b"/>
              <a:pathLst>
                <a:path w="480059" h="680085">
                  <a:moveTo>
                    <a:pt x="0" y="0"/>
                  </a:moveTo>
                  <a:lnTo>
                    <a:pt x="47964" y="5307"/>
                  </a:lnTo>
                  <a:lnTo>
                    <a:pt x="94496" y="14962"/>
                  </a:lnTo>
                  <a:lnTo>
                    <a:pt x="139388" y="28756"/>
                  </a:lnTo>
                  <a:lnTo>
                    <a:pt x="182431" y="46479"/>
                  </a:lnTo>
                  <a:lnTo>
                    <a:pt x="223417" y="67921"/>
                  </a:lnTo>
                  <a:lnTo>
                    <a:pt x="262139" y="92874"/>
                  </a:lnTo>
                  <a:lnTo>
                    <a:pt x="298388" y="121127"/>
                  </a:lnTo>
                  <a:lnTo>
                    <a:pt x="331958" y="152472"/>
                  </a:lnTo>
                  <a:lnTo>
                    <a:pt x="362639" y="186698"/>
                  </a:lnTo>
                  <a:lnTo>
                    <a:pt x="390224" y="223597"/>
                  </a:lnTo>
                  <a:lnTo>
                    <a:pt x="414506" y="262959"/>
                  </a:lnTo>
                  <a:lnTo>
                    <a:pt x="435276" y="304575"/>
                  </a:lnTo>
                  <a:lnTo>
                    <a:pt x="452326" y="348235"/>
                  </a:lnTo>
                  <a:lnTo>
                    <a:pt x="465449" y="393729"/>
                  </a:lnTo>
                  <a:lnTo>
                    <a:pt x="474436" y="440849"/>
                  </a:lnTo>
                  <a:lnTo>
                    <a:pt x="479080" y="489384"/>
                  </a:lnTo>
                  <a:lnTo>
                    <a:pt x="479674" y="523201"/>
                  </a:lnTo>
                  <a:lnTo>
                    <a:pt x="479504" y="531216"/>
                  </a:lnTo>
                  <a:lnTo>
                    <a:pt x="479080" y="539112"/>
                  </a:lnTo>
                  <a:lnTo>
                    <a:pt x="476168" y="575484"/>
                  </a:lnTo>
                  <a:lnTo>
                    <a:pt x="470805" y="611112"/>
                  </a:lnTo>
                  <a:lnTo>
                    <a:pt x="463087" y="645900"/>
                  </a:lnTo>
                  <a:lnTo>
                    <a:pt x="453109" y="679750"/>
                  </a:lnTo>
                </a:path>
              </a:pathLst>
            </a:custGeom>
            <a:ln w="25528">
              <a:solidFill>
                <a:srgbClr val="464646"/>
              </a:solidFill>
            </a:ln>
          </p:spPr>
          <p:txBody>
            <a:bodyPr wrap="square" lIns="0" tIns="0" rIns="0" bIns="0" rtlCol="0"/>
            <a:lstStyle/>
            <a:p>
              <a:endParaRPr/>
            </a:p>
          </p:txBody>
        </p:sp>
        <p:sp>
          <p:nvSpPr>
            <p:cNvPr id="48" name="object 48"/>
            <p:cNvSpPr/>
            <p:nvPr/>
          </p:nvSpPr>
          <p:spPr>
            <a:xfrm>
              <a:off x="9585932" y="3763261"/>
              <a:ext cx="87630" cy="93980"/>
            </a:xfrm>
            <a:custGeom>
              <a:avLst/>
              <a:gdLst/>
              <a:ahLst/>
              <a:cxnLst/>
              <a:rect l="l" t="t" r="r" b="b"/>
              <a:pathLst>
                <a:path w="87629" h="93979">
                  <a:moveTo>
                    <a:pt x="0" y="0"/>
                  </a:moveTo>
                  <a:lnTo>
                    <a:pt x="13494" y="93673"/>
                  </a:lnTo>
                  <a:lnTo>
                    <a:pt x="87332" y="35159"/>
                  </a:lnTo>
                  <a:lnTo>
                    <a:pt x="0" y="0"/>
                  </a:lnTo>
                  <a:close/>
                </a:path>
              </a:pathLst>
            </a:custGeom>
            <a:solidFill>
              <a:srgbClr val="464646"/>
            </a:solidFill>
          </p:spPr>
          <p:txBody>
            <a:bodyPr wrap="square" lIns="0" tIns="0" rIns="0" bIns="0" rtlCol="0"/>
            <a:lstStyle/>
            <a:p>
              <a:endParaRPr/>
            </a:p>
          </p:txBody>
        </p:sp>
        <p:pic>
          <p:nvPicPr>
            <p:cNvPr id="49" name="object 49"/>
            <p:cNvPicPr/>
            <p:nvPr/>
          </p:nvPicPr>
          <p:blipFill>
            <a:blip r:embed="rId8" cstate="print"/>
            <a:stretch>
              <a:fillRect/>
            </a:stretch>
          </p:blipFill>
          <p:spPr>
            <a:xfrm>
              <a:off x="3178091" y="4913064"/>
              <a:ext cx="861785" cy="879468"/>
            </a:xfrm>
            <a:prstGeom prst="rect">
              <a:avLst/>
            </a:prstGeom>
          </p:spPr>
        </p:pic>
        <p:sp>
          <p:nvSpPr>
            <p:cNvPr id="50" name="object 50"/>
            <p:cNvSpPr/>
            <p:nvPr/>
          </p:nvSpPr>
          <p:spPr>
            <a:xfrm>
              <a:off x="1540383" y="5194223"/>
              <a:ext cx="4121785" cy="337185"/>
            </a:xfrm>
            <a:custGeom>
              <a:avLst/>
              <a:gdLst/>
              <a:ahLst/>
              <a:cxnLst/>
              <a:rect l="l" t="t" r="r" b="b"/>
              <a:pathLst>
                <a:path w="4121785" h="337185">
                  <a:moveTo>
                    <a:pt x="138049" y="7073"/>
                  </a:moveTo>
                  <a:lnTo>
                    <a:pt x="128473" y="0"/>
                  </a:lnTo>
                  <a:lnTo>
                    <a:pt x="0" y="168478"/>
                  </a:lnTo>
                  <a:lnTo>
                    <a:pt x="128473" y="336943"/>
                  </a:lnTo>
                  <a:lnTo>
                    <a:pt x="138049" y="329882"/>
                  </a:lnTo>
                  <a:lnTo>
                    <a:pt x="14973" y="168478"/>
                  </a:lnTo>
                  <a:lnTo>
                    <a:pt x="138049" y="7073"/>
                  </a:lnTo>
                  <a:close/>
                </a:path>
                <a:path w="4121785" h="337185">
                  <a:moveTo>
                    <a:pt x="281787" y="7073"/>
                  </a:moveTo>
                  <a:lnTo>
                    <a:pt x="272211" y="0"/>
                  </a:lnTo>
                  <a:lnTo>
                    <a:pt x="143738" y="168478"/>
                  </a:lnTo>
                  <a:lnTo>
                    <a:pt x="272211" y="336943"/>
                  </a:lnTo>
                  <a:lnTo>
                    <a:pt x="281787" y="329882"/>
                  </a:lnTo>
                  <a:lnTo>
                    <a:pt x="158711" y="168478"/>
                  </a:lnTo>
                  <a:lnTo>
                    <a:pt x="281787" y="7073"/>
                  </a:lnTo>
                  <a:close/>
                </a:path>
                <a:path w="4121785" h="337185">
                  <a:moveTo>
                    <a:pt x="425526" y="7073"/>
                  </a:moveTo>
                  <a:lnTo>
                    <a:pt x="415950" y="0"/>
                  </a:lnTo>
                  <a:lnTo>
                    <a:pt x="287477" y="168478"/>
                  </a:lnTo>
                  <a:lnTo>
                    <a:pt x="415950" y="336943"/>
                  </a:lnTo>
                  <a:lnTo>
                    <a:pt x="425526" y="329882"/>
                  </a:lnTo>
                  <a:lnTo>
                    <a:pt x="302450" y="168478"/>
                  </a:lnTo>
                  <a:lnTo>
                    <a:pt x="425526" y="7073"/>
                  </a:lnTo>
                  <a:close/>
                </a:path>
                <a:path w="4121785" h="337185">
                  <a:moveTo>
                    <a:pt x="3838816" y="168478"/>
                  </a:moveTo>
                  <a:lnTo>
                    <a:pt x="3712464" y="0"/>
                  </a:lnTo>
                  <a:lnTo>
                    <a:pt x="3703040" y="7073"/>
                  </a:lnTo>
                  <a:lnTo>
                    <a:pt x="3824097" y="168478"/>
                  </a:lnTo>
                  <a:lnTo>
                    <a:pt x="3703040" y="329882"/>
                  </a:lnTo>
                  <a:lnTo>
                    <a:pt x="3712464" y="336943"/>
                  </a:lnTo>
                  <a:lnTo>
                    <a:pt x="3838816" y="168478"/>
                  </a:lnTo>
                  <a:close/>
                </a:path>
                <a:path w="4121785" h="337185">
                  <a:moveTo>
                    <a:pt x="3980205" y="168478"/>
                  </a:moveTo>
                  <a:lnTo>
                    <a:pt x="3853840" y="0"/>
                  </a:lnTo>
                  <a:lnTo>
                    <a:pt x="3844417" y="7073"/>
                  </a:lnTo>
                  <a:lnTo>
                    <a:pt x="3965473" y="168478"/>
                  </a:lnTo>
                  <a:lnTo>
                    <a:pt x="3844417" y="329882"/>
                  </a:lnTo>
                  <a:lnTo>
                    <a:pt x="3853840" y="336943"/>
                  </a:lnTo>
                  <a:lnTo>
                    <a:pt x="3980205" y="168478"/>
                  </a:lnTo>
                  <a:close/>
                </a:path>
                <a:path w="4121785" h="337185">
                  <a:moveTo>
                    <a:pt x="4121581" y="168478"/>
                  </a:moveTo>
                  <a:lnTo>
                    <a:pt x="3995229" y="0"/>
                  </a:lnTo>
                  <a:lnTo>
                    <a:pt x="3985806" y="7073"/>
                  </a:lnTo>
                  <a:lnTo>
                    <a:pt x="4106862" y="168478"/>
                  </a:lnTo>
                  <a:lnTo>
                    <a:pt x="3985806" y="329882"/>
                  </a:lnTo>
                  <a:lnTo>
                    <a:pt x="3995229" y="336943"/>
                  </a:lnTo>
                  <a:lnTo>
                    <a:pt x="4121581" y="168478"/>
                  </a:lnTo>
                  <a:close/>
                </a:path>
              </a:pathLst>
            </a:custGeom>
            <a:solidFill>
              <a:srgbClr val="16666A"/>
            </a:solidFill>
          </p:spPr>
          <p:txBody>
            <a:bodyPr wrap="square" lIns="0" tIns="0" rIns="0" bIns="0" rtlCol="0"/>
            <a:lstStyle/>
            <a:p>
              <a:endParaRPr/>
            </a:p>
          </p:txBody>
        </p:sp>
        <p:sp>
          <p:nvSpPr>
            <p:cNvPr id="51" name="object 51"/>
            <p:cNvSpPr/>
            <p:nvPr/>
          </p:nvSpPr>
          <p:spPr>
            <a:xfrm>
              <a:off x="1905000" y="5353050"/>
              <a:ext cx="3368675" cy="0"/>
            </a:xfrm>
            <a:custGeom>
              <a:avLst/>
              <a:gdLst/>
              <a:ahLst/>
              <a:cxnLst/>
              <a:rect l="l" t="t" r="r" b="b"/>
              <a:pathLst>
                <a:path w="3368675">
                  <a:moveTo>
                    <a:pt x="0" y="0"/>
                  </a:moveTo>
                  <a:lnTo>
                    <a:pt x="1196594" y="0"/>
                  </a:lnTo>
                </a:path>
                <a:path w="3368675">
                  <a:moveTo>
                    <a:pt x="2171700" y="0"/>
                  </a:moveTo>
                  <a:lnTo>
                    <a:pt x="3368294" y="0"/>
                  </a:lnTo>
                </a:path>
              </a:pathLst>
            </a:custGeom>
            <a:ln w="19050">
              <a:solidFill>
                <a:srgbClr val="16666A"/>
              </a:solidFill>
              <a:prstDash val="sysDot"/>
            </a:ln>
          </p:spPr>
          <p:txBody>
            <a:bodyPr wrap="square" lIns="0" tIns="0" rIns="0" bIns="0" rtlCol="0"/>
            <a:lstStyle/>
            <a:p>
              <a:endParaRPr/>
            </a:p>
          </p:txBody>
        </p:sp>
        <p:pic>
          <p:nvPicPr>
            <p:cNvPr id="52" name="object 52"/>
            <p:cNvPicPr/>
            <p:nvPr/>
          </p:nvPicPr>
          <p:blipFill>
            <a:blip r:embed="rId9" cstate="print"/>
            <a:stretch>
              <a:fillRect/>
            </a:stretch>
          </p:blipFill>
          <p:spPr>
            <a:xfrm>
              <a:off x="8982075" y="1590675"/>
              <a:ext cx="485775" cy="485775"/>
            </a:xfrm>
            <a:prstGeom prst="rect">
              <a:avLst/>
            </a:prstGeom>
          </p:spPr>
        </p:pic>
        <p:pic>
          <p:nvPicPr>
            <p:cNvPr id="53" name="object 53"/>
            <p:cNvPicPr/>
            <p:nvPr/>
          </p:nvPicPr>
          <p:blipFill>
            <a:blip r:embed="rId6" cstate="print"/>
            <a:stretch>
              <a:fillRect/>
            </a:stretch>
          </p:blipFill>
          <p:spPr>
            <a:xfrm>
              <a:off x="10496550" y="3181350"/>
              <a:ext cx="523875" cy="533400"/>
            </a:xfrm>
            <a:prstGeom prst="rect">
              <a:avLst/>
            </a:prstGeom>
          </p:spPr>
        </p:pic>
      </p:grpSp>
      <p:sp>
        <p:nvSpPr>
          <p:cNvPr id="54" name="object 54"/>
          <p:cNvSpPr txBox="1">
            <a:spLocks noGrp="1"/>
          </p:cNvSpPr>
          <p:nvPr>
            <p:ph type="title"/>
          </p:nvPr>
        </p:nvSpPr>
        <p:spPr>
          <a:xfrm>
            <a:off x="431482" y="151066"/>
            <a:ext cx="4792345" cy="517525"/>
          </a:xfrm>
          <a:prstGeom prst="rect">
            <a:avLst/>
          </a:prstGeom>
        </p:spPr>
        <p:txBody>
          <a:bodyPr vert="horz" wrap="square" lIns="0" tIns="15875" rIns="0" bIns="0" rtlCol="0">
            <a:spAutoFit/>
          </a:bodyPr>
          <a:lstStyle/>
          <a:p>
            <a:pPr marL="12700">
              <a:lnSpc>
                <a:spcPct val="100000"/>
              </a:lnSpc>
              <a:spcBef>
                <a:spcPts val="125"/>
              </a:spcBef>
            </a:pPr>
            <a:r>
              <a:rPr dirty="0"/>
              <a:t>Change</a:t>
            </a:r>
            <a:r>
              <a:rPr spc="-70" dirty="0"/>
              <a:t> </a:t>
            </a:r>
            <a:r>
              <a:rPr dirty="0"/>
              <a:t>Request</a:t>
            </a:r>
            <a:r>
              <a:rPr spc="-10" dirty="0"/>
              <a:t> </a:t>
            </a:r>
            <a:r>
              <a:rPr dirty="0"/>
              <a:t>on</a:t>
            </a:r>
            <a:r>
              <a:rPr spc="-20" dirty="0"/>
              <a:t> </a:t>
            </a:r>
            <a:r>
              <a:rPr spc="-25" dirty="0"/>
              <a:t>VMs</a:t>
            </a:r>
          </a:p>
        </p:txBody>
      </p:sp>
      <p:sp>
        <p:nvSpPr>
          <p:cNvPr id="58" name="object 58"/>
          <p:cNvSpPr txBox="1">
            <a:spLocks noGrp="1"/>
          </p:cNvSpPr>
          <p:nvPr>
            <p:ph type="sldNum" sz="quarter" idx="7"/>
          </p:nvPr>
        </p:nvSpPr>
        <p:spPr>
          <a:xfrm>
            <a:off x="11665966" y="6434683"/>
            <a:ext cx="246633" cy="185420"/>
          </a:xfrm>
          <a:prstGeom prst="rect">
            <a:avLst/>
          </a:prstGeom>
        </p:spPr>
        <p:txBody>
          <a:bodyPr vert="horz" wrap="square" lIns="0" tIns="0" rIns="0" bIns="0" rtlCol="0">
            <a:spAutoFit/>
          </a:bodyPr>
          <a:lstStyle>
            <a:defPPr>
              <a:defRPr kern="0"/>
            </a:defPPr>
            <a:lvl1pPr>
              <a:defRPr sz="1100" b="0" i="0">
                <a:solidFill>
                  <a:srgbClr val="FF0000"/>
                </a:solidFill>
                <a:latin typeface="Arial"/>
                <a:cs typeface="Arial"/>
              </a:defRPr>
            </a:lvl1pPr>
          </a:lstStyle>
          <a:p>
            <a:pPr marL="115570">
              <a:lnSpc>
                <a:spcPct val="100000"/>
              </a:lnSpc>
              <a:spcBef>
                <a:spcPts val="20"/>
              </a:spcBef>
            </a:pPr>
            <a:fld id="{81D60167-4931-47E6-BA6A-407CBD079E47}" type="slidenum">
              <a:rPr lang="en-US" spc="-50" smtClean="0"/>
              <a:pPr marL="115570">
                <a:lnSpc>
                  <a:spcPct val="100000"/>
                </a:lnSpc>
                <a:spcBef>
                  <a:spcPts val="20"/>
                </a:spcBef>
              </a:pPr>
              <a:t>29</a:t>
            </a:fld>
            <a:endParaRPr spc="-25" dirty="0"/>
          </a:p>
        </p:txBody>
      </p:sp>
      <p:sp>
        <p:nvSpPr>
          <p:cNvPr id="59" name="object 59"/>
          <p:cNvSpPr txBox="1">
            <a:spLocks noGrp="1"/>
          </p:cNvSpPr>
          <p:nvPr>
            <p:ph type="ftr" sz="quarter" idx="5"/>
          </p:nvPr>
        </p:nvSpPr>
        <p:spPr>
          <a:xfrm>
            <a:off x="5142610" y="6452297"/>
            <a:ext cx="1808479" cy="153670"/>
          </a:xfrm>
          <a:prstGeom prst="rect">
            <a:avLst/>
          </a:prstGeom>
        </p:spPr>
        <p:txBody>
          <a:bodyPr vert="horz" wrap="square" lIns="0" tIns="0" rIns="0" bIns="0" rtlCol="0">
            <a:spAutoFit/>
          </a:bodyPr>
          <a:lstStyle>
            <a:defPPr>
              <a:defRPr kern="0"/>
            </a:defPPr>
            <a:lvl1pPr>
              <a:defRPr sz="900" b="0" i="0">
                <a:solidFill>
                  <a:schemeClr val="tx1"/>
                </a:solidFill>
                <a:latin typeface="Arial"/>
                <a:cs typeface="Arial"/>
              </a:defRPr>
            </a:lvl1pPr>
          </a:lstStyle>
          <a:p>
            <a:pPr marL="12700">
              <a:lnSpc>
                <a:spcPct val="100000"/>
              </a:lnSpc>
              <a:spcBef>
                <a:spcPts val="15"/>
              </a:spcBef>
            </a:pPr>
            <a:r>
              <a:rPr lang="en-US"/>
              <a:t>©</a:t>
            </a:r>
            <a:r>
              <a:rPr lang="en-US" spc="-20"/>
              <a:t> </a:t>
            </a:r>
            <a:r>
              <a:rPr lang="en-US"/>
              <a:t>Fortinet</a:t>
            </a:r>
            <a:r>
              <a:rPr lang="en-US" spc="-55"/>
              <a:t> </a:t>
            </a:r>
            <a:r>
              <a:rPr lang="en-US"/>
              <a:t>Inc.</a:t>
            </a:r>
            <a:r>
              <a:rPr lang="en-US" spc="20"/>
              <a:t> </a:t>
            </a:r>
            <a:r>
              <a:rPr lang="en-US"/>
              <a:t>All</a:t>
            </a:r>
            <a:r>
              <a:rPr lang="en-US" spc="-5"/>
              <a:t> </a:t>
            </a:r>
            <a:r>
              <a:rPr lang="en-US"/>
              <a:t>Rights</a:t>
            </a:r>
            <a:r>
              <a:rPr lang="en-US" spc="-30"/>
              <a:t> </a:t>
            </a:r>
            <a:r>
              <a:rPr lang="en-US" spc="-10"/>
              <a:t>Reserved.</a:t>
            </a:r>
            <a:endParaRPr spc="-10" dirty="0"/>
          </a:p>
        </p:txBody>
      </p:sp>
      <p:sp>
        <p:nvSpPr>
          <p:cNvPr id="55" name="object 55"/>
          <p:cNvSpPr txBox="1"/>
          <p:nvPr/>
        </p:nvSpPr>
        <p:spPr>
          <a:xfrm>
            <a:off x="431482" y="757237"/>
            <a:ext cx="4697730" cy="334645"/>
          </a:xfrm>
          <a:prstGeom prst="rect">
            <a:avLst/>
          </a:prstGeom>
        </p:spPr>
        <p:txBody>
          <a:bodyPr vert="horz" wrap="square" lIns="0" tIns="15875" rIns="0" bIns="0" rtlCol="0">
            <a:spAutoFit/>
          </a:bodyPr>
          <a:lstStyle/>
          <a:p>
            <a:pPr marL="12700">
              <a:lnSpc>
                <a:spcPct val="100000"/>
              </a:lnSpc>
              <a:spcBef>
                <a:spcPts val="125"/>
              </a:spcBef>
            </a:pPr>
            <a:r>
              <a:rPr sz="2000" dirty="0">
                <a:solidFill>
                  <a:srgbClr val="7E7E7E"/>
                </a:solidFill>
                <a:latin typeface="Arial"/>
                <a:cs typeface="Arial"/>
              </a:rPr>
              <a:t>Business</a:t>
            </a:r>
            <a:r>
              <a:rPr sz="2000" spc="5" dirty="0">
                <a:solidFill>
                  <a:srgbClr val="7E7E7E"/>
                </a:solidFill>
                <a:latin typeface="Arial"/>
                <a:cs typeface="Arial"/>
              </a:rPr>
              <a:t> </a:t>
            </a:r>
            <a:r>
              <a:rPr sz="2000" dirty="0">
                <a:solidFill>
                  <a:srgbClr val="7E7E7E"/>
                </a:solidFill>
                <a:latin typeface="Arial"/>
                <a:cs typeface="Arial"/>
              </a:rPr>
              <a:t>Use</a:t>
            </a:r>
            <a:r>
              <a:rPr sz="2000" spc="15" dirty="0">
                <a:solidFill>
                  <a:srgbClr val="7E7E7E"/>
                </a:solidFill>
                <a:latin typeface="Arial"/>
                <a:cs typeface="Arial"/>
              </a:rPr>
              <a:t> </a:t>
            </a:r>
            <a:r>
              <a:rPr sz="2000" dirty="0">
                <a:solidFill>
                  <a:srgbClr val="7E7E7E"/>
                </a:solidFill>
                <a:latin typeface="Arial"/>
                <a:cs typeface="Arial"/>
              </a:rPr>
              <a:t>Case</a:t>
            </a:r>
            <a:r>
              <a:rPr sz="2000" spc="-45" dirty="0">
                <a:solidFill>
                  <a:srgbClr val="7E7E7E"/>
                </a:solidFill>
                <a:latin typeface="Arial"/>
                <a:cs typeface="Arial"/>
              </a:rPr>
              <a:t> </a:t>
            </a:r>
            <a:r>
              <a:rPr sz="2000" spc="-20" dirty="0">
                <a:solidFill>
                  <a:srgbClr val="7E7E7E"/>
                </a:solidFill>
                <a:latin typeface="Arial"/>
                <a:cs typeface="Arial"/>
              </a:rPr>
              <a:t>Workflow</a:t>
            </a:r>
            <a:r>
              <a:rPr sz="2000" spc="-145" dirty="0">
                <a:solidFill>
                  <a:srgbClr val="7E7E7E"/>
                </a:solidFill>
                <a:latin typeface="Arial"/>
                <a:cs typeface="Arial"/>
              </a:rPr>
              <a:t> </a:t>
            </a:r>
            <a:r>
              <a:rPr sz="2000" spc="-10" dirty="0">
                <a:solidFill>
                  <a:srgbClr val="7E7E7E"/>
                </a:solidFill>
                <a:latin typeface="Arial"/>
                <a:cs typeface="Arial"/>
              </a:rPr>
              <a:t>Automation</a:t>
            </a:r>
            <a:endParaRPr sz="2000">
              <a:latin typeface="Arial"/>
              <a:cs typeface="Arial"/>
            </a:endParaRPr>
          </a:p>
        </p:txBody>
      </p:sp>
      <p:sp>
        <p:nvSpPr>
          <p:cNvPr id="56" name="object 56"/>
          <p:cNvSpPr txBox="1"/>
          <p:nvPr/>
        </p:nvSpPr>
        <p:spPr>
          <a:xfrm>
            <a:off x="8973819" y="2176145"/>
            <a:ext cx="522605" cy="173990"/>
          </a:xfrm>
          <a:prstGeom prst="rect">
            <a:avLst/>
          </a:prstGeom>
        </p:spPr>
        <p:txBody>
          <a:bodyPr vert="horz" wrap="square" lIns="0" tIns="15875" rIns="0" bIns="0" rtlCol="0">
            <a:spAutoFit/>
          </a:bodyPr>
          <a:lstStyle/>
          <a:p>
            <a:pPr marL="12700">
              <a:lnSpc>
                <a:spcPct val="100000"/>
              </a:lnSpc>
              <a:spcBef>
                <a:spcPts val="125"/>
              </a:spcBef>
            </a:pPr>
            <a:r>
              <a:rPr sz="950" spc="-10" dirty="0">
                <a:solidFill>
                  <a:srgbClr val="FFFFFF"/>
                </a:solidFill>
                <a:latin typeface="Arial"/>
                <a:cs typeface="Arial"/>
              </a:rPr>
              <a:t>VMWare</a:t>
            </a:r>
            <a:endParaRPr sz="950">
              <a:latin typeface="Arial"/>
              <a:cs typeface="Arial"/>
            </a:endParaRPr>
          </a:p>
        </p:txBody>
      </p:sp>
      <p:sp>
        <p:nvSpPr>
          <p:cNvPr id="57" name="object 57"/>
          <p:cNvSpPr txBox="1"/>
          <p:nvPr/>
        </p:nvSpPr>
        <p:spPr>
          <a:xfrm>
            <a:off x="10504169" y="3777932"/>
            <a:ext cx="525145" cy="174625"/>
          </a:xfrm>
          <a:prstGeom prst="rect">
            <a:avLst/>
          </a:prstGeom>
        </p:spPr>
        <p:txBody>
          <a:bodyPr vert="horz" wrap="square" lIns="0" tIns="15875" rIns="0" bIns="0" rtlCol="0">
            <a:spAutoFit/>
          </a:bodyPr>
          <a:lstStyle/>
          <a:p>
            <a:pPr marL="12700">
              <a:lnSpc>
                <a:spcPct val="100000"/>
              </a:lnSpc>
              <a:spcBef>
                <a:spcPts val="125"/>
              </a:spcBef>
            </a:pPr>
            <a:r>
              <a:rPr sz="950" spc="-10" dirty="0">
                <a:solidFill>
                  <a:srgbClr val="FFFFFF"/>
                </a:solidFill>
                <a:latin typeface="Arial"/>
                <a:cs typeface="Arial"/>
              </a:rPr>
              <a:t>Exhange</a:t>
            </a:r>
            <a:endParaRPr sz="95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9528DE-4361-9681-B9C5-20C8E9BCB999}"/>
              </a:ext>
            </a:extLst>
          </p:cNvPr>
          <p:cNvSpPr>
            <a:spLocks noGrp="1"/>
          </p:cNvSpPr>
          <p:nvPr>
            <p:ph idx="1"/>
          </p:nvPr>
        </p:nvSpPr>
        <p:spPr/>
        <p:txBody>
          <a:bodyPr/>
          <a:lstStyle/>
          <a:p>
            <a:pPr marL="0" indent="0">
              <a:buNone/>
            </a:pPr>
            <a:r>
              <a:rPr lang="en-GB" sz="1600" b="1" dirty="0"/>
              <a:t>Security Orchestration</a:t>
            </a:r>
            <a:br>
              <a:rPr lang="en-GB" sz="1600" dirty="0"/>
            </a:br>
            <a:r>
              <a:rPr lang="en-GB" sz="1600" dirty="0"/>
              <a:t>Integration with all of the possible security tools used in an organisation to enable a seamless and integrated response to incidents</a:t>
            </a:r>
            <a:br>
              <a:rPr lang="en-GB" sz="1600" dirty="0"/>
            </a:br>
            <a:endParaRPr lang="en-GB" sz="1600" dirty="0"/>
          </a:p>
          <a:p>
            <a:pPr marL="0" indent="0">
              <a:buNone/>
            </a:pPr>
            <a:r>
              <a:rPr lang="en-GB" sz="1600" b="1" dirty="0"/>
              <a:t>Security Automation</a:t>
            </a:r>
            <a:br>
              <a:rPr lang="en-GB" sz="1600" dirty="0"/>
            </a:br>
            <a:r>
              <a:rPr lang="en-GB" sz="1600" dirty="0"/>
              <a:t>Eliminate manual, repetitive, time-consuming, and tedious tasks and processes by automating them, enabling faster, and consistent completion</a:t>
            </a:r>
            <a:br>
              <a:rPr lang="en-GB" sz="1600" dirty="0"/>
            </a:br>
            <a:endParaRPr lang="en-GB" sz="1600" dirty="0"/>
          </a:p>
          <a:p>
            <a:pPr marL="0" indent="0">
              <a:buNone/>
            </a:pPr>
            <a:r>
              <a:rPr lang="en-GB" sz="1600" b="1" dirty="0"/>
              <a:t>Security Response</a:t>
            </a:r>
            <a:br>
              <a:rPr lang="en-GB" sz="1600" dirty="0"/>
            </a:br>
            <a:r>
              <a:rPr lang="en-GB" sz="1600" dirty="0"/>
              <a:t>Through the use of orchestration and automation, the response actions can be standardised, eliminating human error, and enabling faster responses to incidents</a:t>
            </a:r>
          </a:p>
          <a:p>
            <a:pPr marL="0" indent="0">
              <a:buNone/>
            </a:pPr>
            <a:endParaRPr lang="en-GB" sz="1600" dirty="0"/>
          </a:p>
        </p:txBody>
      </p:sp>
      <p:sp>
        <p:nvSpPr>
          <p:cNvPr id="8" name="Content Placeholder 7">
            <a:extLst>
              <a:ext uri="{FF2B5EF4-FFF2-40B4-BE49-F238E27FC236}">
                <a16:creationId xmlns:a16="http://schemas.microsoft.com/office/drawing/2014/main" id="{BC55AD19-2BCA-0E3D-BADA-818440FED6FD}"/>
              </a:ext>
            </a:extLst>
          </p:cNvPr>
          <p:cNvSpPr>
            <a:spLocks noGrp="1"/>
          </p:cNvSpPr>
          <p:nvPr>
            <p:ph sz="quarter" idx="11"/>
          </p:nvPr>
        </p:nvSpPr>
        <p:spPr/>
        <p:txBody>
          <a:bodyPr/>
          <a:lstStyle/>
          <a:p>
            <a:r>
              <a:rPr lang="en-GB" b="1" dirty="0">
                <a:solidFill>
                  <a:srgbClr val="C00000"/>
                </a:solidFill>
              </a:rPr>
              <a:t>Security Orchestration, Automation, and Response to alerts and incidents to accelerate investigations and responses</a:t>
            </a:r>
          </a:p>
          <a:p>
            <a:endParaRPr lang="en-GB" dirty="0"/>
          </a:p>
        </p:txBody>
      </p:sp>
      <p:sp>
        <p:nvSpPr>
          <p:cNvPr id="6" name="Title 5">
            <a:extLst>
              <a:ext uri="{FF2B5EF4-FFF2-40B4-BE49-F238E27FC236}">
                <a16:creationId xmlns:a16="http://schemas.microsoft.com/office/drawing/2014/main" id="{20D03977-23D6-5CAF-48D0-1981AC2270B1}"/>
              </a:ext>
            </a:extLst>
          </p:cNvPr>
          <p:cNvSpPr>
            <a:spLocks noGrp="1"/>
          </p:cNvSpPr>
          <p:nvPr>
            <p:ph type="title"/>
          </p:nvPr>
        </p:nvSpPr>
        <p:spPr/>
        <p:txBody>
          <a:bodyPr/>
          <a:lstStyle/>
          <a:p>
            <a:r>
              <a:rPr lang="en-GB" dirty="0"/>
              <a:t>What is SOAR?</a:t>
            </a:r>
          </a:p>
        </p:txBody>
      </p:sp>
      <p:cxnSp>
        <p:nvCxnSpPr>
          <p:cNvPr id="9" name="Straight Connector 8">
            <a:extLst>
              <a:ext uri="{FF2B5EF4-FFF2-40B4-BE49-F238E27FC236}">
                <a16:creationId xmlns:a16="http://schemas.microsoft.com/office/drawing/2014/main" id="{F19B923A-F23D-BB56-808E-97778DADE113}"/>
              </a:ext>
            </a:extLst>
          </p:cNvPr>
          <p:cNvCxnSpPr>
            <a:cxnSpLocks/>
          </p:cNvCxnSpPr>
          <p:nvPr/>
        </p:nvCxnSpPr>
        <p:spPr>
          <a:xfrm>
            <a:off x="6446520" y="2484120"/>
            <a:ext cx="5410199" cy="0"/>
          </a:xfrm>
          <a:prstGeom prst="line">
            <a:avLst/>
          </a:prstGeom>
          <a:ln w="1905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D456AC-8D25-780D-BD0E-9BD36D0FD72F}"/>
              </a:ext>
            </a:extLst>
          </p:cNvPr>
          <p:cNvCxnSpPr>
            <a:cxnSpLocks/>
          </p:cNvCxnSpPr>
          <p:nvPr/>
        </p:nvCxnSpPr>
        <p:spPr>
          <a:xfrm>
            <a:off x="6446520" y="3756660"/>
            <a:ext cx="5410199" cy="0"/>
          </a:xfrm>
          <a:prstGeom prst="line">
            <a:avLst/>
          </a:prstGeom>
          <a:ln w="19050" cap="rnd">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5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C92A0B-4860-4F0C-D40A-98193C93F7CC}"/>
              </a:ext>
            </a:extLst>
          </p:cNvPr>
          <p:cNvSpPr/>
          <p:nvPr/>
        </p:nvSpPr>
        <p:spPr>
          <a:xfrm>
            <a:off x="1520559" y="5263794"/>
            <a:ext cx="4749802" cy="885563"/>
          </a:xfrm>
          <a:prstGeom prst="rect">
            <a:avLst/>
          </a:prstGeom>
          <a:solidFill>
            <a:schemeClr val="bg1">
              <a:lumMod val="75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IT/OT Alerts</a:t>
            </a:r>
          </a:p>
        </p:txBody>
      </p:sp>
      <p:sp>
        <p:nvSpPr>
          <p:cNvPr id="3" name="Rectangle 2">
            <a:extLst>
              <a:ext uri="{FF2B5EF4-FFF2-40B4-BE49-F238E27FC236}">
                <a16:creationId xmlns:a16="http://schemas.microsoft.com/office/drawing/2014/main" id="{57B41282-ABC1-CF89-2EAA-E1087F45CBB3}"/>
              </a:ext>
            </a:extLst>
          </p:cNvPr>
          <p:cNvSpPr/>
          <p:nvPr/>
        </p:nvSpPr>
        <p:spPr>
          <a:xfrm>
            <a:off x="6352309" y="5268529"/>
            <a:ext cx="2776964" cy="882732"/>
          </a:xfrm>
          <a:prstGeom prst="rect">
            <a:avLst/>
          </a:prstGeom>
          <a:solidFill>
            <a:schemeClr val="bg1">
              <a:lumMod val="75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Threat Intel </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Feeds</a:t>
            </a:r>
          </a:p>
        </p:txBody>
      </p:sp>
      <p:sp>
        <p:nvSpPr>
          <p:cNvPr id="4" name="Rectangle 3">
            <a:extLst>
              <a:ext uri="{FF2B5EF4-FFF2-40B4-BE49-F238E27FC236}">
                <a16:creationId xmlns:a16="http://schemas.microsoft.com/office/drawing/2014/main" id="{45811866-DE83-9036-CD50-E57829C787B5}"/>
              </a:ext>
            </a:extLst>
          </p:cNvPr>
          <p:cNvSpPr/>
          <p:nvPr/>
        </p:nvSpPr>
        <p:spPr>
          <a:xfrm>
            <a:off x="3558204" y="1634428"/>
            <a:ext cx="1761067" cy="1264257"/>
          </a:xfrm>
          <a:prstGeom prst="rect">
            <a:avLst/>
          </a:prstGeom>
          <a:solidFill>
            <a:schemeClr val="accent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Threat Investigation </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&amp; Response</a:t>
            </a:r>
          </a:p>
        </p:txBody>
      </p:sp>
      <p:sp>
        <p:nvSpPr>
          <p:cNvPr id="5" name="Rectangle 4">
            <a:extLst>
              <a:ext uri="{FF2B5EF4-FFF2-40B4-BE49-F238E27FC236}">
                <a16:creationId xmlns:a16="http://schemas.microsoft.com/office/drawing/2014/main" id="{BA084C15-308F-4647-65C9-47A13EC88CCE}"/>
              </a:ext>
            </a:extLst>
          </p:cNvPr>
          <p:cNvSpPr/>
          <p:nvPr/>
        </p:nvSpPr>
        <p:spPr>
          <a:xfrm>
            <a:off x="5463203" y="1623793"/>
            <a:ext cx="1761067" cy="1264257"/>
          </a:xfrm>
          <a:prstGeom prst="rect">
            <a:avLst/>
          </a:prstGeom>
          <a:solidFill>
            <a:schemeClr val="accent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Case Management</a:t>
            </a:r>
          </a:p>
        </p:txBody>
      </p:sp>
      <p:sp>
        <p:nvSpPr>
          <p:cNvPr id="6" name="Rectangle 5">
            <a:extLst>
              <a:ext uri="{FF2B5EF4-FFF2-40B4-BE49-F238E27FC236}">
                <a16:creationId xmlns:a16="http://schemas.microsoft.com/office/drawing/2014/main" id="{216BDD58-CABF-35CC-5561-24451453CDB5}"/>
              </a:ext>
            </a:extLst>
          </p:cNvPr>
          <p:cNvSpPr/>
          <p:nvPr/>
        </p:nvSpPr>
        <p:spPr>
          <a:xfrm>
            <a:off x="5463202" y="2962073"/>
            <a:ext cx="1761067" cy="1239259"/>
          </a:xfrm>
          <a:prstGeom prst="rect">
            <a:avLst/>
          </a:prstGeom>
          <a:solidFill>
            <a:schemeClr val="accent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Asset &amp; Vulnerability Mgmt</a:t>
            </a:r>
          </a:p>
        </p:txBody>
      </p:sp>
      <p:sp>
        <p:nvSpPr>
          <p:cNvPr id="7" name="Rectangle 6">
            <a:extLst>
              <a:ext uri="{FF2B5EF4-FFF2-40B4-BE49-F238E27FC236}">
                <a16:creationId xmlns:a16="http://schemas.microsoft.com/office/drawing/2014/main" id="{BABAD70C-E34B-5933-AB9D-6B6419A041E9}"/>
              </a:ext>
            </a:extLst>
          </p:cNvPr>
          <p:cNvSpPr/>
          <p:nvPr/>
        </p:nvSpPr>
        <p:spPr>
          <a:xfrm>
            <a:off x="1550096" y="3924183"/>
            <a:ext cx="1904999" cy="1255929"/>
          </a:xfrm>
          <a:prstGeom prst="rect">
            <a:avLst/>
          </a:prstGeom>
          <a:solidFill>
            <a:schemeClr val="accent6">
              <a:lumMod val="60000"/>
              <a:lumOff val="4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Playbook &amp;</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Connector Builder</a:t>
            </a:r>
          </a:p>
        </p:txBody>
      </p:sp>
      <p:sp>
        <p:nvSpPr>
          <p:cNvPr id="8" name="Rectangle 7">
            <a:extLst>
              <a:ext uri="{FF2B5EF4-FFF2-40B4-BE49-F238E27FC236}">
                <a16:creationId xmlns:a16="http://schemas.microsoft.com/office/drawing/2014/main" id="{8B309661-2421-6080-8B25-CF2832C9DF71}"/>
              </a:ext>
            </a:extLst>
          </p:cNvPr>
          <p:cNvSpPr/>
          <p:nvPr/>
        </p:nvSpPr>
        <p:spPr>
          <a:xfrm>
            <a:off x="7368201" y="2967145"/>
            <a:ext cx="1761067" cy="1234187"/>
          </a:xfrm>
          <a:prstGeom prst="rect">
            <a:avLst/>
          </a:prstGeom>
          <a:solidFill>
            <a:schemeClr val="accent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Workforce </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&amp; SLA Mgmt</a:t>
            </a:r>
          </a:p>
        </p:txBody>
      </p:sp>
      <p:sp>
        <p:nvSpPr>
          <p:cNvPr id="9" name="Rectangle 8">
            <a:extLst>
              <a:ext uri="{FF2B5EF4-FFF2-40B4-BE49-F238E27FC236}">
                <a16:creationId xmlns:a16="http://schemas.microsoft.com/office/drawing/2014/main" id="{BC078EFD-CCD6-C129-4AAA-66AC6CFE7835}"/>
              </a:ext>
            </a:extLst>
          </p:cNvPr>
          <p:cNvSpPr/>
          <p:nvPr/>
        </p:nvSpPr>
        <p:spPr>
          <a:xfrm>
            <a:off x="7368202" y="1630069"/>
            <a:ext cx="1761067" cy="1256161"/>
          </a:xfrm>
          <a:prstGeom prst="rect">
            <a:avLst/>
          </a:prstGeom>
          <a:solidFill>
            <a:schemeClr val="accent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Collaboration </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&amp; Incident </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War Room</a:t>
            </a:r>
          </a:p>
        </p:txBody>
      </p:sp>
      <p:sp>
        <p:nvSpPr>
          <p:cNvPr id="10" name="Rectangle 9">
            <a:extLst>
              <a:ext uri="{FF2B5EF4-FFF2-40B4-BE49-F238E27FC236}">
                <a16:creationId xmlns:a16="http://schemas.microsoft.com/office/drawing/2014/main" id="{0CF9AA7F-B0DD-EBFE-13ED-930DFA231B3B}"/>
              </a:ext>
            </a:extLst>
          </p:cNvPr>
          <p:cNvSpPr/>
          <p:nvPr/>
        </p:nvSpPr>
        <p:spPr>
          <a:xfrm>
            <a:off x="3558203" y="2959185"/>
            <a:ext cx="1761067" cy="1242147"/>
          </a:xfrm>
          <a:prstGeom prst="rect">
            <a:avLst/>
          </a:prstGeom>
          <a:solidFill>
            <a:schemeClr val="accent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Threat Intel Mgmt &amp; Workspace</a:t>
            </a:r>
          </a:p>
        </p:txBody>
      </p:sp>
      <p:sp>
        <p:nvSpPr>
          <p:cNvPr id="12" name="Rectangle 11">
            <a:extLst>
              <a:ext uri="{FF2B5EF4-FFF2-40B4-BE49-F238E27FC236}">
                <a16:creationId xmlns:a16="http://schemas.microsoft.com/office/drawing/2014/main" id="{96A601AC-A330-571B-5EF4-B7EAF86DD60B}"/>
              </a:ext>
            </a:extLst>
          </p:cNvPr>
          <p:cNvSpPr/>
          <p:nvPr/>
        </p:nvSpPr>
        <p:spPr>
          <a:xfrm>
            <a:off x="3558202" y="4282209"/>
            <a:ext cx="5571065" cy="897903"/>
          </a:xfrm>
          <a:prstGeom prst="rect">
            <a:avLst/>
          </a:prstGeom>
          <a:solidFill>
            <a:schemeClr val="accent6">
              <a:lumMod val="60000"/>
              <a:lumOff val="4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Playbook</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Execution Engine</a:t>
            </a:r>
          </a:p>
        </p:txBody>
      </p:sp>
      <p:sp>
        <p:nvSpPr>
          <p:cNvPr id="15" name="Rectangle 14">
            <a:extLst>
              <a:ext uri="{FF2B5EF4-FFF2-40B4-BE49-F238E27FC236}">
                <a16:creationId xmlns:a16="http://schemas.microsoft.com/office/drawing/2014/main" id="{5E3646C2-F438-576B-7376-50BF2114E5F1}"/>
              </a:ext>
            </a:extLst>
          </p:cNvPr>
          <p:cNvSpPr/>
          <p:nvPr/>
        </p:nvSpPr>
        <p:spPr>
          <a:xfrm>
            <a:off x="9261914" y="3914741"/>
            <a:ext cx="1501428" cy="2234615"/>
          </a:xfrm>
          <a:prstGeom prst="rect">
            <a:avLst/>
          </a:prstGeom>
          <a:solidFill>
            <a:schemeClr val="bg1">
              <a:lumMod val="75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Bidirectional</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Integrations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&amp; Actions</a:t>
            </a:r>
          </a:p>
        </p:txBody>
      </p:sp>
      <p:sp>
        <p:nvSpPr>
          <p:cNvPr id="16" name="Rectangle 15">
            <a:extLst>
              <a:ext uri="{FF2B5EF4-FFF2-40B4-BE49-F238E27FC236}">
                <a16:creationId xmlns:a16="http://schemas.microsoft.com/office/drawing/2014/main" id="{2C781E6B-3C5E-B180-8A33-0BF6D9D3092E}"/>
              </a:ext>
            </a:extLst>
          </p:cNvPr>
          <p:cNvSpPr/>
          <p:nvPr/>
        </p:nvSpPr>
        <p:spPr>
          <a:xfrm>
            <a:off x="9261914" y="1621701"/>
            <a:ext cx="1501428" cy="2222169"/>
          </a:xfrm>
          <a:prstGeom prst="rect">
            <a:avLst/>
          </a:prstGeom>
          <a:solidFill>
            <a:schemeClr val="accent3">
              <a:lumMod val="60000"/>
              <a:lumOff val="4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FortiSOAR</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Content Hub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3" name="Up Arrow 12">
            <a:extLst>
              <a:ext uri="{FF2B5EF4-FFF2-40B4-BE49-F238E27FC236}">
                <a16:creationId xmlns:a16="http://schemas.microsoft.com/office/drawing/2014/main" id="{68EF3C93-1077-E58A-835B-42FB5A5B0C5A}"/>
              </a:ext>
            </a:extLst>
          </p:cNvPr>
          <p:cNvSpPr/>
          <p:nvPr/>
        </p:nvSpPr>
        <p:spPr>
          <a:xfrm>
            <a:off x="2693188" y="5515320"/>
            <a:ext cx="206021" cy="384521"/>
          </a:xfrm>
          <a:prstGeom prst="up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4" name="Up Arrow 13">
            <a:extLst>
              <a:ext uri="{FF2B5EF4-FFF2-40B4-BE49-F238E27FC236}">
                <a16:creationId xmlns:a16="http://schemas.microsoft.com/office/drawing/2014/main" id="{D7341007-AAB0-F8F6-5868-8AFD1D503EBD}"/>
              </a:ext>
            </a:extLst>
          </p:cNvPr>
          <p:cNvSpPr/>
          <p:nvPr/>
        </p:nvSpPr>
        <p:spPr>
          <a:xfrm>
            <a:off x="4828204" y="5516025"/>
            <a:ext cx="206021" cy="384521"/>
          </a:xfrm>
          <a:prstGeom prst="up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7" name="Up Arrow 16">
            <a:extLst>
              <a:ext uri="{FF2B5EF4-FFF2-40B4-BE49-F238E27FC236}">
                <a16:creationId xmlns:a16="http://schemas.microsoft.com/office/drawing/2014/main" id="{3C88F922-06E3-D1DF-6B13-576D131CED31}"/>
              </a:ext>
            </a:extLst>
          </p:cNvPr>
          <p:cNvSpPr/>
          <p:nvPr/>
        </p:nvSpPr>
        <p:spPr>
          <a:xfrm>
            <a:off x="8536605" y="5504736"/>
            <a:ext cx="206021" cy="384521"/>
          </a:xfrm>
          <a:prstGeom prst="up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8" name="Up Arrow 17">
            <a:extLst>
              <a:ext uri="{FF2B5EF4-FFF2-40B4-BE49-F238E27FC236}">
                <a16:creationId xmlns:a16="http://schemas.microsoft.com/office/drawing/2014/main" id="{4C7093E8-BC85-30DB-F2D1-79C043823FBE}"/>
              </a:ext>
            </a:extLst>
          </p:cNvPr>
          <p:cNvSpPr/>
          <p:nvPr/>
        </p:nvSpPr>
        <p:spPr>
          <a:xfrm>
            <a:off x="6758605" y="5515320"/>
            <a:ext cx="206021" cy="384521"/>
          </a:xfrm>
          <a:prstGeom prst="up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19" name="Up-Down Arrow 18">
            <a:extLst>
              <a:ext uri="{FF2B5EF4-FFF2-40B4-BE49-F238E27FC236}">
                <a16:creationId xmlns:a16="http://schemas.microsoft.com/office/drawing/2014/main" id="{5FA16436-9E23-11DB-BC86-4D1AB0C3EC23}"/>
              </a:ext>
            </a:extLst>
          </p:cNvPr>
          <p:cNvSpPr/>
          <p:nvPr/>
        </p:nvSpPr>
        <p:spPr>
          <a:xfrm rot="5400000">
            <a:off x="9873111" y="4303446"/>
            <a:ext cx="236687" cy="448735"/>
          </a:xfrm>
          <a:prstGeom prst="upDownArrow">
            <a:avLst/>
          </a:prstGeom>
          <a:solidFill>
            <a:schemeClr val="bg1">
              <a:lumMod val="75000"/>
            </a:schemeClr>
          </a:solidFill>
          <a:ln>
            <a:solidFill>
              <a:schemeClr val="tx1"/>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603FECD2-D4C3-4BD6-DB17-0E64AECDA0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56576" y="2966725"/>
            <a:ext cx="508849" cy="507212"/>
          </a:xfrm>
          <a:prstGeom prst="rect">
            <a:avLst/>
          </a:prstGeom>
        </p:spPr>
      </p:pic>
      <p:sp>
        <p:nvSpPr>
          <p:cNvPr id="22" name="Rectangle 21">
            <a:extLst>
              <a:ext uri="{FF2B5EF4-FFF2-40B4-BE49-F238E27FC236}">
                <a16:creationId xmlns:a16="http://schemas.microsoft.com/office/drawing/2014/main" id="{86616512-8C66-423E-1E1E-24EF4DD9E626}"/>
              </a:ext>
            </a:extLst>
          </p:cNvPr>
          <p:cNvSpPr/>
          <p:nvPr/>
        </p:nvSpPr>
        <p:spPr>
          <a:xfrm>
            <a:off x="1446989" y="1000207"/>
            <a:ext cx="9398973" cy="5217804"/>
          </a:xfrm>
          <a:prstGeom prst="rect">
            <a:avLst/>
          </a:prstGeom>
          <a:noFill/>
          <a:ln w="25400">
            <a:solidFill>
              <a:schemeClr val="accent2"/>
            </a:solidFill>
          </a:ln>
          <a:effectLst>
            <a:glow rad="76200">
              <a:schemeClr val="accent2"/>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2692683-2AF5-55B0-699A-E019EA216614}"/>
              </a:ext>
            </a:extLst>
          </p:cNvPr>
          <p:cNvSpPr txBox="1"/>
          <p:nvPr/>
        </p:nvSpPr>
        <p:spPr>
          <a:xfrm>
            <a:off x="4573751" y="1106163"/>
            <a:ext cx="3090911" cy="461665"/>
          </a:xfrm>
          <a:prstGeom prst="rect">
            <a:avLst/>
          </a:prstGeom>
          <a:noFill/>
        </p:spPr>
        <p:txBody>
          <a:bodyPr wrap="none" rtlCol="0">
            <a:spAutoFit/>
          </a:bodyPr>
          <a:lstStyle/>
          <a:p>
            <a:r>
              <a:rPr lang="en-US" sz="2400" b="1" dirty="0"/>
              <a:t>FortiSOAR Platform</a:t>
            </a:r>
          </a:p>
        </p:txBody>
      </p:sp>
      <p:sp>
        <p:nvSpPr>
          <p:cNvPr id="24" name="Rectangle 23">
            <a:extLst>
              <a:ext uri="{FF2B5EF4-FFF2-40B4-BE49-F238E27FC236}">
                <a16:creationId xmlns:a16="http://schemas.microsoft.com/office/drawing/2014/main" id="{DFE72615-D4B2-260C-6E64-948EFEB80DAD}"/>
              </a:ext>
            </a:extLst>
          </p:cNvPr>
          <p:cNvSpPr/>
          <p:nvPr/>
        </p:nvSpPr>
        <p:spPr>
          <a:xfrm>
            <a:off x="1548282" y="1630918"/>
            <a:ext cx="1904999" cy="2219354"/>
          </a:xfrm>
          <a:prstGeom prst="rect">
            <a:avLst/>
          </a:prstGeom>
          <a:solidFill>
            <a:schemeClr val="accent6">
              <a:lumMod val="60000"/>
              <a:lumOff val="40000"/>
            </a:schemeClr>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Task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Automation </a:t>
            </a:r>
            <a:b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mn-cs"/>
              </a:rPr>
              <a:t>&amp; Recommendation AI Engine</a:t>
            </a:r>
          </a:p>
        </p:txBody>
      </p:sp>
      <p:sp>
        <p:nvSpPr>
          <p:cNvPr id="11" name="Title 10">
            <a:extLst>
              <a:ext uri="{FF2B5EF4-FFF2-40B4-BE49-F238E27FC236}">
                <a16:creationId xmlns:a16="http://schemas.microsoft.com/office/drawing/2014/main" id="{63F66646-D21B-B564-F499-7054CC038836}"/>
              </a:ext>
            </a:extLst>
          </p:cNvPr>
          <p:cNvSpPr>
            <a:spLocks noGrp="1"/>
          </p:cNvSpPr>
          <p:nvPr>
            <p:ph type="title"/>
          </p:nvPr>
        </p:nvSpPr>
        <p:spPr/>
        <p:txBody>
          <a:bodyPr/>
          <a:lstStyle/>
          <a:p>
            <a:r>
              <a:rPr lang="en-GB" dirty="0"/>
              <a:t>High Level View of </a:t>
            </a:r>
            <a:r>
              <a:rPr lang="en-GB" dirty="0" err="1"/>
              <a:t>FortiSOAR’s</a:t>
            </a:r>
            <a:r>
              <a:rPr lang="en-GB" dirty="0"/>
              <a:t> Internal Architecture</a:t>
            </a:r>
          </a:p>
        </p:txBody>
      </p:sp>
    </p:spTree>
    <p:extLst>
      <p:ext uri="{BB962C8B-B14F-4D97-AF65-F5344CB8AC3E}">
        <p14:creationId xmlns:p14="http://schemas.microsoft.com/office/powerpoint/2010/main" val="33482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BE5452E-5BB5-54A2-1E46-C7B1C2C6F892}"/>
              </a:ext>
            </a:extLst>
          </p:cNvPr>
          <p:cNvCxnSpPr>
            <a:cxnSpLocks/>
            <a:endCxn id="64" idx="3"/>
          </p:cNvCxnSpPr>
          <p:nvPr/>
        </p:nvCxnSpPr>
        <p:spPr>
          <a:xfrm flipH="1">
            <a:off x="9698175" y="3575409"/>
            <a:ext cx="1230175" cy="184298"/>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1948C53-B68F-7203-70A1-48342B04EA8A}"/>
              </a:ext>
            </a:extLst>
          </p:cNvPr>
          <p:cNvCxnSpPr>
            <a:cxnSpLocks/>
            <a:endCxn id="64" idx="3"/>
          </p:cNvCxnSpPr>
          <p:nvPr/>
        </p:nvCxnSpPr>
        <p:spPr>
          <a:xfrm flipH="1" flipV="1">
            <a:off x="9698175" y="3759707"/>
            <a:ext cx="1344811" cy="623615"/>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A0C722A-A652-41FE-9AA2-28495461FECC}"/>
              </a:ext>
            </a:extLst>
          </p:cNvPr>
          <p:cNvCxnSpPr>
            <a:cxnSpLocks/>
            <a:stCxn id="64" idx="1"/>
          </p:cNvCxnSpPr>
          <p:nvPr/>
        </p:nvCxnSpPr>
        <p:spPr>
          <a:xfrm flipH="1" flipV="1">
            <a:off x="6596984" y="3224744"/>
            <a:ext cx="2610290" cy="534963"/>
          </a:xfrm>
          <a:prstGeom prst="straightConnector1">
            <a:avLst/>
          </a:prstGeom>
          <a:ln w="38100" cap="rnd">
            <a:round/>
            <a:tailEnd type="triangle"/>
          </a:ln>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7CE77A00-BD3D-4EBA-911A-84294AC31F4C}"/>
              </a:ext>
            </a:extLst>
          </p:cNvPr>
          <p:cNvSpPr/>
          <p:nvPr/>
        </p:nvSpPr>
        <p:spPr>
          <a:xfrm>
            <a:off x="7961001" y="4704270"/>
            <a:ext cx="3640292"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FortiSOAR Agent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Lightweight component </a:t>
            </a:r>
          </a:p>
          <a:p>
            <a:pPr marL="171450" indent="-171450">
              <a:buFont typeface="Wingdings" panose="05000000000000000000" pitchFamily="2" charset="2"/>
              <a:buChar char="§"/>
              <a:defRPr/>
            </a:pPr>
            <a:r>
              <a:rPr lang="en-US" sz="1200" dirty="0" err="1">
                <a:solidFill>
                  <a:srgbClr val="000000"/>
                </a:solidFill>
                <a:latin typeface="Calibri" panose="020F0502020204030204" pitchFamily="34" charset="0"/>
                <a:cs typeface="Calibri" panose="020F0502020204030204" pitchFamily="34" charset="0"/>
              </a:rPr>
              <a:t>Utilises</a:t>
            </a:r>
            <a:r>
              <a:rPr lang="en-US" sz="1200" dirty="0">
                <a:solidFill>
                  <a:srgbClr val="000000"/>
                </a:solidFill>
                <a:latin typeface="Calibri" panose="020F0502020204030204" pitchFamily="34" charset="0"/>
                <a:cs typeface="Calibri" panose="020F0502020204030204" pitchFamily="34" charset="0"/>
              </a:rPr>
              <a:t> outbound communication to Secure Message Exchange to enable FortiSOAR connectivity to segmented network</a:t>
            </a:r>
          </a:p>
          <a:p>
            <a:pPr marL="171450" indent="-171450">
              <a:buFont typeface="Wingdings" panose="05000000000000000000" pitchFamily="2" charset="2"/>
              <a:buChar char="§"/>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Enables automated ingestion, enrichment, and triage actions to segmented network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Requires no VPN or direct connectivity</a:t>
            </a:r>
          </a:p>
        </p:txBody>
      </p:sp>
      <p:grpSp>
        <p:nvGrpSpPr>
          <p:cNvPr id="54" name="Group 53">
            <a:extLst>
              <a:ext uri="{FF2B5EF4-FFF2-40B4-BE49-F238E27FC236}">
                <a16:creationId xmlns:a16="http://schemas.microsoft.com/office/drawing/2014/main" id="{F51A17CA-F6F0-43A5-87C6-7403EBFABBCB}"/>
              </a:ext>
            </a:extLst>
          </p:cNvPr>
          <p:cNvGrpSpPr/>
          <p:nvPr/>
        </p:nvGrpSpPr>
        <p:grpSpPr>
          <a:xfrm>
            <a:off x="9408369" y="1486067"/>
            <a:ext cx="2311277" cy="1463748"/>
            <a:chOff x="9573765" y="472354"/>
            <a:chExt cx="2311277" cy="1463748"/>
          </a:xfrm>
        </p:grpSpPr>
        <p:sp>
          <p:nvSpPr>
            <p:cNvPr id="44" name="Rectangle 43">
              <a:extLst>
                <a:ext uri="{FF2B5EF4-FFF2-40B4-BE49-F238E27FC236}">
                  <a16:creationId xmlns:a16="http://schemas.microsoft.com/office/drawing/2014/main" id="{3B2EE35D-1AD0-4F1B-A64C-DC302755F15A}"/>
                </a:ext>
              </a:extLst>
            </p:cNvPr>
            <p:cNvSpPr/>
            <p:nvPr/>
          </p:nvSpPr>
          <p:spPr>
            <a:xfrm>
              <a:off x="9573765" y="474162"/>
              <a:ext cx="2311277" cy="1461940"/>
            </a:xfrm>
            <a:prstGeom prst="rect">
              <a:avLst/>
            </a:prstGeom>
            <a:noFill/>
            <a:ln w="12700">
              <a:solidFill>
                <a:schemeClr val="accent2"/>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2" name="Rectangle 61">
              <a:extLst>
                <a:ext uri="{FF2B5EF4-FFF2-40B4-BE49-F238E27FC236}">
                  <a16:creationId xmlns:a16="http://schemas.microsoft.com/office/drawing/2014/main" id="{0E760DD9-3EBA-4EAF-8858-791B398C34AC}"/>
                </a:ext>
              </a:extLst>
            </p:cNvPr>
            <p:cNvSpPr/>
            <p:nvPr/>
          </p:nvSpPr>
          <p:spPr>
            <a:xfrm>
              <a:off x="9573765" y="472354"/>
              <a:ext cx="1016122"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Network A</a:t>
              </a:r>
            </a:p>
          </p:txBody>
        </p:sp>
      </p:grpSp>
      <p:grpSp>
        <p:nvGrpSpPr>
          <p:cNvPr id="56" name="Group 55">
            <a:extLst>
              <a:ext uri="{FF2B5EF4-FFF2-40B4-BE49-F238E27FC236}">
                <a16:creationId xmlns:a16="http://schemas.microsoft.com/office/drawing/2014/main" id="{08196905-8900-4B85-A25A-C25220607C8E}"/>
              </a:ext>
            </a:extLst>
          </p:cNvPr>
          <p:cNvGrpSpPr/>
          <p:nvPr/>
        </p:nvGrpSpPr>
        <p:grpSpPr>
          <a:xfrm>
            <a:off x="9408368" y="3240883"/>
            <a:ext cx="2311277" cy="1461940"/>
            <a:chOff x="9552384" y="3191196"/>
            <a:chExt cx="2311277" cy="1461940"/>
          </a:xfrm>
        </p:grpSpPr>
        <p:sp>
          <p:nvSpPr>
            <p:cNvPr id="59" name="Rectangle 58">
              <a:extLst>
                <a:ext uri="{FF2B5EF4-FFF2-40B4-BE49-F238E27FC236}">
                  <a16:creationId xmlns:a16="http://schemas.microsoft.com/office/drawing/2014/main" id="{F32850CD-5212-47BA-B3D8-57D996B18E72}"/>
                </a:ext>
              </a:extLst>
            </p:cNvPr>
            <p:cNvSpPr/>
            <p:nvPr/>
          </p:nvSpPr>
          <p:spPr>
            <a:xfrm>
              <a:off x="9552384" y="3191196"/>
              <a:ext cx="2311277" cy="1461940"/>
            </a:xfrm>
            <a:prstGeom prst="rect">
              <a:avLst/>
            </a:prstGeom>
            <a:noFill/>
            <a:ln w="12700">
              <a:solidFill>
                <a:schemeClr val="accent2"/>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3" name="Rectangle 62">
              <a:extLst>
                <a:ext uri="{FF2B5EF4-FFF2-40B4-BE49-F238E27FC236}">
                  <a16:creationId xmlns:a16="http://schemas.microsoft.com/office/drawing/2014/main" id="{0F613141-F6E7-4DD1-8DCA-267094F2C808}"/>
                </a:ext>
              </a:extLst>
            </p:cNvPr>
            <p:cNvSpPr/>
            <p:nvPr/>
          </p:nvSpPr>
          <p:spPr>
            <a:xfrm>
              <a:off x="9552385" y="3193713"/>
              <a:ext cx="1016122"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Network B</a:t>
              </a:r>
            </a:p>
          </p:txBody>
        </p:sp>
      </p:grpSp>
      <p:cxnSp>
        <p:nvCxnSpPr>
          <p:cNvPr id="69" name="Straight Connector 68">
            <a:extLst>
              <a:ext uri="{FF2B5EF4-FFF2-40B4-BE49-F238E27FC236}">
                <a16:creationId xmlns:a16="http://schemas.microsoft.com/office/drawing/2014/main" id="{0B899DC0-7E47-47E2-B7A3-8CE97174597D}"/>
              </a:ext>
            </a:extLst>
          </p:cNvPr>
          <p:cNvCxnSpPr>
            <a:cxnSpLocks/>
          </p:cNvCxnSpPr>
          <p:nvPr/>
        </p:nvCxnSpPr>
        <p:spPr>
          <a:xfrm flipV="1">
            <a:off x="11600658" y="4738688"/>
            <a:ext cx="0" cy="1104059"/>
          </a:xfrm>
          <a:prstGeom prst="line">
            <a:avLst/>
          </a:prstGeom>
          <a:ln w="25400" cap="rnd">
            <a:solidFill>
              <a:schemeClr val="accent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DFD1518-BA25-E6C5-2A1C-0CB0A7B23C8A}"/>
              </a:ext>
            </a:extLst>
          </p:cNvPr>
          <p:cNvGrpSpPr/>
          <p:nvPr/>
        </p:nvGrpSpPr>
        <p:grpSpPr>
          <a:xfrm>
            <a:off x="11303663" y="5914182"/>
            <a:ext cx="593990" cy="593990"/>
            <a:chOff x="11303663" y="5887282"/>
            <a:chExt cx="593990" cy="593990"/>
          </a:xfrm>
        </p:grpSpPr>
        <p:sp>
          <p:nvSpPr>
            <p:cNvPr id="38" name="Rectangle: Rounded Corners 37">
              <a:extLst>
                <a:ext uri="{FF2B5EF4-FFF2-40B4-BE49-F238E27FC236}">
                  <a16:creationId xmlns:a16="http://schemas.microsoft.com/office/drawing/2014/main" id="{F72132ED-7F0F-13C9-914E-2EEE45F059A7}"/>
                </a:ext>
              </a:extLst>
            </p:cNvPr>
            <p:cNvSpPr/>
            <p:nvPr/>
          </p:nvSpPr>
          <p:spPr>
            <a:xfrm>
              <a:off x="11303663" y="5887282"/>
              <a:ext cx="593990" cy="593990"/>
            </a:xfrm>
            <a:prstGeom prst="roundRect">
              <a:avLst>
                <a:gd name="adj" fmla="val 12658"/>
              </a:avLst>
            </a:prstGeom>
            <a:solidFill>
              <a:srgbClr val="4252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id="{B396A700-05D0-46DC-A66C-179C689C10DB}"/>
                </a:ext>
              </a:extLst>
            </p:cNvPr>
            <p:cNvGrpSpPr/>
            <p:nvPr/>
          </p:nvGrpSpPr>
          <p:grpSpPr>
            <a:xfrm rot="21540000">
              <a:off x="11380112" y="5959277"/>
              <a:ext cx="450000" cy="450000"/>
              <a:chOff x="2908300" y="-1620838"/>
              <a:chExt cx="1228725" cy="1236663"/>
            </a:xfrm>
            <a:solidFill>
              <a:schemeClr val="bg1"/>
            </a:solidFill>
          </p:grpSpPr>
          <p:sp>
            <p:nvSpPr>
              <p:cNvPr id="78" name="Freeform 79">
                <a:extLst>
                  <a:ext uri="{FF2B5EF4-FFF2-40B4-BE49-F238E27FC236}">
                    <a16:creationId xmlns:a16="http://schemas.microsoft.com/office/drawing/2014/main" id="{BF80FE66-44EE-45DF-88CC-20EDCF33F814}"/>
                  </a:ext>
                </a:extLst>
              </p:cNvPr>
              <p:cNvSpPr>
                <a:spLocks noEditPoints="1"/>
              </p:cNvSpPr>
              <p:nvPr/>
            </p:nvSpPr>
            <p:spPr bwMode="auto">
              <a:xfrm>
                <a:off x="3055938"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9" name="Freeform 80">
                <a:extLst>
                  <a:ext uri="{FF2B5EF4-FFF2-40B4-BE49-F238E27FC236}">
                    <a16:creationId xmlns:a16="http://schemas.microsoft.com/office/drawing/2014/main" id="{66FADE30-E270-45C8-AFE8-B2EC43BCF203}"/>
                  </a:ext>
                </a:extLst>
              </p:cNvPr>
              <p:cNvSpPr>
                <a:spLocks noEditPoints="1"/>
              </p:cNvSpPr>
              <p:nvPr/>
            </p:nvSpPr>
            <p:spPr bwMode="auto">
              <a:xfrm>
                <a:off x="3749675"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0" name="Freeform 81">
                <a:extLst>
                  <a:ext uri="{FF2B5EF4-FFF2-40B4-BE49-F238E27FC236}">
                    <a16:creationId xmlns:a16="http://schemas.microsoft.com/office/drawing/2014/main" id="{0433860A-7ABB-46D6-8A96-6DA419DBD604}"/>
                  </a:ext>
                </a:extLst>
              </p:cNvPr>
              <p:cNvSpPr>
                <a:spLocks noEditPoints="1"/>
              </p:cNvSpPr>
              <p:nvPr/>
            </p:nvSpPr>
            <p:spPr bwMode="auto">
              <a:xfrm>
                <a:off x="2908300" y="-1358900"/>
                <a:ext cx="1228725" cy="974725"/>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cxnSp>
        <p:nvCxnSpPr>
          <p:cNvPr id="92" name="Straight Connector 91">
            <a:extLst>
              <a:ext uri="{FF2B5EF4-FFF2-40B4-BE49-F238E27FC236}">
                <a16:creationId xmlns:a16="http://schemas.microsoft.com/office/drawing/2014/main" id="{E1DD32E9-43B1-4A26-9861-A8E312C977C2}"/>
              </a:ext>
            </a:extLst>
          </p:cNvPr>
          <p:cNvCxnSpPr>
            <a:cxnSpLocks/>
          </p:cNvCxnSpPr>
          <p:nvPr/>
        </p:nvCxnSpPr>
        <p:spPr>
          <a:xfrm flipV="1">
            <a:off x="5688513" y="3406466"/>
            <a:ext cx="0" cy="1568952"/>
          </a:xfrm>
          <a:prstGeom prst="line">
            <a:avLst/>
          </a:prstGeom>
          <a:ln w="25400" cap="rnd">
            <a:solidFill>
              <a:schemeClr val="accent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E988547-AA80-4A96-AD6C-5A17B6B94A05}"/>
              </a:ext>
            </a:extLst>
          </p:cNvPr>
          <p:cNvSpPr/>
          <p:nvPr/>
        </p:nvSpPr>
        <p:spPr>
          <a:xfrm>
            <a:off x="3868366" y="5596146"/>
            <a:ext cx="3640292"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FortiSOAR Secure Message Exchange (SMX)</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Routes the request to appropriate agent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Guarantees secure delivery (whenever agent is alive)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TLS communication over TCP 5671</a:t>
            </a:r>
          </a:p>
        </p:txBody>
      </p:sp>
      <p:cxnSp>
        <p:nvCxnSpPr>
          <p:cNvPr id="4" name="Straight Arrow Connector 3">
            <a:extLst>
              <a:ext uri="{FF2B5EF4-FFF2-40B4-BE49-F238E27FC236}">
                <a16:creationId xmlns:a16="http://schemas.microsoft.com/office/drawing/2014/main" id="{AC1D7D11-110F-4F9D-9666-0287BBF4B8B8}"/>
              </a:ext>
            </a:extLst>
          </p:cNvPr>
          <p:cNvCxnSpPr>
            <a:cxnSpLocks/>
          </p:cNvCxnSpPr>
          <p:nvPr/>
        </p:nvCxnSpPr>
        <p:spPr>
          <a:xfrm>
            <a:off x="3406238" y="3050691"/>
            <a:ext cx="2076102" cy="8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8AC940B4-0B1F-402D-88BD-C38CB5364A51}"/>
              </a:ext>
            </a:extLst>
          </p:cNvPr>
          <p:cNvSpPr/>
          <p:nvPr/>
        </p:nvSpPr>
        <p:spPr>
          <a:xfrm rot="21565686">
            <a:off x="3978854" y="2761705"/>
            <a:ext cx="8675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 Action</a:t>
            </a:r>
          </a:p>
        </p:txBody>
      </p:sp>
      <p:cxnSp>
        <p:nvCxnSpPr>
          <p:cNvPr id="8" name="Straight Arrow Connector 7">
            <a:extLst>
              <a:ext uri="{FF2B5EF4-FFF2-40B4-BE49-F238E27FC236}">
                <a16:creationId xmlns:a16="http://schemas.microsoft.com/office/drawing/2014/main" id="{0B4B732E-C2DC-4E30-AB7D-AB905B8F330D}"/>
              </a:ext>
            </a:extLst>
          </p:cNvPr>
          <p:cNvCxnSpPr>
            <a:cxnSpLocks/>
            <a:stCxn id="61" idx="1"/>
          </p:cNvCxnSpPr>
          <p:nvPr/>
        </p:nvCxnSpPr>
        <p:spPr>
          <a:xfrm flipH="1">
            <a:off x="6596984" y="2062020"/>
            <a:ext cx="2654697" cy="899960"/>
          </a:xfrm>
          <a:prstGeom prst="straightConnector1">
            <a:avLst/>
          </a:prstGeom>
          <a:ln w="38100" cap="rnd">
            <a:round/>
            <a:tailEnd type="triangle"/>
          </a:ln>
        </p:spPr>
        <p:style>
          <a:lnRef idx="1">
            <a:schemeClr val="accent2"/>
          </a:lnRef>
          <a:fillRef idx="0">
            <a:schemeClr val="accent2"/>
          </a:fillRef>
          <a:effectRef idx="0">
            <a:schemeClr val="accent2"/>
          </a:effectRef>
          <a:fontRef idx="minor">
            <a:schemeClr val="tx1"/>
          </a:fontRef>
        </p:style>
      </p:cxnSp>
      <p:sp>
        <p:nvSpPr>
          <p:cNvPr id="119" name="Rectangle 118">
            <a:extLst>
              <a:ext uri="{FF2B5EF4-FFF2-40B4-BE49-F238E27FC236}">
                <a16:creationId xmlns:a16="http://schemas.microsoft.com/office/drawing/2014/main" id="{0011D065-3D3A-4606-AF9C-8431D37E76CC}"/>
              </a:ext>
            </a:extLst>
          </p:cNvPr>
          <p:cNvSpPr/>
          <p:nvPr/>
        </p:nvSpPr>
        <p:spPr>
          <a:xfrm rot="20456519">
            <a:off x="7465130" y="2165032"/>
            <a:ext cx="123854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cs typeface="Calibri" panose="020F0502020204030204" pitchFamily="34" charset="0"/>
              </a:rPr>
              <a:t>Action Response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8" name="Rectangle 137">
            <a:extLst>
              <a:ext uri="{FF2B5EF4-FFF2-40B4-BE49-F238E27FC236}">
                <a16:creationId xmlns:a16="http://schemas.microsoft.com/office/drawing/2014/main" id="{CC0E2E33-7D91-429A-90C5-822A338BF43F}"/>
              </a:ext>
            </a:extLst>
          </p:cNvPr>
          <p:cNvSpPr/>
          <p:nvPr/>
        </p:nvSpPr>
        <p:spPr>
          <a:xfrm>
            <a:off x="533443" y="3774298"/>
            <a:ext cx="3151591"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FortiSOAR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Centralised</a:t>
            </a:r>
            <a:r>
              <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hub for security operations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000000"/>
                </a:solidFill>
                <a:latin typeface="Calibri" panose="020F0502020204030204" pitchFamily="34" charset="0"/>
                <a:cs typeface="Calibri" panose="020F0502020204030204" pitchFamily="34" charset="0"/>
              </a:rPr>
              <a:t>Active/Passive HA for resilience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000000"/>
                </a:solidFill>
                <a:latin typeface="Calibri" panose="020F0502020204030204" pitchFamily="34" charset="0"/>
                <a:cs typeface="Calibri" panose="020F0502020204030204" pitchFamily="34" charset="0"/>
              </a:rPr>
              <a:t>Active/Active HA for resilience and scalability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Multiple secondary nodes supported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000000"/>
                </a:solidFill>
                <a:latin typeface="Calibri" panose="020F0502020204030204" pitchFamily="34" charset="0"/>
                <a:cs typeface="Calibri" panose="020F0502020204030204" pitchFamily="34" charset="0"/>
              </a:rPr>
              <a:t>HA license required for high availability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Outbound </a:t>
            </a:r>
            <a:r>
              <a:rPr lang="en-US" sz="1200" dirty="0">
                <a:solidFill>
                  <a:srgbClr val="000000"/>
                </a:solidFill>
                <a:latin typeface="Calibri" panose="020F0502020204030204" pitchFamily="34" charset="0"/>
                <a:cs typeface="Calibri" panose="020F0502020204030204" pitchFamily="34" charset="0"/>
              </a:rPr>
              <a:t>connection to Secure Message Exchange</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40" name="Group 139">
            <a:extLst>
              <a:ext uri="{FF2B5EF4-FFF2-40B4-BE49-F238E27FC236}">
                <a16:creationId xmlns:a16="http://schemas.microsoft.com/office/drawing/2014/main" id="{D2BF29B5-40C8-4EF1-AEEB-88F4B4951E94}"/>
              </a:ext>
            </a:extLst>
          </p:cNvPr>
          <p:cNvGrpSpPr/>
          <p:nvPr/>
        </p:nvGrpSpPr>
        <p:grpSpPr>
          <a:xfrm>
            <a:off x="109649" y="1918615"/>
            <a:ext cx="3542451" cy="1826265"/>
            <a:chOff x="98128" y="2012420"/>
            <a:chExt cx="6798368" cy="3504812"/>
          </a:xfrm>
        </p:grpSpPr>
        <p:pic>
          <p:nvPicPr>
            <p:cNvPr id="142" name="Picture 141">
              <a:extLst>
                <a:ext uri="{FF2B5EF4-FFF2-40B4-BE49-F238E27FC236}">
                  <a16:creationId xmlns:a16="http://schemas.microsoft.com/office/drawing/2014/main" id="{D48B5C40-85AC-4C12-AEB5-67BD9239B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8362" y="2219925"/>
              <a:ext cx="5029784" cy="2972073"/>
            </a:xfrm>
            <a:prstGeom prst="rect">
              <a:avLst/>
            </a:prstGeom>
          </p:spPr>
        </p:pic>
        <p:grpSp>
          <p:nvGrpSpPr>
            <p:cNvPr id="143" name="Group 142">
              <a:extLst>
                <a:ext uri="{FF2B5EF4-FFF2-40B4-BE49-F238E27FC236}">
                  <a16:creationId xmlns:a16="http://schemas.microsoft.com/office/drawing/2014/main" id="{4617F9F1-3D2A-4CBA-98FC-986610928F05}"/>
                </a:ext>
              </a:extLst>
            </p:cNvPr>
            <p:cNvGrpSpPr>
              <a:grpSpLocks noChangeAspect="1"/>
            </p:cNvGrpSpPr>
            <p:nvPr/>
          </p:nvGrpSpPr>
          <p:grpSpPr>
            <a:xfrm>
              <a:off x="98128" y="2012420"/>
              <a:ext cx="6798368" cy="3504812"/>
              <a:chOff x="-1348120" y="1139528"/>
              <a:chExt cx="9361040" cy="4825964"/>
            </a:xfrm>
          </p:grpSpPr>
          <p:grpSp>
            <p:nvGrpSpPr>
              <p:cNvPr id="144" name="Group 143">
                <a:extLst>
                  <a:ext uri="{FF2B5EF4-FFF2-40B4-BE49-F238E27FC236}">
                    <a16:creationId xmlns:a16="http://schemas.microsoft.com/office/drawing/2014/main" id="{5EA8C628-E7C1-4CB8-8B9B-42177F4BDF1E}"/>
                  </a:ext>
                </a:extLst>
              </p:cNvPr>
              <p:cNvGrpSpPr/>
              <p:nvPr/>
            </p:nvGrpSpPr>
            <p:grpSpPr>
              <a:xfrm>
                <a:off x="-375492" y="1139528"/>
                <a:ext cx="7415784" cy="4700016"/>
                <a:chOff x="-375492" y="1139528"/>
                <a:chExt cx="7415784" cy="4700016"/>
              </a:xfrm>
            </p:grpSpPr>
            <p:grpSp>
              <p:nvGrpSpPr>
                <p:cNvPr id="148" name="Group 147">
                  <a:extLst>
                    <a:ext uri="{FF2B5EF4-FFF2-40B4-BE49-F238E27FC236}">
                      <a16:creationId xmlns:a16="http://schemas.microsoft.com/office/drawing/2014/main" id="{1C835C73-902D-42EC-B6BA-567341BC3806}"/>
                    </a:ext>
                  </a:extLst>
                </p:cNvPr>
                <p:cNvGrpSpPr/>
                <p:nvPr/>
              </p:nvGrpSpPr>
              <p:grpSpPr>
                <a:xfrm>
                  <a:off x="-375492" y="1139528"/>
                  <a:ext cx="7415784" cy="4700016"/>
                  <a:chOff x="-375492" y="1139528"/>
                  <a:chExt cx="7415784" cy="4700016"/>
                </a:xfrm>
              </p:grpSpPr>
              <p:sp>
                <p:nvSpPr>
                  <p:cNvPr id="150" name="Freeform 29">
                    <a:extLst>
                      <a:ext uri="{FF2B5EF4-FFF2-40B4-BE49-F238E27FC236}">
                        <a16:creationId xmlns:a16="http://schemas.microsoft.com/office/drawing/2014/main" id="{E17008C9-2113-45F1-8836-2C17F9AD6943}"/>
                      </a:ext>
                    </a:extLst>
                  </p:cNvPr>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1" name="Freeform 30">
                    <a:extLst>
                      <a:ext uri="{FF2B5EF4-FFF2-40B4-BE49-F238E27FC236}">
                        <a16:creationId xmlns:a16="http://schemas.microsoft.com/office/drawing/2014/main" id="{F18BFB66-AE36-4534-AEAE-69E1C771364C}"/>
                      </a:ext>
                    </a:extLst>
                  </p:cNvPr>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2" name="Freeform 31">
                    <a:extLst>
                      <a:ext uri="{FF2B5EF4-FFF2-40B4-BE49-F238E27FC236}">
                        <a16:creationId xmlns:a16="http://schemas.microsoft.com/office/drawing/2014/main" id="{28906588-9702-4653-A87E-63D2BF6DCC4E}"/>
                      </a:ext>
                    </a:extLst>
                  </p:cNvPr>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49" name="Oval 148">
                  <a:extLst>
                    <a:ext uri="{FF2B5EF4-FFF2-40B4-BE49-F238E27FC236}">
                      <a16:creationId xmlns:a16="http://schemas.microsoft.com/office/drawing/2014/main" id="{7BA72C85-426C-40F3-9687-6AC5820B5C19}"/>
                    </a:ext>
                  </a:extLst>
                </p:cNvPr>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45" name="Group 144">
                <a:extLst>
                  <a:ext uri="{FF2B5EF4-FFF2-40B4-BE49-F238E27FC236}">
                    <a16:creationId xmlns:a16="http://schemas.microsoft.com/office/drawing/2014/main" id="{8A00E4E5-1F8F-4290-AB47-19BEE0131823}"/>
                  </a:ext>
                </a:extLst>
              </p:cNvPr>
              <p:cNvGrpSpPr/>
              <p:nvPr/>
            </p:nvGrpSpPr>
            <p:grpSpPr>
              <a:xfrm>
                <a:off x="-1348120" y="5777968"/>
                <a:ext cx="9361040" cy="187524"/>
                <a:chOff x="-1348120" y="5777968"/>
                <a:chExt cx="9361040" cy="187524"/>
              </a:xfrm>
            </p:grpSpPr>
            <p:sp>
              <p:nvSpPr>
                <p:cNvPr id="146" name="Trapezoid 145">
                  <a:extLst>
                    <a:ext uri="{FF2B5EF4-FFF2-40B4-BE49-F238E27FC236}">
                      <a16:creationId xmlns:a16="http://schemas.microsoft.com/office/drawing/2014/main" id="{B51CF203-0FFD-414E-8940-C65A7D7448D5}"/>
                    </a:ext>
                  </a:extLst>
                </p:cNvPr>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7" name="Rectangle 146">
                  <a:extLst>
                    <a:ext uri="{FF2B5EF4-FFF2-40B4-BE49-F238E27FC236}">
                      <a16:creationId xmlns:a16="http://schemas.microsoft.com/office/drawing/2014/main" id="{456DCED3-9DE2-473E-A6EF-57DF06BC326A}"/>
                    </a:ext>
                  </a:extLst>
                </p:cNvPr>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grpSp>
      <p:cxnSp>
        <p:nvCxnSpPr>
          <p:cNvPr id="153" name="Straight Connector 152">
            <a:extLst>
              <a:ext uri="{FF2B5EF4-FFF2-40B4-BE49-F238E27FC236}">
                <a16:creationId xmlns:a16="http://schemas.microsoft.com/office/drawing/2014/main" id="{6AB13FB6-AF07-47D5-9D95-A117A68C7EAA}"/>
              </a:ext>
            </a:extLst>
          </p:cNvPr>
          <p:cNvCxnSpPr>
            <a:cxnSpLocks/>
          </p:cNvCxnSpPr>
          <p:nvPr/>
        </p:nvCxnSpPr>
        <p:spPr>
          <a:xfrm flipV="1">
            <a:off x="523916" y="3829599"/>
            <a:ext cx="9527" cy="1461118"/>
          </a:xfrm>
          <a:prstGeom prst="line">
            <a:avLst/>
          </a:prstGeom>
          <a:ln w="25400" cap="rnd">
            <a:solidFill>
              <a:schemeClr val="accent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ECED4C-6C26-47A5-90F5-DEDF1884464C}"/>
              </a:ext>
            </a:extLst>
          </p:cNvPr>
          <p:cNvCxnSpPr>
            <a:cxnSpLocks/>
            <a:endCxn id="61" idx="3"/>
          </p:cNvCxnSpPr>
          <p:nvPr/>
        </p:nvCxnSpPr>
        <p:spPr>
          <a:xfrm flipH="1">
            <a:off x="9742582" y="1912240"/>
            <a:ext cx="980187" cy="149780"/>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1B3923-5985-49D4-B20B-89DFBDE47B02}"/>
              </a:ext>
            </a:extLst>
          </p:cNvPr>
          <p:cNvCxnSpPr>
            <a:cxnSpLocks/>
            <a:stCxn id="66" idx="1"/>
            <a:endCxn id="61" idx="3"/>
          </p:cNvCxnSpPr>
          <p:nvPr/>
        </p:nvCxnSpPr>
        <p:spPr>
          <a:xfrm flipH="1" flipV="1">
            <a:off x="9742582" y="2062020"/>
            <a:ext cx="898305" cy="480351"/>
          </a:xfrm>
          <a:prstGeom prst="line">
            <a:avLst/>
          </a:prstGeom>
          <a:ln w="3810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0A100C57-D1DC-FB4F-A736-767F75329E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366" y="2036265"/>
            <a:ext cx="316020" cy="65413"/>
          </a:xfrm>
          <a:prstGeom prst="rect">
            <a:avLst/>
          </a:prstGeom>
        </p:spPr>
      </p:pic>
      <p:pic>
        <p:nvPicPr>
          <p:cNvPr id="64" name="Picture 63">
            <a:extLst>
              <a:ext uri="{FF2B5EF4-FFF2-40B4-BE49-F238E27FC236}">
                <a16:creationId xmlns:a16="http://schemas.microsoft.com/office/drawing/2014/main" id="{F7775DE2-FD01-AB41-9D19-8B9BB5E4E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274" y="3514256"/>
            <a:ext cx="490901" cy="490901"/>
          </a:xfrm>
          <a:prstGeom prst="rect">
            <a:avLst/>
          </a:prstGeom>
        </p:spPr>
      </p:pic>
      <p:pic>
        <p:nvPicPr>
          <p:cNvPr id="65" name="Picture 64">
            <a:extLst>
              <a:ext uri="{FF2B5EF4-FFF2-40B4-BE49-F238E27FC236}">
                <a16:creationId xmlns:a16="http://schemas.microsoft.com/office/drawing/2014/main" id="{28DC818C-B06D-834C-91B1-46066EADF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48" y="5396855"/>
            <a:ext cx="593990" cy="593990"/>
          </a:xfrm>
          <a:prstGeom prst="rect">
            <a:avLst/>
          </a:prstGeom>
        </p:spPr>
      </p:pic>
      <p:sp>
        <p:nvSpPr>
          <p:cNvPr id="71" name="TextBox 70">
            <a:extLst>
              <a:ext uri="{FF2B5EF4-FFF2-40B4-BE49-F238E27FC236}">
                <a16:creationId xmlns:a16="http://schemas.microsoft.com/office/drawing/2014/main" id="{D202C25E-2740-44C8-B04D-F80DAAEF8AE3}"/>
              </a:ext>
            </a:extLst>
          </p:cNvPr>
          <p:cNvSpPr txBox="1"/>
          <p:nvPr/>
        </p:nvSpPr>
        <p:spPr>
          <a:xfrm>
            <a:off x="9378789" y="4241158"/>
            <a:ext cx="8377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FortiSOAR Agent</a:t>
            </a: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8" name="TextBox 57">
            <a:extLst>
              <a:ext uri="{FF2B5EF4-FFF2-40B4-BE49-F238E27FC236}">
                <a16:creationId xmlns:a16="http://schemas.microsoft.com/office/drawing/2014/main" id="{B2C8C9CF-FA4C-4306-AE2B-20FD08B40680}"/>
              </a:ext>
            </a:extLst>
          </p:cNvPr>
          <p:cNvSpPr txBox="1"/>
          <p:nvPr/>
        </p:nvSpPr>
        <p:spPr>
          <a:xfrm>
            <a:off x="940336" y="5842747"/>
            <a:ext cx="2001008"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a:rPr>
              <a:t>On Premises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a:ea typeface="+mn-ea"/>
                <a:cs typeface="Arial"/>
              </a:rPr>
              <a:t>FortiCloud</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a:rPr>
              <a:t>Public Clouds </a:t>
            </a: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E23A68D5-DA9D-25E6-E6A5-759D973AE11D}"/>
              </a:ext>
            </a:extLst>
          </p:cNvPr>
          <p:cNvSpPr>
            <a:spLocks noGrp="1"/>
          </p:cNvSpPr>
          <p:nvPr>
            <p:ph type="title"/>
          </p:nvPr>
        </p:nvSpPr>
        <p:spPr/>
        <p:txBody>
          <a:bodyPr/>
          <a:lstStyle/>
          <a:p>
            <a:r>
              <a:rPr lang="en-GB" dirty="0"/>
              <a:t>Enterprise Architecture</a:t>
            </a:r>
          </a:p>
        </p:txBody>
      </p:sp>
      <p:grpSp>
        <p:nvGrpSpPr>
          <p:cNvPr id="96" name="Group 95">
            <a:extLst>
              <a:ext uri="{FF2B5EF4-FFF2-40B4-BE49-F238E27FC236}">
                <a16:creationId xmlns:a16="http://schemas.microsoft.com/office/drawing/2014/main" id="{9876076B-0CF0-B55B-1520-A74A06D02991}"/>
              </a:ext>
            </a:extLst>
          </p:cNvPr>
          <p:cNvGrpSpPr/>
          <p:nvPr/>
        </p:nvGrpSpPr>
        <p:grpSpPr>
          <a:xfrm>
            <a:off x="5617546" y="2546386"/>
            <a:ext cx="874309" cy="1005304"/>
            <a:chOff x="5617546" y="2371568"/>
            <a:chExt cx="874309" cy="1005304"/>
          </a:xfrm>
        </p:grpSpPr>
        <p:sp>
          <p:nvSpPr>
            <p:cNvPr id="83" name="Hexagon 82">
              <a:extLst>
                <a:ext uri="{FF2B5EF4-FFF2-40B4-BE49-F238E27FC236}">
                  <a16:creationId xmlns:a16="http://schemas.microsoft.com/office/drawing/2014/main" id="{7AA73C9B-CA14-487B-8639-915B0BEB5048}"/>
                </a:ext>
              </a:extLst>
            </p:cNvPr>
            <p:cNvSpPr/>
            <p:nvPr/>
          </p:nvSpPr>
          <p:spPr>
            <a:xfrm rot="5400000">
              <a:off x="5552049" y="2437065"/>
              <a:ext cx="1005304" cy="874309"/>
            </a:xfrm>
            <a:prstGeom prst="hexagon">
              <a:avLst>
                <a:gd name="adj" fmla="val 28802"/>
                <a:gd name="vf" fmla="val 115470"/>
              </a:avLst>
            </a:prstGeom>
            <a:solidFill>
              <a:schemeClr val="accent3"/>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670560" tIns="0" rIns="0" bIns="0" numCol="1" spcCol="1270" anchor="t" anchorCtr="0">
              <a:noAutofit/>
            </a:bodyPr>
            <a:lstStyle/>
            <a:p>
              <a:pPr marL="0" marR="0" lvl="0" indent="0" algn="ctr" defTabSz="888978" rtl="0" eaLnBrk="1" fontAlgn="auto" latinLnBrk="0" hangingPunct="1">
                <a:lnSpc>
                  <a:spcPct val="90000"/>
                </a:lnSpc>
                <a:spcBef>
                  <a:spcPct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43" name="Picture 42">
              <a:extLst>
                <a:ext uri="{FF2B5EF4-FFF2-40B4-BE49-F238E27FC236}">
                  <a16:creationId xmlns:a16="http://schemas.microsoft.com/office/drawing/2014/main" id="{B85B9BD2-112C-D306-7679-85D1C910D6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19462" y="2529671"/>
              <a:ext cx="676427" cy="676427"/>
            </a:xfrm>
            <a:prstGeom prst="rect">
              <a:avLst/>
            </a:prstGeom>
          </p:spPr>
        </p:pic>
      </p:grpSp>
      <p:pic>
        <p:nvPicPr>
          <p:cNvPr id="61" name="Picture 60">
            <a:extLst>
              <a:ext uri="{FF2B5EF4-FFF2-40B4-BE49-F238E27FC236}">
                <a16:creationId xmlns:a16="http://schemas.microsoft.com/office/drawing/2014/main" id="{C86E14BC-18BF-8845-A41F-4130F5B3A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681" y="1816569"/>
            <a:ext cx="490901" cy="490901"/>
          </a:xfrm>
          <a:prstGeom prst="rect">
            <a:avLst/>
          </a:prstGeom>
        </p:spPr>
      </p:pic>
      <p:pic>
        <p:nvPicPr>
          <p:cNvPr id="66" name="Picture 48">
            <a:extLst>
              <a:ext uri="{FF2B5EF4-FFF2-40B4-BE49-F238E27FC236}">
                <a16:creationId xmlns:a16="http://schemas.microsoft.com/office/drawing/2014/main" id="{C7A640C2-2B61-1D48-9462-6D5411BD68F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640887" y="2261935"/>
            <a:ext cx="804199" cy="560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1F393CBF-92E5-C158-5D39-7EDCF696901C}"/>
              </a:ext>
            </a:extLst>
          </p:cNvPr>
          <p:cNvSpPr txBox="1"/>
          <p:nvPr/>
        </p:nvSpPr>
        <p:spPr>
          <a:xfrm>
            <a:off x="9358260" y="2488445"/>
            <a:ext cx="83773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FortiSOAR Agent</a:t>
            </a:r>
            <a:endPar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8" name="Picture 4" descr="Firewall icon">
            <a:extLst>
              <a:ext uri="{FF2B5EF4-FFF2-40B4-BE49-F238E27FC236}">
                <a16:creationId xmlns:a16="http://schemas.microsoft.com/office/drawing/2014/main" id="{803159B9-5FA8-AF2D-1F86-F15BF1440A8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795619" y="3953920"/>
            <a:ext cx="748903" cy="74890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6C0059C0-0D8B-5EC3-35FF-EBC89957C32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40888" y="1493706"/>
            <a:ext cx="789394" cy="789394"/>
          </a:xfrm>
          <a:prstGeom prst="rect">
            <a:avLst/>
          </a:prstGeom>
        </p:spPr>
      </p:pic>
      <p:pic>
        <p:nvPicPr>
          <p:cNvPr id="1030" name="Picture 6" descr="Azure Active Directory (AAD)&quot; Icon - Download for free ...">
            <a:extLst>
              <a:ext uri="{FF2B5EF4-FFF2-40B4-BE49-F238E27FC236}">
                <a16:creationId xmlns:a16="http://schemas.microsoft.com/office/drawing/2014/main" id="{677C177B-72A1-41C4-DAC7-2C7505DEA46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773357" y="3267688"/>
            <a:ext cx="682075" cy="716055"/>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9B0D9D4E-CA8E-53C3-17ED-F980124DD8F5}"/>
              </a:ext>
            </a:extLst>
          </p:cNvPr>
          <p:cNvSpPr/>
          <p:nvPr/>
        </p:nvSpPr>
        <p:spPr>
          <a:xfrm rot="686977">
            <a:off x="7528428" y="3273671"/>
            <a:ext cx="126950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cs typeface="Calibri" panose="020F0502020204030204" pitchFamily="34" charset="0"/>
              </a:rPr>
              <a:t>Action Response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7" name="Group 96">
            <a:extLst>
              <a:ext uri="{FF2B5EF4-FFF2-40B4-BE49-F238E27FC236}">
                <a16:creationId xmlns:a16="http://schemas.microsoft.com/office/drawing/2014/main" id="{DEFDA885-B374-9AEF-66D8-5135A1CDCF5E}"/>
              </a:ext>
            </a:extLst>
          </p:cNvPr>
          <p:cNvGrpSpPr/>
          <p:nvPr/>
        </p:nvGrpSpPr>
        <p:grpSpPr>
          <a:xfrm>
            <a:off x="5393524" y="5010809"/>
            <a:ext cx="593990" cy="593990"/>
            <a:chOff x="5393524" y="4835991"/>
            <a:chExt cx="593990" cy="593990"/>
          </a:xfrm>
        </p:grpSpPr>
        <p:sp>
          <p:nvSpPr>
            <p:cNvPr id="33" name="Rectangle: Rounded Corners 32">
              <a:extLst>
                <a:ext uri="{FF2B5EF4-FFF2-40B4-BE49-F238E27FC236}">
                  <a16:creationId xmlns:a16="http://schemas.microsoft.com/office/drawing/2014/main" id="{1D3A1805-E0A5-F419-F837-A34EA1945D1D}"/>
                </a:ext>
              </a:extLst>
            </p:cNvPr>
            <p:cNvSpPr/>
            <p:nvPr/>
          </p:nvSpPr>
          <p:spPr>
            <a:xfrm>
              <a:off x="5393524" y="4835991"/>
              <a:ext cx="593990" cy="593990"/>
            </a:xfrm>
            <a:prstGeom prst="roundRect">
              <a:avLst>
                <a:gd name="adj" fmla="val 12658"/>
              </a:avLst>
            </a:prstGeom>
            <a:solidFill>
              <a:srgbClr val="4252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Picture 94">
              <a:extLst>
                <a:ext uri="{FF2B5EF4-FFF2-40B4-BE49-F238E27FC236}">
                  <a16:creationId xmlns:a16="http://schemas.microsoft.com/office/drawing/2014/main" id="{76DD20D5-0ADF-860C-1CF0-D91F0DB977D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1030" y="4865206"/>
              <a:ext cx="534964" cy="534964"/>
            </a:xfrm>
            <a:prstGeom prst="rect">
              <a:avLst/>
            </a:prstGeom>
          </p:spPr>
        </p:pic>
      </p:grpSp>
      <p:grpSp>
        <p:nvGrpSpPr>
          <p:cNvPr id="106" name="Group 105">
            <a:extLst>
              <a:ext uri="{FF2B5EF4-FFF2-40B4-BE49-F238E27FC236}">
                <a16:creationId xmlns:a16="http://schemas.microsoft.com/office/drawing/2014/main" id="{65AB6508-97F1-3F35-24CD-AAAC8507767F}"/>
              </a:ext>
            </a:extLst>
          </p:cNvPr>
          <p:cNvGrpSpPr/>
          <p:nvPr/>
        </p:nvGrpSpPr>
        <p:grpSpPr>
          <a:xfrm>
            <a:off x="236448" y="748493"/>
            <a:ext cx="593990" cy="608274"/>
            <a:chOff x="3703111" y="946065"/>
            <a:chExt cx="593990" cy="608274"/>
          </a:xfrm>
        </p:grpSpPr>
        <p:sp>
          <p:nvSpPr>
            <p:cNvPr id="105" name="Rectangle: Rounded Corners 104">
              <a:extLst>
                <a:ext uri="{FF2B5EF4-FFF2-40B4-BE49-F238E27FC236}">
                  <a16:creationId xmlns:a16="http://schemas.microsoft.com/office/drawing/2014/main" id="{2A44ADBA-804F-1D46-0202-D927C3BE4CBE}"/>
                </a:ext>
              </a:extLst>
            </p:cNvPr>
            <p:cNvSpPr/>
            <p:nvPr/>
          </p:nvSpPr>
          <p:spPr>
            <a:xfrm>
              <a:off x="3703111" y="960349"/>
              <a:ext cx="593990" cy="593990"/>
            </a:xfrm>
            <a:prstGeom prst="roundRect">
              <a:avLst>
                <a:gd name="adj" fmla="val 12658"/>
              </a:avLst>
            </a:prstGeom>
            <a:solidFill>
              <a:srgbClr val="4252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Picture 6" descr="Cylinder_Database_Flat.png">
              <a:extLst>
                <a:ext uri="{FF2B5EF4-FFF2-40B4-BE49-F238E27FC236}">
                  <a16:creationId xmlns:a16="http://schemas.microsoft.com/office/drawing/2014/main" id="{3C05BB0C-AEE7-B771-9EA9-F33466A5CA94}"/>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785320" y="946065"/>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07" name="Straight Connector 106">
            <a:extLst>
              <a:ext uri="{FF2B5EF4-FFF2-40B4-BE49-F238E27FC236}">
                <a16:creationId xmlns:a16="http://schemas.microsoft.com/office/drawing/2014/main" id="{B8108916-1052-E0C4-AC5F-1DB73C9021FC}"/>
              </a:ext>
            </a:extLst>
          </p:cNvPr>
          <p:cNvCxnSpPr>
            <a:cxnSpLocks/>
          </p:cNvCxnSpPr>
          <p:nvPr/>
        </p:nvCxnSpPr>
        <p:spPr>
          <a:xfrm flipV="1">
            <a:off x="534518" y="1395533"/>
            <a:ext cx="6293" cy="478527"/>
          </a:xfrm>
          <a:prstGeom prst="line">
            <a:avLst/>
          </a:prstGeom>
          <a:ln w="25400" cap="rnd">
            <a:solidFill>
              <a:schemeClr val="accent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12" name="Rectangle: Rounded Corners 111">
            <a:extLst>
              <a:ext uri="{FF2B5EF4-FFF2-40B4-BE49-F238E27FC236}">
                <a16:creationId xmlns:a16="http://schemas.microsoft.com/office/drawing/2014/main" id="{EA36360A-C141-81A8-1043-136AA066D56A}"/>
              </a:ext>
            </a:extLst>
          </p:cNvPr>
          <p:cNvSpPr/>
          <p:nvPr/>
        </p:nvSpPr>
        <p:spPr>
          <a:xfrm>
            <a:off x="3856458" y="1395534"/>
            <a:ext cx="8131595" cy="5263333"/>
          </a:xfrm>
          <a:prstGeom prst="roundRect">
            <a:avLst>
              <a:gd name="adj" fmla="val 3468"/>
            </a:avLst>
          </a:prstGeom>
          <a:noFill/>
          <a:ln w="2540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87B26F0C-5881-0ABB-863B-90D823D24F56}"/>
              </a:ext>
            </a:extLst>
          </p:cNvPr>
          <p:cNvSpPr/>
          <p:nvPr/>
        </p:nvSpPr>
        <p:spPr>
          <a:xfrm>
            <a:off x="4136111" y="1257034"/>
            <a:ext cx="759847" cy="276999"/>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Calibri" panose="020F0502020204030204" pitchFamily="34" charset="0"/>
                <a:cs typeface="Calibri" panose="020F0502020204030204" pitchFamily="34" charset="0"/>
              </a:rPr>
              <a:t>Optional</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5" name="Rectangle 114">
            <a:extLst>
              <a:ext uri="{FF2B5EF4-FFF2-40B4-BE49-F238E27FC236}">
                <a16:creationId xmlns:a16="http://schemas.microsoft.com/office/drawing/2014/main" id="{CE9B171D-F24A-E1DB-6C4F-AF5AA94A56F3}"/>
              </a:ext>
            </a:extLst>
          </p:cNvPr>
          <p:cNvSpPr/>
          <p:nvPr/>
        </p:nvSpPr>
        <p:spPr>
          <a:xfrm>
            <a:off x="820464" y="741509"/>
            <a:ext cx="3000294"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Database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Supports internal, or external database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000000"/>
                </a:solidFill>
                <a:latin typeface="Calibri" panose="020F0502020204030204" pitchFamily="34" charset="0"/>
                <a:cs typeface="Calibri" panose="020F0502020204030204" pitchFamily="34" charset="0"/>
              </a:rPr>
              <a:t>Internal database asynchronously replicated between nodes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External database </a:t>
            </a:r>
            <a:r>
              <a:rPr lang="en-US" sz="1200" dirty="0">
                <a:solidFill>
                  <a:srgbClr val="000000"/>
                </a:solidFill>
                <a:latin typeface="Calibri" panose="020F0502020204030204" pitchFamily="34" charset="0"/>
                <a:cs typeface="Calibri" panose="020F0502020204030204" pitchFamily="34" charset="0"/>
              </a:rPr>
              <a:t>for greater resilience and scalability</a:t>
            </a:r>
            <a:endParaRPr kumimoji="0" lang="en-US" sz="12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9765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CB5DE7-14B9-36EC-4DB3-DA093067863F}"/>
              </a:ext>
            </a:extLst>
          </p:cNvPr>
          <p:cNvSpPr>
            <a:spLocks noGrp="1"/>
          </p:cNvSpPr>
          <p:nvPr>
            <p:ph type="title"/>
          </p:nvPr>
        </p:nvSpPr>
        <p:spPr/>
        <p:txBody>
          <a:bodyPr/>
          <a:lstStyle/>
          <a:p>
            <a:r>
              <a:rPr lang="en-GB" dirty="0"/>
              <a:t>High Availability and Scalability</a:t>
            </a:r>
          </a:p>
        </p:txBody>
      </p:sp>
      <p:grpSp>
        <p:nvGrpSpPr>
          <p:cNvPr id="593" name="Group 592">
            <a:extLst>
              <a:ext uri="{FF2B5EF4-FFF2-40B4-BE49-F238E27FC236}">
                <a16:creationId xmlns:a16="http://schemas.microsoft.com/office/drawing/2014/main" id="{A74D3028-B683-905E-A3C3-706AFC5AAA1C}"/>
              </a:ext>
            </a:extLst>
          </p:cNvPr>
          <p:cNvGrpSpPr/>
          <p:nvPr/>
        </p:nvGrpSpPr>
        <p:grpSpPr>
          <a:xfrm>
            <a:off x="341964" y="1274035"/>
            <a:ext cx="3796912" cy="5242686"/>
            <a:chOff x="341964" y="1274035"/>
            <a:chExt cx="3796912" cy="5242686"/>
          </a:xfrm>
        </p:grpSpPr>
        <p:grpSp>
          <p:nvGrpSpPr>
            <p:cNvPr id="536" name="Group 535">
              <a:extLst>
                <a:ext uri="{FF2B5EF4-FFF2-40B4-BE49-F238E27FC236}">
                  <a16:creationId xmlns:a16="http://schemas.microsoft.com/office/drawing/2014/main" id="{564F4B68-6600-E764-06E4-17A0B3953031}"/>
                </a:ext>
              </a:extLst>
            </p:cNvPr>
            <p:cNvGrpSpPr/>
            <p:nvPr/>
          </p:nvGrpSpPr>
          <p:grpSpPr>
            <a:xfrm>
              <a:off x="1495386" y="5739745"/>
              <a:ext cx="1390421" cy="776976"/>
              <a:chOff x="5712574" y="5095705"/>
              <a:chExt cx="1390421" cy="776976"/>
            </a:xfrm>
          </p:grpSpPr>
          <p:grpSp>
            <p:nvGrpSpPr>
              <p:cNvPr id="540" name="Group 539">
                <a:extLst>
                  <a:ext uri="{FF2B5EF4-FFF2-40B4-BE49-F238E27FC236}">
                    <a16:creationId xmlns:a16="http://schemas.microsoft.com/office/drawing/2014/main" id="{654A989C-4854-815C-9D47-13B2BDED6F63}"/>
                  </a:ext>
                </a:extLst>
              </p:cNvPr>
              <p:cNvGrpSpPr/>
              <p:nvPr/>
            </p:nvGrpSpPr>
            <p:grpSpPr>
              <a:xfrm>
                <a:off x="5712574" y="5096815"/>
                <a:ext cx="362679" cy="362679"/>
                <a:chOff x="8057207" y="4982632"/>
                <a:chExt cx="760693" cy="760693"/>
              </a:xfrm>
            </p:grpSpPr>
            <p:sp>
              <p:nvSpPr>
                <p:cNvPr id="557" name="Oval 556">
                  <a:extLst>
                    <a:ext uri="{FF2B5EF4-FFF2-40B4-BE49-F238E27FC236}">
                      <a16:creationId xmlns:a16="http://schemas.microsoft.com/office/drawing/2014/main" id="{1C7E60B5-BDEE-E777-9D65-E0FF058B3DB3}"/>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558" name="Picture 557" descr="blue-team-boy.emf">
                  <a:extLst>
                    <a:ext uri="{FF2B5EF4-FFF2-40B4-BE49-F238E27FC236}">
                      <a16:creationId xmlns:a16="http://schemas.microsoft.com/office/drawing/2014/main" id="{30B2401F-5758-9FDB-7DB3-86EB64BFC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sp>
            <p:nvSpPr>
              <p:cNvPr id="541" name="TextBox 540">
                <a:extLst>
                  <a:ext uri="{FF2B5EF4-FFF2-40B4-BE49-F238E27FC236}">
                    <a16:creationId xmlns:a16="http://schemas.microsoft.com/office/drawing/2014/main" id="{51DB969B-14B7-7419-3F18-0B08FF3831C5}"/>
                  </a:ext>
                </a:extLst>
              </p:cNvPr>
              <p:cNvSpPr txBox="1"/>
              <p:nvPr/>
            </p:nvSpPr>
            <p:spPr>
              <a:xfrm>
                <a:off x="6053960" y="5626460"/>
                <a:ext cx="8242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cs typeface="Arial"/>
                    <a:sym typeface="Arial"/>
                  </a:rPr>
                  <a:t>SOC Team</a:t>
                </a:r>
              </a:p>
            </p:txBody>
          </p:sp>
          <p:grpSp>
            <p:nvGrpSpPr>
              <p:cNvPr id="542" name="Group 541">
                <a:extLst>
                  <a:ext uri="{FF2B5EF4-FFF2-40B4-BE49-F238E27FC236}">
                    <a16:creationId xmlns:a16="http://schemas.microsoft.com/office/drawing/2014/main" id="{6948B67B-CF6E-0D46-6AAD-5098F5FA6FA9}"/>
                  </a:ext>
                </a:extLst>
              </p:cNvPr>
              <p:cNvGrpSpPr/>
              <p:nvPr/>
            </p:nvGrpSpPr>
            <p:grpSpPr>
              <a:xfrm>
                <a:off x="6150245" y="5095705"/>
                <a:ext cx="362679" cy="362679"/>
                <a:chOff x="8057207" y="4982632"/>
                <a:chExt cx="760693" cy="760693"/>
              </a:xfrm>
            </p:grpSpPr>
            <p:sp>
              <p:nvSpPr>
                <p:cNvPr id="555" name="Oval 554">
                  <a:extLst>
                    <a:ext uri="{FF2B5EF4-FFF2-40B4-BE49-F238E27FC236}">
                      <a16:creationId xmlns:a16="http://schemas.microsoft.com/office/drawing/2014/main" id="{7E105EDD-84E1-19CB-64D0-2241810D4BF6}"/>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556" name="Picture 555" descr="blue-team-boy.emf">
                  <a:extLst>
                    <a:ext uri="{FF2B5EF4-FFF2-40B4-BE49-F238E27FC236}">
                      <a16:creationId xmlns:a16="http://schemas.microsoft.com/office/drawing/2014/main" id="{2BE92F5C-2114-1ABB-67B7-964C756B0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543" name="Group 542">
                <a:extLst>
                  <a:ext uri="{FF2B5EF4-FFF2-40B4-BE49-F238E27FC236}">
                    <a16:creationId xmlns:a16="http://schemas.microsoft.com/office/drawing/2014/main" id="{DF4DA8FD-C1FF-980F-52F5-557E528C8403}"/>
                  </a:ext>
                </a:extLst>
              </p:cNvPr>
              <p:cNvGrpSpPr/>
              <p:nvPr/>
            </p:nvGrpSpPr>
            <p:grpSpPr>
              <a:xfrm>
                <a:off x="6587916" y="5101180"/>
                <a:ext cx="362679" cy="362679"/>
                <a:chOff x="8057207" y="4982632"/>
                <a:chExt cx="760693" cy="760693"/>
              </a:xfrm>
            </p:grpSpPr>
            <p:sp>
              <p:nvSpPr>
                <p:cNvPr id="553" name="Oval 552">
                  <a:extLst>
                    <a:ext uri="{FF2B5EF4-FFF2-40B4-BE49-F238E27FC236}">
                      <a16:creationId xmlns:a16="http://schemas.microsoft.com/office/drawing/2014/main" id="{1BB6249F-11B2-FA26-B1E0-5959C70333D8}"/>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554" name="Picture 553" descr="blue-team-boy.emf">
                  <a:extLst>
                    <a:ext uri="{FF2B5EF4-FFF2-40B4-BE49-F238E27FC236}">
                      <a16:creationId xmlns:a16="http://schemas.microsoft.com/office/drawing/2014/main" id="{BEF96EC7-F11A-3898-93FC-8A38D69A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544" name="Group 543">
                <a:extLst>
                  <a:ext uri="{FF2B5EF4-FFF2-40B4-BE49-F238E27FC236}">
                    <a16:creationId xmlns:a16="http://schemas.microsoft.com/office/drawing/2014/main" id="{84FFA9D1-A1FF-B5FE-88A2-E495CE734B74}"/>
                  </a:ext>
                </a:extLst>
              </p:cNvPr>
              <p:cNvGrpSpPr/>
              <p:nvPr/>
            </p:nvGrpSpPr>
            <p:grpSpPr>
              <a:xfrm>
                <a:off x="5864974" y="5249215"/>
                <a:ext cx="362679" cy="362679"/>
                <a:chOff x="8057207" y="4982632"/>
                <a:chExt cx="760693" cy="760693"/>
              </a:xfrm>
            </p:grpSpPr>
            <p:sp>
              <p:nvSpPr>
                <p:cNvPr id="551" name="Oval 550">
                  <a:extLst>
                    <a:ext uri="{FF2B5EF4-FFF2-40B4-BE49-F238E27FC236}">
                      <a16:creationId xmlns:a16="http://schemas.microsoft.com/office/drawing/2014/main" id="{76B2D872-F87D-3F3D-2DF6-2C8772AF57C1}"/>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552" name="Picture 551" descr="blue-team-boy.emf">
                  <a:extLst>
                    <a:ext uri="{FF2B5EF4-FFF2-40B4-BE49-F238E27FC236}">
                      <a16:creationId xmlns:a16="http://schemas.microsoft.com/office/drawing/2014/main" id="{330E1F76-7214-7CD0-C886-91240859E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545" name="Group 544">
                <a:extLst>
                  <a:ext uri="{FF2B5EF4-FFF2-40B4-BE49-F238E27FC236}">
                    <a16:creationId xmlns:a16="http://schemas.microsoft.com/office/drawing/2014/main" id="{57F2CD95-3007-5721-6D26-F18B68C33AD9}"/>
                  </a:ext>
                </a:extLst>
              </p:cNvPr>
              <p:cNvGrpSpPr/>
              <p:nvPr/>
            </p:nvGrpSpPr>
            <p:grpSpPr>
              <a:xfrm>
                <a:off x="6302645" y="5248105"/>
                <a:ext cx="362679" cy="362679"/>
                <a:chOff x="8057207" y="4982632"/>
                <a:chExt cx="760693" cy="760693"/>
              </a:xfrm>
            </p:grpSpPr>
            <p:sp>
              <p:nvSpPr>
                <p:cNvPr id="549" name="Oval 548">
                  <a:extLst>
                    <a:ext uri="{FF2B5EF4-FFF2-40B4-BE49-F238E27FC236}">
                      <a16:creationId xmlns:a16="http://schemas.microsoft.com/office/drawing/2014/main" id="{C4AFB9A2-76ED-DA00-FE6D-EE30FEB9B4AC}"/>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550" name="Picture 549" descr="blue-team-boy.emf">
                  <a:extLst>
                    <a:ext uri="{FF2B5EF4-FFF2-40B4-BE49-F238E27FC236}">
                      <a16:creationId xmlns:a16="http://schemas.microsoft.com/office/drawing/2014/main" id="{732820D7-6822-5E5E-6FF9-C38823DAB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546" name="Group 545">
                <a:extLst>
                  <a:ext uri="{FF2B5EF4-FFF2-40B4-BE49-F238E27FC236}">
                    <a16:creationId xmlns:a16="http://schemas.microsoft.com/office/drawing/2014/main" id="{8FB8B907-BBD6-35A8-A08F-C0A6F7FE7BAF}"/>
                  </a:ext>
                </a:extLst>
              </p:cNvPr>
              <p:cNvGrpSpPr/>
              <p:nvPr/>
            </p:nvGrpSpPr>
            <p:grpSpPr>
              <a:xfrm>
                <a:off x="6740316" y="5253580"/>
                <a:ext cx="362679" cy="362679"/>
                <a:chOff x="8057207" y="4982632"/>
                <a:chExt cx="760693" cy="760693"/>
              </a:xfrm>
            </p:grpSpPr>
            <p:sp>
              <p:nvSpPr>
                <p:cNvPr id="547" name="Oval 546">
                  <a:extLst>
                    <a:ext uri="{FF2B5EF4-FFF2-40B4-BE49-F238E27FC236}">
                      <a16:creationId xmlns:a16="http://schemas.microsoft.com/office/drawing/2014/main" id="{45750993-C53E-D5CF-D69D-7DAAA3E6C0B3}"/>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548" name="Picture 547" descr="blue-team-boy.emf">
                  <a:extLst>
                    <a:ext uri="{FF2B5EF4-FFF2-40B4-BE49-F238E27FC236}">
                      <a16:creationId xmlns:a16="http://schemas.microsoft.com/office/drawing/2014/main" id="{B2F09387-F034-F257-0DFC-6BD095A1C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sp>
          <p:nvSpPr>
            <p:cNvPr id="499" name="Rectangle 498">
              <a:extLst>
                <a:ext uri="{FF2B5EF4-FFF2-40B4-BE49-F238E27FC236}">
                  <a16:creationId xmlns:a16="http://schemas.microsoft.com/office/drawing/2014/main" id="{FEE818BB-B3B9-354A-FA66-697AD61428B8}"/>
                </a:ext>
              </a:extLst>
            </p:cNvPr>
            <p:cNvSpPr/>
            <p:nvPr/>
          </p:nvSpPr>
          <p:spPr>
            <a:xfrm>
              <a:off x="2512145" y="1845231"/>
              <a:ext cx="1563512" cy="9113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500" name="TextBox 499">
              <a:extLst>
                <a:ext uri="{FF2B5EF4-FFF2-40B4-BE49-F238E27FC236}">
                  <a16:creationId xmlns:a16="http://schemas.microsoft.com/office/drawing/2014/main" id="{92BDCD90-B4B0-4664-FD9F-98E4E015CBF1}"/>
                </a:ext>
              </a:extLst>
            </p:cNvPr>
            <p:cNvSpPr txBox="1"/>
            <p:nvPr/>
          </p:nvSpPr>
          <p:spPr>
            <a:xfrm>
              <a:off x="2631144" y="2474392"/>
              <a:ext cx="523294" cy="276999"/>
            </a:xfrm>
            <a:prstGeom prst="rect">
              <a:avLst/>
            </a:prstGeom>
            <a:noFill/>
          </p:spPr>
          <p:txBody>
            <a:bodyPr wrap="square">
              <a:spAutoFit/>
            </a:bodyPr>
            <a:lstStyle/>
            <a:p>
              <a:pPr algn="ctr"/>
              <a:r>
                <a:rPr lang="en-US" sz="1200" kern="0" dirty="0">
                  <a:latin typeface="Arial"/>
                  <a:cs typeface="Arial"/>
                  <a:sym typeface="Arial"/>
                </a:rPr>
                <a:t>SME</a:t>
              </a:r>
              <a:endParaRPr lang="en-US" sz="1200" dirty="0"/>
            </a:p>
          </p:txBody>
        </p:sp>
        <p:sp>
          <p:nvSpPr>
            <p:cNvPr id="501" name="TextBox 500">
              <a:extLst>
                <a:ext uri="{FF2B5EF4-FFF2-40B4-BE49-F238E27FC236}">
                  <a16:creationId xmlns:a16="http://schemas.microsoft.com/office/drawing/2014/main" id="{0BFC6C5B-AB23-3D16-B444-66049F42E317}"/>
                </a:ext>
              </a:extLst>
            </p:cNvPr>
            <p:cNvSpPr txBox="1"/>
            <p:nvPr/>
          </p:nvSpPr>
          <p:spPr>
            <a:xfrm>
              <a:off x="3437491" y="2482019"/>
              <a:ext cx="523294" cy="276999"/>
            </a:xfrm>
            <a:prstGeom prst="rect">
              <a:avLst/>
            </a:prstGeom>
            <a:noFill/>
          </p:spPr>
          <p:txBody>
            <a:bodyPr wrap="square">
              <a:spAutoFit/>
            </a:bodyPr>
            <a:lstStyle/>
            <a:p>
              <a:pPr algn="ctr"/>
              <a:r>
                <a:rPr lang="en-US" sz="1200" kern="0" dirty="0">
                  <a:latin typeface="Arial"/>
                  <a:cs typeface="Arial"/>
                  <a:sym typeface="Arial"/>
                </a:rPr>
                <a:t>SME</a:t>
              </a:r>
              <a:endParaRPr lang="en-US" sz="1200" dirty="0"/>
            </a:p>
          </p:txBody>
        </p:sp>
        <p:sp>
          <p:nvSpPr>
            <p:cNvPr id="502" name="TextBox 501">
              <a:extLst>
                <a:ext uri="{FF2B5EF4-FFF2-40B4-BE49-F238E27FC236}">
                  <a16:creationId xmlns:a16="http://schemas.microsoft.com/office/drawing/2014/main" id="{16B1B67F-4928-B164-2E4C-A58071F407D7}"/>
                </a:ext>
              </a:extLst>
            </p:cNvPr>
            <p:cNvSpPr txBox="1"/>
            <p:nvPr/>
          </p:nvSpPr>
          <p:spPr>
            <a:xfrm>
              <a:off x="3080136" y="2719382"/>
              <a:ext cx="1058740" cy="276999"/>
            </a:xfrm>
            <a:prstGeom prst="rect">
              <a:avLst/>
            </a:prstGeom>
            <a:noFill/>
          </p:spPr>
          <p:txBody>
            <a:bodyPr wrap="square">
              <a:spAutoFit/>
            </a:bodyPr>
            <a:lstStyle/>
            <a:p>
              <a:pPr algn="ctr"/>
              <a:r>
                <a:rPr lang="en-US" sz="1200" kern="0" dirty="0">
                  <a:latin typeface="Arial"/>
                  <a:cs typeface="Arial"/>
                  <a:sym typeface="Arial"/>
                </a:rPr>
                <a:t>SME Cluster</a:t>
              </a:r>
              <a:endParaRPr lang="en-US" sz="1200" dirty="0"/>
            </a:p>
          </p:txBody>
        </p:sp>
        <p:cxnSp>
          <p:nvCxnSpPr>
            <p:cNvPr id="503" name="Straight Connector 502">
              <a:extLst>
                <a:ext uri="{FF2B5EF4-FFF2-40B4-BE49-F238E27FC236}">
                  <a16:creationId xmlns:a16="http://schemas.microsoft.com/office/drawing/2014/main" id="{019E460B-2932-7F2B-860E-80ECA8C17AEA}"/>
                </a:ext>
              </a:extLst>
            </p:cNvPr>
            <p:cNvCxnSpPr>
              <a:cxnSpLocks/>
              <a:stCxn id="499" idx="0"/>
            </p:cNvCxnSpPr>
            <p:nvPr/>
          </p:nvCxnSpPr>
          <p:spPr>
            <a:xfrm flipH="1" flipV="1">
              <a:off x="3286324" y="1274035"/>
              <a:ext cx="7577" cy="571196"/>
            </a:xfrm>
            <a:prstGeom prst="line">
              <a:avLst/>
            </a:prstGeom>
            <a:ln w="38100">
              <a:solidFill>
                <a:schemeClr val="accent2"/>
              </a:solidFill>
              <a:prstDash val="sysDot"/>
              <a:tailEnd type="stealth" w="lg" len="med"/>
            </a:ln>
          </p:spPr>
          <p:style>
            <a:lnRef idx="1">
              <a:schemeClr val="accent1"/>
            </a:lnRef>
            <a:fillRef idx="0">
              <a:schemeClr val="accent1"/>
            </a:fillRef>
            <a:effectRef idx="0">
              <a:schemeClr val="accent1"/>
            </a:effectRef>
            <a:fontRef idx="minor">
              <a:schemeClr val="tx1"/>
            </a:fontRef>
          </p:style>
        </p:cxnSp>
        <p:sp>
          <p:nvSpPr>
            <p:cNvPr id="504" name="TextBox 503">
              <a:extLst>
                <a:ext uri="{FF2B5EF4-FFF2-40B4-BE49-F238E27FC236}">
                  <a16:creationId xmlns:a16="http://schemas.microsoft.com/office/drawing/2014/main" id="{B94974E3-37E6-6CA3-D914-D5CD6DA89ABA}"/>
                </a:ext>
              </a:extLst>
            </p:cNvPr>
            <p:cNvSpPr txBox="1"/>
            <p:nvPr/>
          </p:nvSpPr>
          <p:spPr>
            <a:xfrm>
              <a:off x="3282310" y="1274035"/>
              <a:ext cx="744123" cy="461665"/>
            </a:xfrm>
            <a:prstGeom prst="rect">
              <a:avLst/>
            </a:prstGeom>
            <a:noFill/>
          </p:spPr>
          <p:txBody>
            <a:bodyPr wrap="square">
              <a:spAutoFit/>
            </a:bodyPr>
            <a:lstStyle/>
            <a:p>
              <a:r>
                <a:rPr lang="en-US" sz="1200" kern="0" dirty="0">
                  <a:latin typeface="Arial"/>
                  <a:cs typeface="Arial"/>
                  <a:sym typeface="Arial"/>
                </a:rPr>
                <a:t>Other Clusters</a:t>
              </a:r>
              <a:endParaRPr lang="en-US" sz="1200" dirty="0"/>
            </a:p>
          </p:txBody>
        </p:sp>
        <p:cxnSp>
          <p:nvCxnSpPr>
            <p:cNvPr id="505" name="Straight Connector 504">
              <a:extLst>
                <a:ext uri="{FF2B5EF4-FFF2-40B4-BE49-F238E27FC236}">
                  <a16:creationId xmlns:a16="http://schemas.microsoft.com/office/drawing/2014/main" id="{96F2F125-3ED5-BB0B-F185-A320C4259295}"/>
                </a:ext>
              </a:extLst>
            </p:cNvPr>
            <p:cNvCxnSpPr>
              <a:cxnSpLocks/>
            </p:cNvCxnSpPr>
            <p:nvPr/>
          </p:nvCxnSpPr>
          <p:spPr>
            <a:xfrm flipV="1">
              <a:off x="2981280" y="2764948"/>
              <a:ext cx="0" cy="323999"/>
            </a:xfrm>
            <a:prstGeom prst="line">
              <a:avLst/>
            </a:prstGeom>
            <a:ln w="38100">
              <a:solidFill>
                <a:srgbClr val="76CAE6"/>
              </a:solidFill>
            </a:ln>
          </p:spPr>
          <p:style>
            <a:lnRef idx="1">
              <a:schemeClr val="accent1"/>
            </a:lnRef>
            <a:fillRef idx="0">
              <a:schemeClr val="accent1"/>
            </a:fillRef>
            <a:effectRef idx="0">
              <a:schemeClr val="accent1"/>
            </a:effectRef>
            <a:fontRef idx="minor">
              <a:schemeClr val="tx1"/>
            </a:fontRef>
          </p:style>
        </p:cxnSp>
        <p:pic>
          <p:nvPicPr>
            <p:cNvPr id="506" name="Picture 82">
              <a:extLst>
                <a:ext uri="{FF2B5EF4-FFF2-40B4-BE49-F238E27FC236}">
                  <a16:creationId xmlns:a16="http://schemas.microsoft.com/office/drawing/2014/main" id="{221C3C3E-ED8D-7778-BD89-CED08CD2194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bwMode="auto">
            <a:xfrm>
              <a:off x="2594359" y="1909118"/>
              <a:ext cx="608260" cy="60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7" name="Picture 82">
              <a:extLst>
                <a:ext uri="{FF2B5EF4-FFF2-40B4-BE49-F238E27FC236}">
                  <a16:creationId xmlns:a16="http://schemas.microsoft.com/office/drawing/2014/main" id="{C63B943F-3A6A-CBC2-B9D7-E8C5FBD061F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bwMode="auto">
            <a:xfrm>
              <a:off x="3397041" y="1915761"/>
              <a:ext cx="608260" cy="60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8" name="Rectangle 507">
              <a:extLst>
                <a:ext uri="{FF2B5EF4-FFF2-40B4-BE49-F238E27FC236}">
                  <a16:creationId xmlns:a16="http://schemas.microsoft.com/office/drawing/2014/main" id="{7E9D0A21-D7B7-5994-CC46-24AF6F808790}"/>
                </a:ext>
              </a:extLst>
            </p:cNvPr>
            <p:cNvSpPr/>
            <p:nvPr/>
          </p:nvSpPr>
          <p:spPr>
            <a:xfrm>
              <a:off x="341964" y="3092700"/>
              <a:ext cx="3729817" cy="161620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512" name="Group 511">
              <a:extLst>
                <a:ext uri="{FF2B5EF4-FFF2-40B4-BE49-F238E27FC236}">
                  <a16:creationId xmlns:a16="http://schemas.microsoft.com/office/drawing/2014/main" id="{6F1EC857-09E8-463A-CB1F-2C89F0938707}"/>
                </a:ext>
              </a:extLst>
            </p:cNvPr>
            <p:cNvGrpSpPr/>
            <p:nvPr/>
          </p:nvGrpSpPr>
          <p:grpSpPr>
            <a:xfrm>
              <a:off x="419796" y="3102192"/>
              <a:ext cx="910716" cy="1606712"/>
              <a:chOff x="8191735" y="2912097"/>
              <a:chExt cx="910716" cy="1606712"/>
            </a:xfrm>
          </p:grpSpPr>
          <p:grpSp>
            <p:nvGrpSpPr>
              <p:cNvPr id="521" name="Group 520">
                <a:extLst>
                  <a:ext uri="{FF2B5EF4-FFF2-40B4-BE49-F238E27FC236}">
                    <a16:creationId xmlns:a16="http://schemas.microsoft.com/office/drawing/2014/main" id="{6DA96209-2D3E-9C9C-ABA6-A9B90ED2C5A4}"/>
                  </a:ext>
                </a:extLst>
              </p:cNvPr>
              <p:cNvGrpSpPr/>
              <p:nvPr/>
            </p:nvGrpSpPr>
            <p:grpSpPr>
              <a:xfrm>
                <a:off x="8312189" y="3349380"/>
                <a:ext cx="645979" cy="645980"/>
                <a:chOff x="2130023" y="2783018"/>
                <a:chExt cx="645979" cy="645980"/>
              </a:xfrm>
              <a:effectLst>
                <a:glow rad="228600">
                  <a:schemeClr val="accent2">
                    <a:alpha val="40000"/>
                  </a:schemeClr>
                </a:glow>
              </a:effectLst>
            </p:grpSpPr>
            <p:sp>
              <p:nvSpPr>
                <p:cNvPr id="524" name="Arc 523">
                  <a:extLst>
                    <a:ext uri="{FF2B5EF4-FFF2-40B4-BE49-F238E27FC236}">
                      <a16:creationId xmlns:a16="http://schemas.microsoft.com/office/drawing/2014/main" id="{E8746651-D0C0-F877-EBEF-1202C952F1A3}"/>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5" name="Arc 524">
                  <a:extLst>
                    <a:ext uri="{FF2B5EF4-FFF2-40B4-BE49-F238E27FC236}">
                      <a16:creationId xmlns:a16="http://schemas.microsoft.com/office/drawing/2014/main" id="{C0BC70A2-5D51-2EEB-3CDD-1C0D7114A236}"/>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6" name="Arc 525">
                  <a:extLst>
                    <a:ext uri="{FF2B5EF4-FFF2-40B4-BE49-F238E27FC236}">
                      <a16:creationId xmlns:a16="http://schemas.microsoft.com/office/drawing/2014/main" id="{82354833-42D3-DB28-641D-48AC4BE22350}"/>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7" name="Freeform: Shape 526">
                  <a:extLst>
                    <a:ext uri="{FF2B5EF4-FFF2-40B4-BE49-F238E27FC236}">
                      <a16:creationId xmlns:a16="http://schemas.microsoft.com/office/drawing/2014/main" id="{169B2D83-9018-C6A8-C465-B1694F9526B0}"/>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522" name="TextBox 521">
                <a:extLst>
                  <a:ext uri="{FF2B5EF4-FFF2-40B4-BE49-F238E27FC236}">
                    <a16:creationId xmlns:a16="http://schemas.microsoft.com/office/drawing/2014/main" id="{33E94188-FE53-00EF-C756-1F92859A1B1E}"/>
                  </a:ext>
                </a:extLst>
              </p:cNvPr>
              <p:cNvSpPr txBox="1"/>
              <p:nvPr/>
            </p:nvSpPr>
            <p:spPr>
              <a:xfrm>
                <a:off x="8301182" y="2912097"/>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sp>
            <p:nvSpPr>
              <p:cNvPr id="523" name="TextBox 522">
                <a:extLst>
                  <a:ext uri="{FF2B5EF4-FFF2-40B4-BE49-F238E27FC236}">
                    <a16:creationId xmlns:a16="http://schemas.microsoft.com/office/drawing/2014/main" id="{21A1A4B2-C65A-5FAB-4BAA-A6E592160CA5}"/>
                  </a:ext>
                </a:extLst>
              </p:cNvPr>
              <p:cNvSpPr txBox="1"/>
              <p:nvPr/>
            </p:nvSpPr>
            <p:spPr>
              <a:xfrm>
                <a:off x="8191735" y="4057144"/>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Primary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grpSp>
        <p:grpSp>
          <p:nvGrpSpPr>
            <p:cNvPr id="513" name="Group 512">
              <a:extLst>
                <a:ext uri="{FF2B5EF4-FFF2-40B4-BE49-F238E27FC236}">
                  <a16:creationId xmlns:a16="http://schemas.microsoft.com/office/drawing/2014/main" id="{BD1AD082-5F38-C9AB-BA84-C0A9C350D13C}"/>
                </a:ext>
              </a:extLst>
            </p:cNvPr>
            <p:cNvGrpSpPr/>
            <p:nvPr/>
          </p:nvGrpSpPr>
          <p:grpSpPr>
            <a:xfrm>
              <a:off x="3095494" y="3092701"/>
              <a:ext cx="910716" cy="1612081"/>
              <a:chOff x="10143533" y="2902606"/>
              <a:chExt cx="910716" cy="1612081"/>
            </a:xfrm>
          </p:grpSpPr>
          <p:grpSp>
            <p:nvGrpSpPr>
              <p:cNvPr id="514" name="Group 513">
                <a:extLst>
                  <a:ext uri="{FF2B5EF4-FFF2-40B4-BE49-F238E27FC236}">
                    <a16:creationId xmlns:a16="http://schemas.microsoft.com/office/drawing/2014/main" id="{F6F931D1-8C87-CFD4-DA71-CE5DE4BDB5A1}"/>
                  </a:ext>
                </a:extLst>
              </p:cNvPr>
              <p:cNvGrpSpPr/>
              <p:nvPr/>
            </p:nvGrpSpPr>
            <p:grpSpPr>
              <a:xfrm>
                <a:off x="10295091" y="3339889"/>
                <a:ext cx="645979" cy="645980"/>
                <a:chOff x="2130023" y="2783018"/>
                <a:chExt cx="645979" cy="645980"/>
              </a:xfrm>
              <a:effectLst>
                <a:glow rad="228600">
                  <a:schemeClr val="accent2">
                    <a:alpha val="40000"/>
                  </a:schemeClr>
                </a:glow>
              </a:effectLst>
            </p:grpSpPr>
            <p:sp>
              <p:nvSpPr>
                <p:cNvPr id="517" name="Arc 516">
                  <a:extLst>
                    <a:ext uri="{FF2B5EF4-FFF2-40B4-BE49-F238E27FC236}">
                      <a16:creationId xmlns:a16="http://schemas.microsoft.com/office/drawing/2014/main" id="{89EE80E7-A474-56D9-EFEE-901211967E19}"/>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8" name="Arc 517">
                  <a:extLst>
                    <a:ext uri="{FF2B5EF4-FFF2-40B4-BE49-F238E27FC236}">
                      <a16:creationId xmlns:a16="http://schemas.microsoft.com/office/drawing/2014/main" id="{8F71C7ED-261E-A89A-3D34-177C9D6788CE}"/>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9" name="Arc 518">
                  <a:extLst>
                    <a:ext uri="{FF2B5EF4-FFF2-40B4-BE49-F238E27FC236}">
                      <a16:creationId xmlns:a16="http://schemas.microsoft.com/office/drawing/2014/main" id="{8AED9FC9-68C4-0C73-44A5-C6D01F653AF9}"/>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0" name="Freeform: Shape 519">
                  <a:extLst>
                    <a:ext uri="{FF2B5EF4-FFF2-40B4-BE49-F238E27FC236}">
                      <a16:creationId xmlns:a16="http://schemas.microsoft.com/office/drawing/2014/main" id="{08251A17-59EE-A67F-8640-7BC3D3790638}"/>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515" name="TextBox 514">
                <a:extLst>
                  <a:ext uri="{FF2B5EF4-FFF2-40B4-BE49-F238E27FC236}">
                    <a16:creationId xmlns:a16="http://schemas.microsoft.com/office/drawing/2014/main" id="{0F7EF1FA-F43D-3DC5-76C8-4D2817FF5C32}"/>
                  </a:ext>
                </a:extLst>
              </p:cNvPr>
              <p:cNvSpPr txBox="1"/>
              <p:nvPr/>
            </p:nvSpPr>
            <p:spPr>
              <a:xfrm>
                <a:off x="10143533" y="4053022"/>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Passive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sp>
            <p:nvSpPr>
              <p:cNvPr id="516" name="TextBox 515">
                <a:extLst>
                  <a:ext uri="{FF2B5EF4-FFF2-40B4-BE49-F238E27FC236}">
                    <a16:creationId xmlns:a16="http://schemas.microsoft.com/office/drawing/2014/main" id="{D2820A74-30BA-D0B0-F338-BC511CF035F2}"/>
                  </a:ext>
                </a:extLst>
              </p:cNvPr>
              <p:cNvSpPr txBox="1"/>
              <p:nvPr/>
            </p:nvSpPr>
            <p:spPr>
              <a:xfrm>
                <a:off x="10284084" y="2902606"/>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grpSp>
        <p:pic>
          <p:nvPicPr>
            <p:cNvPr id="559" name="Picture 6" descr="Cylinder_Database_Flat.png">
              <a:extLst>
                <a:ext uri="{FF2B5EF4-FFF2-40B4-BE49-F238E27FC236}">
                  <a16:creationId xmlns:a16="http://schemas.microsoft.com/office/drawing/2014/main" id="{4F680502-59F8-B80A-9814-CF44C1AF22D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8907" y="3513181"/>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0" name="Picture 6" descr="Cylinder_Database_Flat.png">
              <a:extLst>
                <a:ext uri="{FF2B5EF4-FFF2-40B4-BE49-F238E27FC236}">
                  <a16:creationId xmlns:a16="http://schemas.microsoft.com/office/drawing/2014/main" id="{F47FDB14-D93F-BB9C-ADB4-61DA5C2709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71962" y="3518416"/>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61" name="Straight Connector 560">
              <a:extLst>
                <a:ext uri="{FF2B5EF4-FFF2-40B4-BE49-F238E27FC236}">
                  <a16:creationId xmlns:a16="http://schemas.microsoft.com/office/drawing/2014/main" id="{741EFF6C-634E-DFFD-2F7F-884DF7E396DD}"/>
                </a:ext>
              </a:extLst>
            </p:cNvPr>
            <p:cNvCxnSpPr>
              <a:cxnSpLocks/>
            </p:cNvCxnSpPr>
            <p:nvPr/>
          </p:nvCxnSpPr>
          <p:spPr>
            <a:xfrm flipH="1" flipV="1">
              <a:off x="1468479" y="3712144"/>
              <a:ext cx="1503483" cy="5235"/>
            </a:xfrm>
            <a:prstGeom prst="line">
              <a:avLst/>
            </a:prstGeom>
            <a:ln w="38100">
              <a:solidFill>
                <a:schemeClr val="accent2"/>
              </a:soli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sp>
          <p:nvSpPr>
            <p:cNvPr id="565" name="TextBox 564">
              <a:extLst>
                <a:ext uri="{FF2B5EF4-FFF2-40B4-BE49-F238E27FC236}">
                  <a16:creationId xmlns:a16="http://schemas.microsoft.com/office/drawing/2014/main" id="{CD3787D4-D8B7-765B-3ED0-8B4A3482DB67}"/>
                </a:ext>
              </a:extLst>
            </p:cNvPr>
            <p:cNvSpPr txBox="1"/>
            <p:nvPr/>
          </p:nvSpPr>
          <p:spPr>
            <a:xfrm>
              <a:off x="1234930" y="4011386"/>
              <a:ext cx="822661" cy="238527"/>
            </a:xfrm>
            <a:prstGeom prst="rect">
              <a:avLst/>
            </a:prstGeom>
            <a:noFill/>
            <a:ln>
              <a:noFill/>
            </a:ln>
          </p:spPr>
          <p:txBody>
            <a:bodyPr wrap="none" rtlCol="0">
              <a:spAutoFit/>
            </a:bodyPr>
            <a:lstStyle/>
            <a:p>
              <a:pPr algn="ctr" defTabSz="457189">
                <a:lnSpc>
                  <a:spcPct val="95000"/>
                </a:lnSpc>
              </a:pPr>
              <a:r>
                <a:rPr lang="en-US" sz="1000" dirty="0">
                  <a:cs typeface="Arial" panose="020B0604020202020204" pitchFamily="34" charset="0"/>
                </a:rPr>
                <a:t>Internal DB</a:t>
              </a:r>
            </a:p>
          </p:txBody>
        </p:sp>
        <p:sp>
          <p:nvSpPr>
            <p:cNvPr id="566" name="TextBox 565">
              <a:extLst>
                <a:ext uri="{FF2B5EF4-FFF2-40B4-BE49-F238E27FC236}">
                  <a16:creationId xmlns:a16="http://schemas.microsoft.com/office/drawing/2014/main" id="{ECBCBC5D-E7ED-7DCB-9760-185AFEB65C68}"/>
                </a:ext>
              </a:extLst>
            </p:cNvPr>
            <p:cNvSpPr txBox="1"/>
            <p:nvPr/>
          </p:nvSpPr>
          <p:spPr>
            <a:xfrm>
              <a:off x="2410800" y="4016613"/>
              <a:ext cx="822661" cy="238527"/>
            </a:xfrm>
            <a:prstGeom prst="rect">
              <a:avLst/>
            </a:prstGeom>
            <a:noFill/>
            <a:ln>
              <a:noFill/>
            </a:ln>
          </p:spPr>
          <p:txBody>
            <a:bodyPr wrap="none" rtlCol="0">
              <a:spAutoFit/>
            </a:bodyPr>
            <a:lstStyle/>
            <a:p>
              <a:pPr algn="ctr" defTabSz="457189">
                <a:lnSpc>
                  <a:spcPct val="95000"/>
                </a:lnSpc>
              </a:pPr>
              <a:r>
                <a:rPr lang="en-US" sz="1000" dirty="0">
                  <a:cs typeface="Arial" panose="020B0604020202020204" pitchFamily="34" charset="0"/>
                </a:rPr>
                <a:t>Internal DB</a:t>
              </a:r>
            </a:p>
          </p:txBody>
        </p:sp>
        <p:sp>
          <p:nvSpPr>
            <p:cNvPr id="567" name="TextBox 566">
              <a:extLst>
                <a:ext uri="{FF2B5EF4-FFF2-40B4-BE49-F238E27FC236}">
                  <a16:creationId xmlns:a16="http://schemas.microsoft.com/office/drawing/2014/main" id="{0B24E3C0-5C37-FDD2-C469-538842BC1B20}"/>
                </a:ext>
              </a:extLst>
            </p:cNvPr>
            <p:cNvSpPr txBox="1"/>
            <p:nvPr/>
          </p:nvSpPr>
          <p:spPr>
            <a:xfrm>
              <a:off x="1381222" y="3726172"/>
              <a:ext cx="1659430" cy="238527"/>
            </a:xfrm>
            <a:prstGeom prst="rect">
              <a:avLst/>
            </a:prstGeom>
            <a:noFill/>
            <a:ln>
              <a:noFill/>
            </a:ln>
          </p:spPr>
          <p:txBody>
            <a:bodyPr wrap="none" rtlCol="0">
              <a:spAutoFit/>
            </a:bodyPr>
            <a:lstStyle/>
            <a:p>
              <a:pPr algn="ctr" defTabSz="457189">
                <a:lnSpc>
                  <a:spcPct val="95000"/>
                </a:lnSpc>
              </a:pPr>
              <a:r>
                <a:rPr lang="en-US" sz="1000" dirty="0">
                  <a:cs typeface="Arial" panose="020B0604020202020204" pitchFamily="34" charset="0"/>
                </a:rPr>
                <a:t>Asynchronous Replication</a:t>
              </a:r>
            </a:p>
          </p:txBody>
        </p:sp>
        <p:cxnSp>
          <p:nvCxnSpPr>
            <p:cNvPr id="568" name="Straight Connector 567">
              <a:extLst>
                <a:ext uri="{FF2B5EF4-FFF2-40B4-BE49-F238E27FC236}">
                  <a16:creationId xmlns:a16="http://schemas.microsoft.com/office/drawing/2014/main" id="{766FA131-0389-E662-C5E6-784BBFA83E32}"/>
                </a:ext>
              </a:extLst>
            </p:cNvPr>
            <p:cNvCxnSpPr>
              <a:cxnSpLocks/>
            </p:cNvCxnSpPr>
            <p:nvPr/>
          </p:nvCxnSpPr>
          <p:spPr>
            <a:xfrm flipH="1" flipV="1">
              <a:off x="1468479" y="3978191"/>
              <a:ext cx="1503483" cy="5235"/>
            </a:xfrm>
            <a:prstGeom prst="line">
              <a:avLst/>
            </a:prstGeom>
            <a:ln w="38100">
              <a:solidFill>
                <a:schemeClr val="accent2"/>
              </a:solidFill>
              <a:prstDash val="sysDot"/>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578" name="Connector: Elbow 577">
              <a:extLst>
                <a:ext uri="{FF2B5EF4-FFF2-40B4-BE49-F238E27FC236}">
                  <a16:creationId xmlns:a16="http://schemas.microsoft.com/office/drawing/2014/main" id="{B80EA40A-EE4F-6B24-F567-2EAF45F00805}"/>
                </a:ext>
              </a:extLst>
            </p:cNvPr>
            <p:cNvCxnSpPr>
              <a:cxnSpLocks/>
              <a:stCxn id="555" idx="0"/>
              <a:endCxn id="523" idx="2"/>
            </p:cNvCxnSpPr>
            <p:nvPr/>
          </p:nvCxnSpPr>
          <p:spPr>
            <a:xfrm rot="16200000" flipV="1">
              <a:off x="979356" y="4604703"/>
              <a:ext cx="1030841" cy="1239243"/>
            </a:xfrm>
            <a:prstGeom prst="bent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583" name="TextBox 582">
            <a:extLst>
              <a:ext uri="{FF2B5EF4-FFF2-40B4-BE49-F238E27FC236}">
                <a16:creationId xmlns:a16="http://schemas.microsoft.com/office/drawing/2014/main" id="{F087E105-6C84-4283-3729-0C855E9BC5F2}"/>
              </a:ext>
            </a:extLst>
          </p:cNvPr>
          <p:cNvSpPr txBox="1"/>
          <p:nvPr/>
        </p:nvSpPr>
        <p:spPr>
          <a:xfrm>
            <a:off x="438516" y="817985"/>
            <a:ext cx="3621504" cy="369332"/>
          </a:xfrm>
          <a:prstGeom prst="rect">
            <a:avLst/>
          </a:prstGeom>
          <a:noFill/>
        </p:spPr>
        <p:txBody>
          <a:bodyPr wrap="none" rtlCol="0">
            <a:spAutoFit/>
          </a:bodyPr>
          <a:lstStyle/>
          <a:p>
            <a:r>
              <a:rPr lang="en-GB" b="1" dirty="0"/>
              <a:t>Active/Passive with Internal DB</a:t>
            </a:r>
          </a:p>
        </p:txBody>
      </p:sp>
      <p:grpSp>
        <p:nvGrpSpPr>
          <p:cNvPr id="594" name="Group 593">
            <a:extLst>
              <a:ext uri="{FF2B5EF4-FFF2-40B4-BE49-F238E27FC236}">
                <a16:creationId xmlns:a16="http://schemas.microsoft.com/office/drawing/2014/main" id="{272D8600-50F9-B816-4BDB-03BF186046AF}"/>
              </a:ext>
            </a:extLst>
          </p:cNvPr>
          <p:cNvGrpSpPr/>
          <p:nvPr/>
        </p:nvGrpSpPr>
        <p:grpSpPr>
          <a:xfrm>
            <a:off x="4219353" y="817985"/>
            <a:ext cx="3796912" cy="5698736"/>
            <a:chOff x="4219353" y="817985"/>
            <a:chExt cx="3796912" cy="5698736"/>
          </a:xfrm>
        </p:grpSpPr>
        <p:cxnSp>
          <p:nvCxnSpPr>
            <p:cNvPr id="469" name="Straight Connector 468">
              <a:extLst>
                <a:ext uri="{FF2B5EF4-FFF2-40B4-BE49-F238E27FC236}">
                  <a16:creationId xmlns:a16="http://schemas.microsoft.com/office/drawing/2014/main" id="{7C8A222E-679B-9093-6B7E-11DEC54071E9}"/>
                </a:ext>
              </a:extLst>
            </p:cNvPr>
            <p:cNvCxnSpPr>
              <a:cxnSpLocks/>
              <a:stCxn id="442" idx="2"/>
            </p:cNvCxnSpPr>
            <p:nvPr/>
          </p:nvCxnSpPr>
          <p:spPr>
            <a:xfrm flipH="1">
              <a:off x="6074359" y="4708903"/>
              <a:ext cx="9903" cy="960389"/>
            </a:xfrm>
            <a:prstGeom prst="line">
              <a:avLst/>
            </a:prstGeom>
            <a:ln w="38100">
              <a:solidFill>
                <a:srgbClr val="76CAE6"/>
              </a:solidFill>
              <a:headEnd type="stealth"/>
              <a:tailEnd type="none"/>
            </a:ln>
          </p:spPr>
          <p:style>
            <a:lnRef idx="1">
              <a:schemeClr val="accent1"/>
            </a:lnRef>
            <a:fillRef idx="0">
              <a:schemeClr val="accent1"/>
            </a:fillRef>
            <a:effectRef idx="0">
              <a:schemeClr val="accent1"/>
            </a:effectRef>
            <a:fontRef idx="minor">
              <a:schemeClr val="tx1"/>
            </a:fontRef>
          </p:style>
        </p:cxnSp>
        <p:grpSp>
          <p:nvGrpSpPr>
            <p:cNvPr id="470" name="Group 469">
              <a:extLst>
                <a:ext uri="{FF2B5EF4-FFF2-40B4-BE49-F238E27FC236}">
                  <a16:creationId xmlns:a16="http://schemas.microsoft.com/office/drawing/2014/main" id="{71544C43-1AAA-3845-0CE0-1CD9F7634638}"/>
                </a:ext>
              </a:extLst>
            </p:cNvPr>
            <p:cNvGrpSpPr/>
            <p:nvPr/>
          </p:nvGrpSpPr>
          <p:grpSpPr>
            <a:xfrm>
              <a:off x="5372775" y="5739745"/>
              <a:ext cx="1390421" cy="776976"/>
              <a:chOff x="5712574" y="5095705"/>
              <a:chExt cx="1390421" cy="776976"/>
            </a:xfrm>
          </p:grpSpPr>
          <p:grpSp>
            <p:nvGrpSpPr>
              <p:cNvPr id="474" name="Group 473">
                <a:extLst>
                  <a:ext uri="{FF2B5EF4-FFF2-40B4-BE49-F238E27FC236}">
                    <a16:creationId xmlns:a16="http://schemas.microsoft.com/office/drawing/2014/main" id="{96EF5242-1E64-54D2-B74D-A349487331F2}"/>
                  </a:ext>
                </a:extLst>
              </p:cNvPr>
              <p:cNvGrpSpPr/>
              <p:nvPr/>
            </p:nvGrpSpPr>
            <p:grpSpPr>
              <a:xfrm>
                <a:off x="5712574" y="5096815"/>
                <a:ext cx="362679" cy="362679"/>
                <a:chOff x="8057207" y="4982632"/>
                <a:chExt cx="760693" cy="760693"/>
              </a:xfrm>
            </p:grpSpPr>
            <p:sp>
              <p:nvSpPr>
                <p:cNvPr id="491" name="Oval 490">
                  <a:extLst>
                    <a:ext uri="{FF2B5EF4-FFF2-40B4-BE49-F238E27FC236}">
                      <a16:creationId xmlns:a16="http://schemas.microsoft.com/office/drawing/2014/main" id="{B3CDE0F9-BBF9-38E6-D340-10F5B88414EE}"/>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492" name="Picture 491" descr="blue-team-boy.emf">
                  <a:extLst>
                    <a:ext uri="{FF2B5EF4-FFF2-40B4-BE49-F238E27FC236}">
                      <a16:creationId xmlns:a16="http://schemas.microsoft.com/office/drawing/2014/main" id="{819A18E2-07A5-6723-A77F-E1011E3D9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sp>
            <p:nvSpPr>
              <p:cNvPr id="475" name="TextBox 474">
                <a:extLst>
                  <a:ext uri="{FF2B5EF4-FFF2-40B4-BE49-F238E27FC236}">
                    <a16:creationId xmlns:a16="http://schemas.microsoft.com/office/drawing/2014/main" id="{9D61C643-9B09-8FBD-B5FB-9C7DF6FF1188}"/>
                  </a:ext>
                </a:extLst>
              </p:cNvPr>
              <p:cNvSpPr txBox="1"/>
              <p:nvPr/>
            </p:nvSpPr>
            <p:spPr>
              <a:xfrm>
                <a:off x="6053960" y="5626460"/>
                <a:ext cx="8242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cs typeface="Arial"/>
                    <a:sym typeface="Arial"/>
                  </a:rPr>
                  <a:t>SOC Team</a:t>
                </a:r>
              </a:p>
            </p:txBody>
          </p:sp>
          <p:grpSp>
            <p:nvGrpSpPr>
              <p:cNvPr id="476" name="Group 475">
                <a:extLst>
                  <a:ext uri="{FF2B5EF4-FFF2-40B4-BE49-F238E27FC236}">
                    <a16:creationId xmlns:a16="http://schemas.microsoft.com/office/drawing/2014/main" id="{397C8582-5DF8-1392-8E87-78C497D8D9CC}"/>
                  </a:ext>
                </a:extLst>
              </p:cNvPr>
              <p:cNvGrpSpPr/>
              <p:nvPr/>
            </p:nvGrpSpPr>
            <p:grpSpPr>
              <a:xfrm>
                <a:off x="6150245" y="5095705"/>
                <a:ext cx="362679" cy="362679"/>
                <a:chOff x="8057207" y="4982632"/>
                <a:chExt cx="760693" cy="760693"/>
              </a:xfrm>
            </p:grpSpPr>
            <p:sp>
              <p:nvSpPr>
                <p:cNvPr id="489" name="Oval 488">
                  <a:extLst>
                    <a:ext uri="{FF2B5EF4-FFF2-40B4-BE49-F238E27FC236}">
                      <a16:creationId xmlns:a16="http://schemas.microsoft.com/office/drawing/2014/main" id="{91528992-0B93-DAC0-CB8E-C2EFB2289083}"/>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490" name="Picture 489" descr="blue-team-boy.emf">
                  <a:extLst>
                    <a:ext uri="{FF2B5EF4-FFF2-40B4-BE49-F238E27FC236}">
                      <a16:creationId xmlns:a16="http://schemas.microsoft.com/office/drawing/2014/main" id="{0DBA7029-61E8-8E2F-85ED-2AF0E886C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477" name="Group 476">
                <a:extLst>
                  <a:ext uri="{FF2B5EF4-FFF2-40B4-BE49-F238E27FC236}">
                    <a16:creationId xmlns:a16="http://schemas.microsoft.com/office/drawing/2014/main" id="{F86213D1-F1F0-6A78-9E50-4E4A014BD86B}"/>
                  </a:ext>
                </a:extLst>
              </p:cNvPr>
              <p:cNvGrpSpPr/>
              <p:nvPr/>
            </p:nvGrpSpPr>
            <p:grpSpPr>
              <a:xfrm>
                <a:off x="6587916" y="5101180"/>
                <a:ext cx="362679" cy="362679"/>
                <a:chOff x="8057207" y="4982632"/>
                <a:chExt cx="760693" cy="760693"/>
              </a:xfrm>
            </p:grpSpPr>
            <p:sp>
              <p:nvSpPr>
                <p:cNvPr id="487" name="Oval 486">
                  <a:extLst>
                    <a:ext uri="{FF2B5EF4-FFF2-40B4-BE49-F238E27FC236}">
                      <a16:creationId xmlns:a16="http://schemas.microsoft.com/office/drawing/2014/main" id="{2C30C6F3-70E4-60E8-5781-CE6817CE29A9}"/>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488" name="Picture 487" descr="blue-team-boy.emf">
                  <a:extLst>
                    <a:ext uri="{FF2B5EF4-FFF2-40B4-BE49-F238E27FC236}">
                      <a16:creationId xmlns:a16="http://schemas.microsoft.com/office/drawing/2014/main" id="{2479FC11-A6A1-64D0-E4A6-5EE88012A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478" name="Group 477">
                <a:extLst>
                  <a:ext uri="{FF2B5EF4-FFF2-40B4-BE49-F238E27FC236}">
                    <a16:creationId xmlns:a16="http://schemas.microsoft.com/office/drawing/2014/main" id="{CBCEBF1D-6882-025A-8646-C4310DE39D10}"/>
                  </a:ext>
                </a:extLst>
              </p:cNvPr>
              <p:cNvGrpSpPr/>
              <p:nvPr/>
            </p:nvGrpSpPr>
            <p:grpSpPr>
              <a:xfrm>
                <a:off x="5864974" y="5249215"/>
                <a:ext cx="362679" cy="362679"/>
                <a:chOff x="8057207" y="4982632"/>
                <a:chExt cx="760693" cy="760693"/>
              </a:xfrm>
            </p:grpSpPr>
            <p:sp>
              <p:nvSpPr>
                <p:cNvPr id="485" name="Oval 484">
                  <a:extLst>
                    <a:ext uri="{FF2B5EF4-FFF2-40B4-BE49-F238E27FC236}">
                      <a16:creationId xmlns:a16="http://schemas.microsoft.com/office/drawing/2014/main" id="{D303CD04-F861-97D8-0DB1-AF859AE85CD7}"/>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486" name="Picture 485" descr="blue-team-boy.emf">
                  <a:extLst>
                    <a:ext uri="{FF2B5EF4-FFF2-40B4-BE49-F238E27FC236}">
                      <a16:creationId xmlns:a16="http://schemas.microsoft.com/office/drawing/2014/main" id="{D21A6C89-AE8E-92BC-961E-9C708D2D3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479" name="Group 478">
                <a:extLst>
                  <a:ext uri="{FF2B5EF4-FFF2-40B4-BE49-F238E27FC236}">
                    <a16:creationId xmlns:a16="http://schemas.microsoft.com/office/drawing/2014/main" id="{85B31943-A671-3C0E-5897-528FFE234532}"/>
                  </a:ext>
                </a:extLst>
              </p:cNvPr>
              <p:cNvGrpSpPr/>
              <p:nvPr/>
            </p:nvGrpSpPr>
            <p:grpSpPr>
              <a:xfrm>
                <a:off x="6302645" y="5248105"/>
                <a:ext cx="362679" cy="362679"/>
                <a:chOff x="8057207" y="4982632"/>
                <a:chExt cx="760693" cy="760693"/>
              </a:xfrm>
            </p:grpSpPr>
            <p:sp>
              <p:nvSpPr>
                <p:cNvPr id="483" name="Oval 482">
                  <a:extLst>
                    <a:ext uri="{FF2B5EF4-FFF2-40B4-BE49-F238E27FC236}">
                      <a16:creationId xmlns:a16="http://schemas.microsoft.com/office/drawing/2014/main" id="{D4099412-6D84-ADDC-7341-6D6A068C726E}"/>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484" name="Picture 483" descr="blue-team-boy.emf">
                  <a:extLst>
                    <a:ext uri="{FF2B5EF4-FFF2-40B4-BE49-F238E27FC236}">
                      <a16:creationId xmlns:a16="http://schemas.microsoft.com/office/drawing/2014/main" id="{55F6D3FB-CE1C-40F2-7BD4-0F69BF4DE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480" name="Group 479">
                <a:extLst>
                  <a:ext uri="{FF2B5EF4-FFF2-40B4-BE49-F238E27FC236}">
                    <a16:creationId xmlns:a16="http://schemas.microsoft.com/office/drawing/2014/main" id="{3DE36E8E-4185-AE22-9049-6A482650DCF0}"/>
                  </a:ext>
                </a:extLst>
              </p:cNvPr>
              <p:cNvGrpSpPr/>
              <p:nvPr/>
            </p:nvGrpSpPr>
            <p:grpSpPr>
              <a:xfrm>
                <a:off x="6740316" y="5253580"/>
                <a:ext cx="362679" cy="362679"/>
                <a:chOff x="8057207" y="4982632"/>
                <a:chExt cx="760693" cy="760693"/>
              </a:xfrm>
            </p:grpSpPr>
            <p:sp>
              <p:nvSpPr>
                <p:cNvPr id="481" name="Oval 480">
                  <a:extLst>
                    <a:ext uri="{FF2B5EF4-FFF2-40B4-BE49-F238E27FC236}">
                      <a16:creationId xmlns:a16="http://schemas.microsoft.com/office/drawing/2014/main" id="{3390C4A0-9C06-FC6A-9B1A-F1D610A15490}"/>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482" name="Picture 481" descr="blue-team-boy.emf">
                  <a:extLst>
                    <a:ext uri="{FF2B5EF4-FFF2-40B4-BE49-F238E27FC236}">
                      <a16:creationId xmlns:a16="http://schemas.microsoft.com/office/drawing/2014/main" id="{F74B119D-D2D7-8D03-B475-BD43302ED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grpSp>
          <p:nvGrpSpPr>
            <p:cNvPr id="471" name="Group 470">
              <a:extLst>
                <a:ext uri="{FF2B5EF4-FFF2-40B4-BE49-F238E27FC236}">
                  <a16:creationId xmlns:a16="http://schemas.microsoft.com/office/drawing/2014/main" id="{C64A4135-7012-FBA8-0A24-FE114A9B5442}"/>
                </a:ext>
              </a:extLst>
            </p:cNvPr>
            <p:cNvGrpSpPr/>
            <p:nvPr/>
          </p:nvGrpSpPr>
          <p:grpSpPr>
            <a:xfrm>
              <a:off x="5823235" y="4959108"/>
              <a:ext cx="512663" cy="495268"/>
              <a:chOff x="3143129" y="4550052"/>
              <a:chExt cx="512663" cy="495268"/>
            </a:xfrm>
          </p:grpSpPr>
          <p:sp>
            <p:nvSpPr>
              <p:cNvPr id="472" name="Oval 471">
                <a:extLst>
                  <a:ext uri="{FF2B5EF4-FFF2-40B4-BE49-F238E27FC236}">
                    <a16:creationId xmlns:a16="http://schemas.microsoft.com/office/drawing/2014/main" id="{3CACE5F1-9D69-5E88-3783-314FED719690}"/>
                  </a:ext>
                </a:extLst>
              </p:cNvPr>
              <p:cNvSpPr/>
              <p:nvPr/>
            </p:nvSpPr>
            <p:spPr>
              <a:xfrm>
                <a:off x="3143129" y="4550052"/>
                <a:ext cx="512663" cy="495268"/>
              </a:xfrm>
              <a:prstGeom prst="ellipse">
                <a:avLst/>
              </a:pr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pic>
            <p:nvPicPr>
              <p:cNvPr id="473" name="Picture 472">
                <a:extLst>
                  <a:ext uri="{FF2B5EF4-FFF2-40B4-BE49-F238E27FC236}">
                    <a16:creationId xmlns:a16="http://schemas.microsoft.com/office/drawing/2014/main" id="{AFF136A7-52AD-5597-0EE7-73795A8DC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9507" y="4585091"/>
                <a:ext cx="416746" cy="423654"/>
              </a:xfrm>
              <a:prstGeom prst="rect">
                <a:avLst/>
              </a:prstGeom>
            </p:spPr>
          </p:pic>
        </p:grpSp>
        <p:sp>
          <p:nvSpPr>
            <p:cNvPr id="433" name="Rectangle 432">
              <a:extLst>
                <a:ext uri="{FF2B5EF4-FFF2-40B4-BE49-F238E27FC236}">
                  <a16:creationId xmlns:a16="http://schemas.microsoft.com/office/drawing/2014/main" id="{3B48B62E-2749-175D-4426-D00031402154}"/>
                </a:ext>
              </a:extLst>
            </p:cNvPr>
            <p:cNvSpPr/>
            <p:nvPr/>
          </p:nvSpPr>
          <p:spPr>
            <a:xfrm>
              <a:off x="6389534" y="1845231"/>
              <a:ext cx="1563512" cy="9113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34" name="TextBox 433">
              <a:extLst>
                <a:ext uri="{FF2B5EF4-FFF2-40B4-BE49-F238E27FC236}">
                  <a16:creationId xmlns:a16="http://schemas.microsoft.com/office/drawing/2014/main" id="{19138A5E-B0A7-6ADD-5B43-F4627B083775}"/>
                </a:ext>
              </a:extLst>
            </p:cNvPr>
            <p:cNvSpPr txBox="1"/>
            <p:nvPr/>
          </p:nvSpPr>
          <p:spPr>
            <a:xfrm>
              <a:off x="6508533" y="2474392"/>
              <a:ext cx="523294" cy="276999"/>
            </a:xfrm>
            <a:prstGeom prst="rect">
              <a:avLst/>
            </a:prstGeom>
            <a:noFill/>
          </p:spPr>
          <p:txBody>
            <a:bodyPr wrap="square">
              <a:spAutoFit/>
            </a:bodyPr>
            <a:lstStyle/>
            <a:p>
              <a:pPr algn="ctr"/>
              <a:r>
                <a:rPr lang="en-US" sz="1200" kern="0" dirty="0">
                  <a:latin typeface="Arial"/>
                  <a:cs typeface="Arial"/>
                  <a:sym typeface="Arial"/>
                </a:rPr>
                <a:t>SME</a:t>
              </a:r>
              <a:endParaRPr lang="en-US" sz="1200" dirty="0"/>
            </a:p>
          </p:txBody>
        </p:sp>
        <p:sp>
          <p:nvSpPr>
            <p:cNvPr id="435" name="TextBox 434">
              <a:extLst>
                <a:ext uri="{FF2B5EF4-FFF2-40B4-BE49-F238E27FC236}">
                  <a16:creationId xmlns:a16="http://schemas.microsoft.com/office/drawing/2014/main" id="{779E3715-4550-B41B-8470-4AB89AF5D886}"/>
                </a:ext>
              </a:extLst>
            </p:cNvPr>
            <p:cNvSpPr txBox="1"/>
            <p:nvPr/>
          </p:nvSpPr>
          <p:spPr>
            <a:xfrm>
              <a:off x="7314880" y="2482019"/>
              <a:ext cx="523294" cy="276999"/>
            </a:xfrm>
            <a:prstGeom prst="rect">
              <a:avLst/>
            </a:prstGeom>
            <a:noFill/>
          </p:spPr>
          <p:txBody>
            <a:bodyPr wrap="square">
              <a:spAutoFit/>
            </a:bodyPr>
            <a:lstStyle/>
            <a:p>
              <a:pPr algn="ctr"/>
              <a:r>
                <a:rPr lang="en-US" sz="1200" kern="0" dirty="0">
                  <a:latin typeface="Arial"/>
                  <a:cs typeface="Arial"/>
                  <a:sym typeface="Arial"/>
                </a:rPr>
                <a:t>SME</a:t>
              </a:r>
              <a:endParaRPr lang="en-US" sz="1200" dirty="0"/>
            </a:p>
          </p:txBody>
        </p:sp>
        <p:sp>
          <p:nvSpPr>
            <p:cNvPr id="436" name="TextBox 435">
              <a:extLst>
                <a:ext uri="{FF2B5EF4-FFF2-40B4-BE49-F238E27FC236}">
                  <a16:creationId xmlns:a16="http://schemas.microsoft.com/office/drawing/2014/main" id="{F5311C91-7CF0-F9DE-A965-8E9FF606B70B}"/>
                </a:ext>
              </a:extLst>
            </p:cNvPr>
            <p:cNvSpPr txBox="1"/>
            <p:nvPr/>
          </p:nvSpPr>
          <p:spPr>
            <a:xfrm>
              <a:off x="6957525" y="2719382"/>
              <a:ext cx="1058740" cy="276999"/>
            </a:xfrm>
            <a:prstGeom prst="rect">
              <a:avLst/>
            </a:prstGeom>
            <a:noFill/>
          </p:spPr>
          <p:txBody>
            <a:bodyPr wrap="square">
              <a:spAutoFit/>
            </a:bodyPr>
            <a:lstStyle/>
            <a:p>
              <a:pPr algn="ctr"/>
              <a:r>
                <a:rPr lang="en-US" sz="1200" kern="0" dirty="0">
                  <a:latin typeface="Arial"/>
                  <a:cs typeface="Arial"/>
                  <a:sym typeface="Arial"/>
                </a:rPr>
                <a:t>SME Cluster</a:t>
              </a:r>
              <a:endParaRPr lang="en-US" sz="1200" dirty="0"/>
            </a:p>
          </p:txBody>
        </p:sp>
        <p:cxnSp>
          <p:nvCxnSpPr>
            <p:cNvPr id="437" name="Straight Connector 436">
              <a:extLst>
                <a:ext uri="{FF2B5EF4-FFF2-40B4-BE49-F238E27FC236}">
                  <a16:creationId xmlns:a16="http://schemas.microsoft.com/office/drawing/2014/main" id="{EECAB98F-137F-BAF5-24BF-AF2C6083243F}"/>
                </a:ext>
              </a:extLst>
            </p:cNvPr>
            <p:cNvCxnSpPr>
              <a:cxnSpLocks/>
              <a:stCxn id="433" idx="0"/>
            </p:cNvCxnSpPr>
            <p:nvPr/>
          </p:nvCxnSpPr>
          <p:spPr>
            <a:xfrm flipV="1">
              <a:off x="7171290" y="1274035"/>
              <a:ext cx="0" cy="571196"/>
            </a:xfrm>
            <a:prstGeom prst="line">
              <a:avLst/>
            </a:prstGeom>
            <a:ln w="38100">
              <a:solidFill>
                <a:schemeClr val="accent2"/>
              </a:solidFill>
              <a:prstDash val="sysDot"/>
              <a:tailEnd type="stealth" w="lg" len="med"/>
            </a:ln>
          </p:spPr>
          <p:style>
            <a:lnRef idx="1">
              <a:schemeClr val="accent1"/>
            </a:lnRef>
            <a:fillRef idx="0">
              <a:schemeClr val="accent1"/>
            </a:fillRef>
            <a:effectRef idx="0">
              <a:schemeClr val="accent1"/>
            </a:effectRef>
            <a:fontRef idx="minor">
              <a:schemeClr val="tx1"/>
            </a:fontRef>
          </p:style>
        </p:cxnSp>
        <p:sp>
          <p:nvSpPr>
            <p:cNvPr id="438" name="TextBox 437">
              <a:extLst>
                <a:ext uri="{FF2B5EF4-FFF2-40B4-BE49-F238E27FC236}">
                  <a16:creationId xmlns:a16="http://schemas.microsoft.com/office/drawing/2014/main" id="{19100206-8489-48AF-2D87-5CA93F30EDE8}"/>
                </a:ext>
              </a:extLst>
            </p:cNvPr>
            <p:cNvSpPr txBox="1"/>
            <p:nvPr/>
          </p:nvSpPr>
          <p:spPr>
            <a:xfrm>
              <a:off x="7159699" y="1274035"/>
              <a:ext cx="744123" cy="461665"/>
            </a:xfrm>
            <a:prstGeom prst="rect">
              <a:avLst/>
            </a:prstGeom>
            <a:noFill/>
          </p:spPr>
          <p:txBody>
            <a:bodyPr wrap="square">
              <a:spAutoFit/>
            </a:bodyPr>
            <a:lstStyle/>
            <a:p>
              <a:r>
                <a:rPr lang="en-US" sz="1200" kern="0" dirty="0">
                  <a:latin typeface="Arial"/>
                  <a:cs typeface="Arial"/>
                  <a:sym typeface="Arial"/>
                </a:rPr>
                <a:t>Other Clusters</a:t>
              </a:r>
              <a:endParaRPr lang="en-US" sz="1200" dirty="0"/>
            </a:p>
          </p:txBody>
        </p:sp>
        <p:cxnSp>
          <p:nvCxnSpPr>
            <p:cNvPr id="439" name="Straight Connector 438">
              <a:extLst>
                <a:ext uri="{FF2B5EF4-FFF2-40B4-BE49-F238E27FC236}">
                  <a16:creationId xmlns:a16="http://schemas.microsoft.com/office/drawing/2014/main" id="{61F916B2-DA0C-8C29-9302-648F01B785D4}"/>
                </a:ext>
              </a:extLst>
            </p:cNvPr>
            <p:cNvCxnSpPr>
              <a:cxnSpLocks/>
            </p:cNvCxnSpPr>
            <p:nvPr/>
          </p:nvCxnSpPr>
          <p:spPr>
            <a:xfrm flipV="1">
              <a:off x="6858669" y="2764948"/>
              <a:ext cx="0" cy="323999"/>
            </a:xfrm>
            <a:prstGeom prst="line">
              <a:avLst/>
            </a:prstGeom>
            <a:ln w="38100">
              <a:solidFill>
                <a:srgbClr val="76CAE6"/>
              </a:solidFill>
            </a:ln>
          </p:spPr>
          <p:style>
            <a:lnRef idx="1">
              <a:schemeClr val="accent1"/>
            </a:lnRef>
            <a:fillRef idx="0">
              <a:schemeClr val="accent1"/>
            </a:fillRef>
            <a:effectRef idx="0">
              <a:schemeClr val="accent1"/>
            </a:effectRef>
            <a:fontRef idx="minor">
              <a:schemeClr val="tx1"/>
            </a:fontRef>
          </p:style>
        </p:cxnSp>
        <p:pic>
          <p:nvPicPr>
            <p:cNvPr id="440" name="Picture 82">
              <a:extLst>
                <a:ext uri="{FF2B5EF4-FFF2-40B4-BE49-F238E27FC236}">
                  <a16:creationId xmlns:a16="http://schemas.microsoft.com/office/drawing/2014/main" id="{6E4EE21D-EEEC-7A00-D5F2-970D114D1E0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bwMode="auto">
            <a:xfrm>
              <a:off x="6471748" y="1909118"/>
              <a:ext cx="608260" cy="60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1" name="Picture 82">
              <a:extLst>
                <a:ext uri="{FF2B5EF4-FFF2-40B4-BE49-F238E27FC236}">
                  <a16:creationId xmlns:a16="http://schemas.microsoft.com/office/drawing/2014/main" id="{EEFD6462-C5C4-4982-5D0D-59290BFB57F3}"/>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bwMode="auto">
            <a:xfrm>
              <a:off x="7274430" y="1915761"/>
              <a:ext cx="608260" cy="60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 name="Rectangle 441">
              <a:extLst>
                <a:ext uri="{FF2B5EF4-FFF2-40B4-BE49-F238E27FC236}">
                  <a16:creationId xmlns:a16="http://schemas.microsoft.com/office/drawing/2014/main" id="{56BBB3B9-43F1-119B-E886-CB5868839D54}"/>
                </a:ext>
              </a:extLst>
            </p:cNvPr>
            <p:cNvSpPr/>
            <p:nvPr/>
          </p:nvSpPr>
          <p:spPr>
            <a:xfrm>
              <a:off x="4219353" y="3092700"/>
              <a:ext cx="3729817" cy="161620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446" name="Group 445">
              <a:extLst>
                <a:ext uri="{FF2B5EF4-FFF2-40B4-BE49-F238E27FC236}">
                  <a16:creationId xmlns:a16="http://schemas.microsoft.com/office/drawing/2014/main" id="{ED80E760-B8BD-B17C-CF8F-44BBD68620CC}"/>
                </a:ext>
              </a:extLst>
            </p:cNvPr>
            <p:cNvGrpSpPr/>
            <p:nvPr/>
          </p:nvGrpSpPr>
          <p:grpSpPr>
            <a:xfrm>
              <a:off x="4297185" y="3102192"/>
              <a:ext cx="910716" cy="1606712"/>
              <a:chOff x="8191735" y="2912097"/>
              <a:chExt cx="910716" cy="1606712"/>
            </a:xfrm>
          </p:grpSpPr>
          <p:grpSp>
            <p:nvGrpSpPr>
              <p:cNvPr id="455" name="Group 454">
                <a:extLst>
                  <a:ext uri="{FF2B5EF4-FFF2-40B4-BE49-F238E27FC236}">
                    <a16:creationId xmlns:a16="http://schemas.microsoft.com/office/drawing/2014/main" id="{4019C330-2055-AF31-4348-444B12F0651E}"/>
                  </a:ext>
                </a:extLst>
              </p:cNvPr>
              <p:cNvGrpSpPr/>
              <p:nvPr/>
            </p:nvGrpSpPr>
            <p:grpSpPr>
              <a:xfrm>
                <a:off x="8312189" y="3349380"/>
                <a:ext cx="645979" cy="645980"/>
                <a:chOff x="2130023" y="2783018"/>
                <a:chExt cx="645979" cy="645980"/>
              </a:xfrm>
              <a:effectLst>
                <a:glow rad="228600">
                  <a:schemeClr val="accent2">
                    <a:alpha val="40000"/>
                  </a:schemeClr>
                </a:glow>
              </a:effectLst>
            </p:grpSpPr>
            <p:sp>
              <p:nvSpPr>
                <p:cNvPr id="458" name="Arc 457">
                  <a:extLst>
                    <a:ext uri="{FF2B5EF4-FFF2-40B4-BE49-F238E27FC236}">
                      <a16:creationId xmlns:a16="http://schemas.microsoft.com/office/drawing/2014/main" id="{781DAAD6-66FF-8FB2-6BDD-08C4D03F96C1}"/>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9" name="Arc 458">
                  <a:extLst>
                    <a:ext uri="{FF2B5EF4-FFF2-40B4-BE49-F238E27FC236}">
                      <a16:creationId xmlns:a16="http://schemas.microsoft.com/office/drawing/2014/main" id="{2E97F9D8-C024-A002-59AC-18ABF4876214}"/>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0" name="Arc 459">
                  <a:extLst>
                    <a:ext uri="{FF2B5EF4-FFF2-40B4-BE49-F238E27FC236}">
                      <a16:creationId xmlns:a16="http://schemas.microsoft.com/office/drawing/2014/main" id="{B77AD057-B75F-0132-12F4-50D3EA6230CE}"/>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1" name="Freeform: Shape 460">
                  <a:extLst>
                    <a:ext uri="{FF2B5EF4-FFF2-40B4-BE49-F238E27FC236}">
                      <a16:creationId xmlns:a16="http://schemas.microsoft.com/office/drawing/2014/main" id="{9088CBB4-8AEE-8580-0458-F333CD9850F3}"/>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456" name="TextBox 455">
                <a:extLst>
                  <a:ext uri="{FF2B5EF4-FFF2-40B4-BE49-F238E27FC236}">
                    <a16:creationId xmlns:a16="http://schemas.microsoft.com/office/drawing/2014/main" id="{C390B0DD-77E2-B71B-A1CF-EF72A94EE5AD}"/>
                  </a:ext>
                </a:extLst>
              </p:cNvPr>
              <p:cNvSpPr txBox="1"/>
              <p:nvPr/>
            </p:nvSpPr>
            <p:spPr>
              <a:xfrm>
                <a:off x="8301182" y="2912097"/>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sp>
            <p:nvSpPr>
              <p:cNvPr id="457" name="TextBox 456">
                <a:extLst>
                  <a:ext uri="{FF2B5EF4-FFF2-40B4-BE49-F238E27FC236}">
                    <a16:creationId xmlns:a16="http://schemas.microsoft.com/office/drawing/2014/main" id="{DEDB4F3E-3C19-3B50-91DE-62B8F4D4EC23}"/>
                  </a:ext>
                </a:extLst>
              </p:cNvPr>
              <p:cNvSpPr txBox="1"/>
              <p:nvPr/>
            </p:nvSpPr>
            <p:spPr>
              <a:xfrm>
                <a:off x="8191735" y="4057144"/>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Primary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grpSp>
        <p:grpSp>
          <p:nvGrpSpPr>
            <p:cNvPr id="447" name="Group 446">
              <a:extLst>
                <a:ext uri="{FF2B5EF4-FFF2-40B4-BE49-F238E27FC236}">
                  <a16:creationId xmlns:a16="http://schemas.microsoft.com/office/drawing/2014/main" id="{0DEE66C4-80D7-325B-2038-000E8E9BC5CD}"/>
                </a:ext>
              </a:extLst>
            </p:cNvPr>
            <p:cNvGrpSpPr/>
            <p:nvPr/>
          </p:nvGrpSpPr>
          <p:grpSpPr>
            <a:xfrm>
              <a:off x="6972883" y="3092701"/>
              <a:ext cx="910716" cy="1612081"/>
              <a:chOff x="10143533" y="2902606"/>
              <a:chExt cx="910716" cy="1612081"/>
            </a:xfrm>
          </p:grpSpPr>
          <p:grpSp>
            <p:nvGrpSpPr>
              <p:cNvPr id="448" name="Group 447">
                <a:extLst>
                  <a:ext uri="{FF2B5EF4-FFF2-40B4-BE49-F238E27FC236}">
                    <a16:creationId xmlns:a16="http://schemas.microsoft.com/office/drawing/2014/main" id="{6B14485A-29B9-1C2D-E500-66C53DD8B574}"/>
                  </a:ext>
                </a:extLst>
              </p:cNvPr>
              <p:cNvGrpSpPr/>
              <p:nvPr/>
            </p:nvGrpSpPr>
            <p:grpSpPr>
              <a:xfrm>
                <a:off x="10295091" y="3339889"/>
                <a:ext cx="645979" cy="645980"/>
                <a:chOff x="2130023" y="2783018"/>
                <a:chExt cx="645979" cy="645980"/>
              </a:xfrm>
              <a:effectLst>
                <a:glow rad="228600">
                  <a:schemeClr val="accent2">
                    <a:alpha val="40000"/>
                  </a:schemeClr>
                </a:glow>
              </a:effectLst>
            </p:grpSpPr>
            <p:sp>
              <p:nvSpPr>
                <p:cNvPr id="451" name="Arc 450">
                  <a:extLst>
                    <a:ext uri="{FF2B5EF4-FFF2-40B4-BE49-F238E27FC236}">
                      <a16:creationId xmlns:a16="http://schemas.microsoft.com/office/drawing/2014/main" id="{C9315C2D-E286-90BF-E9AD-8CA7540468DA}"/>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2" name="Arc 451">
                  <a:extLst>
                    <a:ext uri="{FF2B5EF4-FFF2-40B4-BE49-F238E27FC236}">
                      <a16:creationId xmlns:a16="http://schemas.microsoft.com/office/drawing/2014/main" id="{57547957-BBD6-38A8-3E36-DAD1D0A08230}"/>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3" name="Arc 452">
                  <a:extLst>
                    <a:ext uri="{FF2B5EF4-FFF2-40B4-BE49-F238E27FC236}">
                      <a16:creationId xmlns:a16="http://schemas.microsoft.com/office/drawing/2014/main" id="{AB8665E0-385E-52A8-0291-A1310CF101FD}"/>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4" name="Freeform: Shape 453">
                  <a:extLst>
                    <a:ext uri="{FF2B5EF4-FFF2-40B4-BE49-F238E27FC236}">
                      <a16:creationId xmlns:a16="http://schemas.microsoft.com/office/drawing/2014/main" id="{E6270371-AF3F-1E6E-ED8C-10CEF47D510B}"/>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449" name="TextBox 448">
                <a:extLst>
                  <a:ext uri="{FF2B5EF4-FFF2-40B4-BE49-F238E27FC236}">
                    <a16:creationId xmlns:a16="http://schemas.microsoft.com/office/drawing/2014/main" id="{7410F4ED-AD01-CC11-2EA0-DD1BEEAE3D1A}"/>
                  </a:ext>
                </a:extLst>
              </p:cNvPr>
              <p:cNvSpPr txBox="1"/>
              <p:nvPr/>
            </p:nvSpPr>
            <p:spPr>
              <a:xfrm>
                <a:off x="10143533" y="4053022"/>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Secondary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sp>
            <p:nvSpPr>
              <p:cNvPr id="450" name="TextBox 449">
                <a:extLst>
                  <a:ext uri="{FF2B5EF4-FFF2-40B4-BE49-F238E27FC236}">
                    <a16:creationId xmlns:a16="http://schemas.microsoft.com/office/drawing/2014/main" id="{46D71CE9-E503-AC49-10F8-9140B66BE451}"/>
                  </a:ext>
                </a:extLst>
              </p:cNvPr>
              <p:cNvSpPr txBox="1"/>
              <p:nvPr/>
            </p:nvSpPr>
            <p:spPr>
              <a:xfrm>
                <a:off x="10284084" y="2902606"/>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grpSp>
        <p:pic>
          <p:nvPicPr>
            <p:cNvPr id="569" name="Picture 6" descr="Cylinder_Database_Flat.png">
              <a:extLst>
                <a:ext uri="{FF2B5EF4-FFF2-40B4-BE49-F238E27FC236}">
                  <a16:creationId xmlns:a16="http://schemas.microsoft.com/office/drawing/2014/main" id="{801ACC2C-8B6D-ECD6-856B-0DC1774EAC6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17785" y="3545618"/>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0" name="Picture 6" descr="Cylinder_Database_Flat.png">
              <a:extLst>
                <a:ext uri="{FF2B5EF4-FFF2-40B4-BE49-F238E27FC236}">
                  <a16:creationId xmlns:a16="http://schemas.microsoft.com/office/drawing/2014/main" id="{62004170-FBC7-4E14-906D-90D6FBF2416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0840" y="3550853"/>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71" name="Straight Connector 570">
              <a:extLst>
                <a:ext uri="{FF2B5EF4-FFF2-40B4-BE49-F238E27FC236}">
                  <a16:creationId xmlns:a16="http://schemas.microsoft.com/office/drawing/2014/main" id="{EE4A508A-A56F-D41D-07FB-F42FB1E8DD80}"/>
                </a:ext>
              </a:extLst>
            </p:cNvPr>
            <p:cNvCxnSpPr>
              <a:cxnSpLocks/>
            </p:cNvCxnSpPr>
            <p:nvPr/>
          </p:nvCxnSpPr>
          <p:spPr>
            <a:xfrm flipH="1" flipV="1">
              <a:off x="5347357" y="3744581"/>
              <a:ext cx="1503483" cy="5235"/>
            </a:xfrm>
            <a:prstGeom prst="line">
              <a:avLst/>
            </a:prstGeom>
            <a:ln w="38100">
              <a:solidFill>
                <a:schemeClr val="accent2"/>
              </a:solidFill>
              <a:prstDash val="sysDot"/>
              <a:headEnd type="stealth"/>
              <a:tailEnd type="none" w="med" len="med"/>
            </a:ln>
          </p:spPr>
          <p:style>
            <a:lnRef idx="1">
              <a:schemeClr val="accent1"/>
            </a:lnRef>
            <a:fillRef idx="0">
              <a:schemeClr val="accent1"/>
            </a:fillRef>
            <a:effectRef idx="0">
              <a:schemeClr val="accent1"/>
            </a:effectRef>
            <a:fontRef idx="minor">
              <a:schemeClr val="tx1"/>
            </a:fontRef>
          </p:style>
        </p:cxnSp>
        <p:sp>
          <p:nvSpPr>
            <p:cNvPr id="572" name="TextBox 571">
              <a:extLst>
                <a:ext uri="{FF2B5EF4-FFF2-40B4-BE49-F238E27FC236}">
                  <a16:creationId xmlns:a16="http://schemas.microsoft.com/office/drawing/2014/main" id="{34A989A9-7570-7885-D56D-67C8A9B7856F}"/>
                </a:ext>
              </a:extLst>
            </p:cNvPr>
            <p:cNvSpPr txBox="1"/>
            <p:nvPr/>
          </p:nvSpPr>
          <p:spPr>
            <a:xfrm>
              <a:off x="5113808" y="4043823"/>
              <a:ext cx="822661" cy="238527"/>
            </a:xfrm>
            <a:prstGeom prst="rect">
              <a:avLst/>
            </a:prstGeom>
            <a:noFill/>
            <a:ln>
              <a:noFill/>
            </a:ln>
          </p:spPr>
          <p:txBody>
            <a:bodyPr wrap="none" rtlCol="0">
              <a:spAutoFit/>
            </a:bodyPr>
            <a:lstStyle/>
            <a:p>
              <a:pPr algn="ctr" defTabSz="457189">
                <a:lnSpc>
                  <a:spcPct val="95000"/>
                </a:lnSpc>
              </a:pPr>
              <a:r>
                <a:rPr lang="en-US" sz="1000" dirty="0">
                  <a:cs typeface="Arial" panose="020B0604020202020204" pitchFamily="34" charset="0"/>
                </a:rPr>
                <a:t>Internal DB</a:t>
              </a:r>
            </a:p>
          </p:txBody>
        </p:sp>
        <p:sp>
          <p:nvSpPr>
            <p:cNvPr id="573" name="TextBox 572">
              <a:extLst>
                <a:ext uri="{FF2B5EF4-FFF2-40B4-BE49-F238E27FC236}">
                  <a16:creationId xmlns:a16="http://schemas.microsoft.com/office/drawing/2014/main" id="{999FA7C2-B5E2-17A7-356F-495B66913434}"/>
                </a:ext>
              </a:extLst>
            </p:cNvPr>
            <p:cNvSpPr txBox="1"/>
            <p:nvPr/>
          </p:nvSpPr>
          <p:spPr>
            <a:xfrm>
              <a:off x="6289678" y="4049050"/>
              <a:ext cx="822661" cy="238527"/>
            </a:xfrm>
            <a:prstGeom prst="rect">
              <a:avLst/>
            </a:prstGeom>
            <a:noFill/>
            <a:ln>
              <a:noFill/>
            </a:ln>
          </p:spPr>
          <p:txBody>
            <a:bodyPr wrap="none" rtlCol="0">
              <a:spAutoFit/>
            </a:bodyPr>
            <a:lstStyle/>
            <a:p>
              <a:pPr algn="ctr" defTabSz="457189">
                <a:lnSpc>
                  <a:spcPct val="95000"/>
                </a:lnSpc>
              </a:pPr>
              <a:r>
                <a:rPr lang="en-US" sz="1000" dirty="0">
                  <a:cs typeface="Arial" panose="020B0604020202020204" pitchFamily="34" charset="0"/>
                </a:rPr>
                <a:t>Internal DB</a:t>
              </a:r>
            </a:p>
          </p:txBody>
        </p:sp>
        <p:sp>
          <p:nvSpPr>
            <p:cNvPr id="574" name="TextBox 573">
              <a:extLst>
                <a:ext uri="{FF2B5EF4-FFF2-40B4-BE49-F238E27FC236}">
                  <a16:creationId xmlns:a16="http://schemas.microsoft.com/office/drawing/2014/main" id="{9B440B61-7ADE-7391-E190-263E713ED7E7}"/>
                </a:ext>
              </a:extLst>
            </p:cNvPr>
            <p:cNvSpPr txBox="1"/>
            <p:nvPr/>
          </p:nvSpPr>
          <p:spPr>
            <a:xfrm>
              <a:off x="5260100" y="3758609"/>
              <a:ext cx="1659430" cy="238527"/>
            </a:xfrm>
            <a:prstGeom prst="rect">
              <a:avLst/>
            </a:prstGeom>
            <a:noFill/>
            <a:ln>
              <a:noFill/>
            </a:ln>
          </p:spPr>
          <p:txBody>
            <a:bodyPr wrap="none" rtlCol="0">
              <a:spAutoFit/>
            </a:bodyPr>
            <a:lstStyle/>
            <a:p>
              <a:pPr algn="ctr" defTabSz="457189">
                <a:lnSpc>
                  <a:spcPct val="95000"/>
                </a:lnSpc>
              </a:pPr>
              <a:r>
                <a:rPr lang="en-US" sz="1000" dirty="0">
                  <a:cs typeface="Arial" panose="020B0604020202020204" pitchFamily="34" charset="0"/>
                </a:rPr>
                <a:t>Asynchronous Replication</a:t>
              </a:r>
            </a:p>
          </p:txBody>
        </p:sp>
        <p:cxnSp>
          <p:nvCxnSpPr>
            <p:cNvPr id="575" name="Straight Connector 574">
              <a:extLst>
                <a:ext uri="{FF2B5EF4-FFF2-40B4-BE49-F238E27FC236}">
                  <a16:creationId xmlns:a16="http://schemas.microsoft.com/office/drawing/2014/main" id="{7F12FADC-C482-6908-FD4D-A0022379EF9C}"/>
                </a:ext>
              </a:extLst>
            </p:cNvPr>
            <p:cNvCxnSpPr>
              <a:cxnSpLocks/>
            </p:cNvCxnSpPr>
            <p:nvPr/>
          </p:nvCxnSpPr>
          <p:spPr>
            <a:xfrm flipH="1" flipV="1">
              <a:off x="5347357" y="4010628"/>
              <a:ext cx="1503483" cy="5235"/>
            </a:xfrm>
            <a:prstGeom prst="line">
              <a:avLst/>
            </a:prstGeom>
            <a:ln w="38100">
              <a:solidFill>
                <a:schemeClr val="accent2"/>
              </a:solidFill>
              <a:prstDash val="sysDot"/>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584" name="TextBox 583">
              <a:extLst>
                <a:ext uri="{FF2B5EF4-FFF2-40B4-BE49-F238E27FC236}">
                  <a16:creationId xmlns:a16="http://schemas.microsoft.com/office/drawing/2014/main" id="{362132E4-94E1-FE65-0617-AC9400149169}"/>
                </a:ext>
              </a:extLst>
            </p:cNvPr>
            <p:cNvSpPr txBox="1"/>
            <p:nvPr/>
          </p:nvSpPr>
          <p:spPr>
            <a:xfrm>
              <a:off x="4340590" y="817985"/>
              <a:ext cx="3454792" cy="369332"/>
            </a:xfrm>
            <a:prstGeom prst="rect">
              <a:avLst/>
            </a:prstGeom>
            <a:noFill/>
          </p:spPr>
          <p:txBody>
            <a:bodyPr wrap="none" rtlCol="0">
              <a:spAutoFit/>
            </a:bodyPr>
            <a:lstStyle/>
            <a:p>
              <a:r>
                <a:rPr lang="en-GB" b="1" dirty="0"/>
                <a:t>Active/Active with Internal DB</a:t>
              </a:r>
            </a:p>
          </p:txBody>
        </p:sp>
        <p:sp>
          <p:nvSpPr>
            <p:cNvPr id="589" name="TextBox 588">
              <a:extLst>
                <a:ext uri="{FF2B5EF4-FFF2-40B4-BE49-F238E27FC236}">
                  <a16:creationId xmlns:a16="http://schemas.microsoft.com/office/drawing/2014/main" id="{9936F647-E4A3-CDE7-B2B6-4271FB90E144}"/>
                </a:ext>
              </a:extLst>
            </p:cNvPr>
            <p:cNvSpPr txBox="1"/>
            <p:nvPr/>
          </p:nvSpPr>
          <p:spPr>
            <a:xfrm>
              <a:off x="6310844" y="5020787"/>
              <a:ext cx="1183794" cy="276999"/>
            </a:xfrm>
            <a:prstGeom prst="rect">
              <a:avLst/>
            </a:prstGeom>
            <a:noFill/>
          </p:spPr>
          <p:txBody>
            <a:bodyPr wrap="square">
              <a:spAutoFit/>
            </a:bodyPr>
            <a:lstStyle/>
            <a:p>
              <a:r>
                <a:rPr lang="en-US" sz="1200" kern="0" dirty="0">
                  <a:latin typeface="Arial"/>
                  <a:cs typeface="Arial"/>
                  <a:sym typeface="Arial"/>
                </a:rPr>
                <a:t>Load Balancer</a:t>
              </a:r>
              <a:endParaRPr lang="en-US" sz="1200" dirty="0"/>
            </a:p>
          </p:txBody>
        </p:sp>
      </p:grpSp>
      <p:grpSp>
        <p:nvGrpSpPr>
          <p:cNvPr id="595" name="Group 594">
            <a:extLst>
              <a:ext uri="{FF2B5EF4-FFF2-40B4-BE49-F238E27FC236}">
                <a16:creationId xmlns:a16="http://schemas.microsoft.com/office/drawing/2014/main" id="{8030A7EE-3858-A1E5-B992-FB871A706F83}"/>
              </a:ext>
            </a:extLst>
          </p:cNvPr>
          <p:cNvGrpSpPr/>
          <p:nvPr/>
        </p:nvGrpSpPr>
        <p:grpSpPr>
          <a:xfrm>
            <a:off x="8113903" y="820888"/>
            <a:ext cx="3809820" cy="5695833"/>
            <a:chOff x="8113903" y="820888"/>
            <a:chExt cx="3809820" cy="5695833"/>
          </a:xfrm>
        </p:grpSpPr>
        <p:sp>
          <p:nvSpPr>
            <p:cNvPr id="126" name="TextBox 125">
              <a:extLst>
                <a:ext uri="{FF2B5EF4-FFF2-40B4-BE49-F238E27FC236}">
                  <a16:creationId xmlns:a16="http://schemas.microsoft.com/office/drawing/2014/main" id="{96CFCD48-92C9-55C7-B1A4-0CC4ABE43783}"/>
                </a:ext>
              </a:extLst>
            </p:cNvPr>
            <p:cNvSpPr txBox="1"/>
            <p:nvPr/>
          </p:nvSpPr>
          <p:spPr>
            <a:xfrm>
              <a:off x="10453750" y="4700891"/>
              <a:ext cx="1457065" cy="276999"/>
            </a:xfrm>
            <a:prstGeom prst="rect">
              <a:avLst/>
            </a:prstGeom>
            <a:noFill/>
          </p:spPr>
          <p:txBody>
            <a:bodyPr wrap="square">
              <a:spAutoFit/>
            </a:bodyPr>
            <a:lstStyle/>
            <a:p>
              <a:r>
                <a:rPr lang="en-US" sz="1200" kern="0" dirty="0">
                  <a:latin typeface="Arial"/>
                  <a:cs typeface="Arial"/>
                  <a:sym typeface="Arial"/>
                </a:rPr>
                <a:t>FortiSOAR Cluster</a:t>
              </a:r>
              <a:endParaRPr lang="en-US" sz="1200" dirty="0"/>
            </a:p>
          </p:txBody>
        </p:sp>
        <p:cxnSp>
          <p:nvCxnSpPr>
            <p:cNvPr id="198" name="Straight Connector 197">
              <a:extLst>
                <a:ext uri="{FF2B5EF4-FFF2-40B4-BE49-F238E27FC236}">
                  <a16:creationId xmlns:a16="http://schemas.microsoft.com/office/drawing/2014/main" id="{9E2066EF-FC18-A7B9-D63D-8BED8AD2FC18}"/>
                </a:ext>
              </a:extLst>
            </p:cNvPr>
            <p:cNvCxnSpPr>
              <a:cxnSpLocks/>
            </p:cNvCxnSpPr>
            <p:nvPr/>
          </p:nvCxnSpPr>
          <p:spPr>
            <a:xfrm flipH="1">
              <a:off x="9968909" y="4704782"/>
              <a:ext cx="5207" cy="964510"/>
            </a:xfrm>
            <a:prstGeom prst="line">
              <a:avLst/>
            </a:prstGeom>
            <a:ln w="38100">
              <a:solidFill>
                <a:srgbClr val="76CAE6"/>
              </a:solidFill>
              <a:headEnd type="stealth"/>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D85CFE2F-1898-B17C-9206-AC3D9E2E4567}"/>
                </a:ext>
              </a:extLst>
            </p:cNvPr>
            <p:cNvGrpSpPr/>
            <p:nvPr/>
          </p:nvGrpSpPr>
          <p:grpSpPr>
            <a:xfrm>
              <a:off x="9267325" y="5739745"/>
              <a:ext cx="1390421" cy="776976"/>
              <a:chOff x="5712574" y="5095705"/>
              <a:chExt cx="1390421" cy="776976"/>
            </a:xfrm>
          </p:grpSpPr>
          <p:grpSp>
            <p:nvGrpSpPr>
              <p:cNvPr id="200" name="Group 199">
                <a:extLst>
                  <a:ext uri="{FF2B5EF4-FFF2-40B4-BE49-F238E27FC236}">
                    <a16:creationId xmlns:a16="http://schemas.microsoft.com/office/drawing/2014/main" id="{64A1F980-D17A-63DE-F015-BCFC7D389E83}"/>
                  </a:ext>
                </a:extLst>
              </p:cNvPr>
              <p:cNvGrpSpPr/>
              <p:nvPr/>
            </p:nvGrpSpPr>
            <p:grpSpPr>
              <a:xfrm>
                <a:off x="5712574" y="5096815"/>
                <a:ext cx="362679" cy="362679"/>
                <a:chOff x="8057207" y="4982632"/>
                <a:chExt cx="760693" cy="760693"/>
              </a:xfrm>
            </p:grpSpPr>
            <p:sp>
              <p:nvSpPr>
                <p:cNvPr id="217" name="Oval 216">
                  <a:extLst>
                    <a:ext uri="{FF2B5EF4-FFF2-40B4-BE49-F238E27FC236}">
                      <a16:creationId xmlns:a16="http://schemas.microsoft.com/office/drawing/2014/main" id="{623FAA36-6999-4163-E4D6-BF746B635E29}"/>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218" name="Picture 217" descr="blue-team-boy.emf">
                  <a:extLst>
                    <a:ext uri="{FF2B5EF4-FFF2-40B4-BE49-F238E27FC236}">
                      <a16:creationId xmlns:a16="http://schemas.microsoft.com/office/drawing/2014/main" id="{4E9719F7-AF69-931F-F4DB-86BA0AE63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sp>
            <p:nvSpPr>
              <p:cNvPr id="201" name="TextBox 200">
                <a:extLst>
                  <a:ext uri="{FF2B5EF4-FFF2-40B4-BE49-F238E27FC236}">
                    <a16:creationId xmlns:a16="http://schemas.microsoft.com/office/drawing/2014/main" id="{93CDE78E-2623-8335-C852-1DCC06C01085}"/>
                  </a:ext>
                </a:extLst>
              </p:cNvPr>
              <p:cNvSpPr txBox="1"/>
              <p:nvPr/>
            </p:nvSpPr>
            <p:spPr>
              <a:xfrm>
                <a:off x="6053960" y="5626460"/>
                <a:ext cx="8242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effectLst/>
                    <a:uLnTx/>
                    <a:uFillTx/>
                    <a:cs typeface="Arial"/>
                    <a:sym typeface="Arial"/>
                  </a:rPr>
                  <a:t>SOC Team</a:t>
                </a:r>
              </a:p>
            </p:txBody>
          </p:sp>
          <p:grpSp>
            <p:nvGrpSpPr>
              <p:cNvPr id="202" name="Group 201">
                <a:extLst>
                  <a:ext uri="{FF2B5EF4-FFF2-40B4-BE49-F238E27FC236}">
                    <a16:creationId xmlns:a16="http://schemas.microsoft.com/office/drawing/2014/main" id="{DA103ECE-EB03-D042-52C3-291714D54CFE}"/>
                  </a:ext>
                </a:extLst>
              </p:cNvPr>
              <p:cNvGrpSpPr/>
              <p:nvPr/>
            </p:nvGrpSpPr>
            <p:grpSpPr>
              <a:xfrm>
                <a:off x="6150245" y="5095705"/>
                <a:ext cx="362679" cy="362679"/>
                <a:chOff x="8057207" y="4982632"/>
                <a:chExt cx="760693" cy="760693"/>
              </a:xfrm>
            </p:grpSpPr>
            <p:sp>
              <p:nvSpPr>
                <p:cNvPr id="215" name="Oval 214">
                  <a:extLst>
                    <a:ext uri="{FF2B5EF4-FFF2-40B4-BE49-F238E27FC236}">
                      <a16:creationId xmlns:a16="http://schemas.microsoft.com/office/drawing/2014/main" id="{A509125B-3FC8-8F51-FB25-CF49ED9D9E43}"/>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216" name="Picture 215" descr="blue-team-boy.emf">
                  <a:extLst>
                    <a:ext uri="{FF2B5EF4-FFF2-40B4-BE49-F238E27FC236}">
                      <a16:creationId xmlns:a16="http://schemas.microsoft.com/office/drawing/2014/main" id="{3C3166BA-C474-BEBB-6D2D-8A6E89951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203" name="Group 202">
                <a:extLst>
                  <a:ext uri="{FF2B5EF4-FFF2-40B4-BE49-F238E27FC236}">
                    <a16:creationId xmlns:a16="http://schemas.microsoft.com/office/drawing/2014/main" id="{3F4A266C-5690-A0CC-E3AA-E84BD4154FF2}"/>
                  </a:ext>
                </a:extLst>
              </p:cNvPr>
              <p:cNvGrpSpPr/>
              <p:nvPr/>
            </p:nvGrpSpPr>
            <p:grpSpPr>
              <a:xfrm>
                <a:off x="6587916" y="5101180"/>
                <a:ext cx="362679" cy="362679"/>
                <a:chOff x="8057207" y="4982632"/>
                <a:chExt cx="760693" cy="760693"/>
              </a:xfrm>
            </p:grpSpPr>
            <p:sp>
              <p:nvSpPr>
                <p:cNvPr id="213" name="Oval 212">
                  <a:extLst>
                    <a:ext uri="{FF2B5EF4-FFF2-40B4-BE49-F238E27FC236}">
                      <a16:creationId xmlns:a16="http://schemas.microsoft.com/office/drawing/2014/main" id="{949E6150-AEED-2EDC-14AC-5658929AF911}"/>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214" name="Picture 213" descr="blue-team-boy.emf">
                  <a:extLst>
                    <a:ext uri="{FF2B5EF4-FFF2-40B4-BE49-F238E27FC236}">
                      <a16:creationId xmlns:a16="http://schemas.microsoft.com/office/drawing/2014/main" id="{58B4D32E-4CC2-A522-0385-4097ED7D0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204" name="Group 203">
                <a:extLst>
                  <a:ext uri="{FF2B5EF4-FFF2-40B4-BE49-F238E27FC236}">
                    <a16:creationId xmlns:a16="http://schemas.microsoft.com/office/drawing/2014/main" id="{18299052-008C-3918-814D-71208FDF164B}"/>
                  </a:ext>
                </a:extLst>
              </p:cNvPr>
              <p:cNvGrpSpPr/>
              <p:nvPr/>
            </p:nvGrpSpPr>
            <p:grpSpPr>
              <a:xfrm>
                <a:off x="5864974" y="5249215"/>
                <a:ext cx="362679" cy="362679"/>
                <a:chOff x="8057207" y="4982632"/>
                <a:chExt cx="760693" cy="760693"/>
              </a:xfrm>
            </p:grpSpPr>
            <p:sp>
              <p:nvSpPr>
                <p:cNvPr id="211" name="Oval 210">
                  <a:extLst>
                    <a:ext uri="{FF2B5EF4-FFF2-40B4-BE49-F238E27FC236}">
                      <a16:creationId xmlns:a16="http://schemas.microsoft.com/office/drawing/2014/main" id="{9E57CB32-F21B-363C-D629-EA56E7E264FB}"/>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212" name="Picture 211" descr="blue-team-boy.emf">
                  <a:extLst>
                    <a:ext uri="{FF2B5EF4-FFF2-40B4-BE49-F238E27FC236}">
                      <a16:creationId xmlns:a16="http://schemas.microsoft.com/office/drawing/2014/main" id="{D8DC6F18-A836-5772-B043-6541B9779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205" name="Group 204">
                <a:extLst>
                  <a:ext uri="{FF2B5EF4-FFF2-40B4-BE49-F238E27FC236}">
                    <a16:creationId xmlns:a16="http://schemas.microsoft.com/office/drawing/2014/main" id="{D14EE126-6BBB-B8EB-3BDE-42E2ADB74A39}"/>
                  </a:ext>
                </a:extLst>
              </p:cNvPr>
              <p:cNvGrpSpPr/>
              <p:nvPr/>
            </p:nvGrpSpPr>
            <p:grpSpPr>
              <a:xfrm>
                <a:off x="6302645" y="5248105"/>
                <a:ext cx="362679" cy="362679"/>
                <a:chOff x="8057207" y="4982632"/>
                <a:chExt cx="760693" cy="760693"/>
              </a:xfrm>
            </p:grpSpPr>
            <p:sp>
              <p:nvSpPr>
                <p:cNvPr id="209" name="Oval 208">
                  <a:extLst>
                    <a:ext uri="{FF2B5EF4-FFF2-40B4-BE49-F238E27FC236}">
                      <a16:creationId xmlns:a16="http://schemas.microsoft.com/office/drawing/2014/main" id="{CD5DA250-0A04-E11B-BED1-56BD2597744D}"/>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210" name="Picture 209" descr="blue-team-boy.emf">
                  <a:extLst>
                    <a:ext uri="{FF2B5EF4-FFF2-40B4-BE49-F238E27FC236}">
                      <a16:creationId xmlns:a16="http://schemas.microsoft.com/office/drawing/2014/main" id="{EB3BB7DF-243C-C5A8-1463-E5D86F98A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nvGrpSpPr>
              <p:cNvPr id="206" name="Group 205">
                <a:extLst>
                  <a:ext uri="{FF2B5EF4-FFF2-40B4-BE49-F238E27FC236}">
                    <a16:creationId xmlns:a16="http://schemas.microsoft.com/office/drawing/2014/main" id="{AA2F75A3-03F3-D2FA-F3CC-D75268BAA339}"/>
                  </a:ext>
                </a:extLst>
              </p:cNvPr>
              <p:cNvGrpSpPr/>
              <p:nvPr/>
            </p:nvGrpSpPr>
            <p:grpSpPr>
              <a:xfrm>
                <a:off x="6740316" y="5253580"/>
                <a:ext cx="362679" cy="362679"/>
                <a:chOff x="8057207" y="4982632"/>
                <a:chExt cx="760693" cy="760693"/>
              </a:xfrm>
            </p:grpSpPr>
            <p:sp>
              <p:nvSpPr>
                <p:cNvPr id="207" name="Oval 206">
                  <a:extLst>
                    <a:ext uri="{FF2B5EF4-FFF2-40B4-BE49-F238E27FC236}">
                      <a16:creationId xmlns:a16="http://schemas.microsoft.com/office/drawing/2014/main" id="{FD8194BF-DA22-DB87-3216-3EEE13A8221E}"/>
                    </a:ext>
                  </a:extLst>
                </p:cNvPr>
                <p:cNvSpPr/>
                <p:nvPr/>
              </p:nvSpPr>
              <p:spPr>
                <a:xfrm>
                  <a:off x="8057207" y="4982632"/>
                  <a:ext cx="760693" cy="760693"/>
                </a:xfrm>
                <a:prstGeom prst="ellipse">
                  <a:avLst/>
                </a:prstGeom>
                <a:solidFill>
                  <a:srgbClr val="51C3C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Arial"/>
                    <a:ea typeface="+mn-ea"/>
                    <a:cs typeface="+mn-cs"/>
                    <a:sym typeface="Arial"/>
                  </a:endParaRPr>
                </a:p>
              </p:txBody>
            </p:sp>
            <p:pic>
              <p:nvPicPr>
                <p:cNvPr id="208" name="Picture 207" descr="blue-team-boy.emf">
                  <a:extLst>
                    <a:ext uri="{FF2B5EF4-FFF2-40B4-BE49-F238E27FC236}">
                      <a16:creationId xmlns:a16="http://schemas.microsoft.com/office/drawing/2014/main" id="{BD6C3AC7-BA7C-27D3-1E6A-774A6ABE3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8311" y="5090463"/>
                  <a:ext cx="587579" cy="650533"/>
                </a:xfrm>
                <a:prstGeom prst="rect">
                  <a:avLst/>
                </a:prstGeom>
              </p:spPr>
            </p:pic>
          </p:grpSp>
        </p:grpSp>
        <p:grpSp>
          <p:nvGrpSpPr>
            <p:cNvPr id="219" name="Group 218">
              <a:extLst>
                <a:ext uri="{FF2B5EF4-FFF2-40B4-BE49-F238E27FC236}">
                  <a16:creationId xmlns:a16="http://schemas.microsoft.com/office/drawing/2014/main" id="{22563619-75E8-0E02-B7F3-D7183C8CC7B9}"/>
                </a:ext>
              </a:extLst>
            </p:cNvPr>
            <p:cNvGrpSpPr/>
            <p:nvPr/>
          </p:nvGrpSpPr>
          <p:grpSpPr>
            <a:xfrm>
              <a:off x="9717785" y="4959108"/>
              <a:ext cx="512663" cy="495268"/>
              <a:chOff x="3143129" y="4550052"/>
              <a:chExt cx="512663" cy="495268"/>
            </a:xfrm>
          </p:grpSpPr>
          <p:sp>
            <p:nvSpPr>
              <p:cNvPr id="220" name="Oval 219">
                <a:extLst>
                  <a:ext uri="{FF2B5EF4-FFF2-40B4-BE49-F238E27FC236}">
                    <a16:creationId xmlns:a16="http://schemas.microsoft.com/office/drawing/2014/main" id="{3C356CF5-1782-69C2-C1B4-D1FA4C3A2FF9}"/>
                  </a:ext>
                </a:extLst>
              </p:cNvPr>
              <p:cNvSpPr/>
              <p:nvPr/>
            </p:nvSpPr>
            <p:spPr>
              <a:xfrm>
                <a:off x="3143129" y="4550052"/>
                <a:ext cx="512663" cy="495268"/>
              </a:xfrm>
              <a:prstGeom prst="ellipse">
                <a:avLst/>
              </a:pr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tx1"/>
                  </a:solidFill>
                </a:endParaRPr>
              </a:p>
            </p:txBody>
          </p:sp>
          <p:pic>
            <p:nvPicPr>
              <p:cNvPr id="221" name="Picture 220">
                <a:extLst>
                  <a:ext uri="{FF2B5EF4-FFF2-40B4-BE49-F238E27FC236}">
                    <a16:creationId xmlns:a16="http://schemas.microsoft.com/office/drawing/2014/main" id="{12660721-A483-82BF-A02B-4006819DD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9507" y="4585091"/>
                <a:ext cx="416746" cy="423654"/>
              </a:xfrm>
              <a:prstGeom prst="rect">
                <a:avLst/>
              </a:prstGeom>
            </p:spPr>
          </p:pic>
        </p:grpSp>
        <p:pic>
          <p:nvPicPr>
            <p:cNvPr id="181" name="Picture 6" descr="Cylinder_Database_Flat.png">
              <a:extLst>
                <a:ext uri="{FF2B5EF4-FFF2-40B4-BE49-F238E27FC236}">
                  <a16:creationId xmlns:a16="http://schemas.microsoft.com/office/drawing/2014/main" id="{B4A189A2-2007-C9A1-BB76-DD921318854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9261" y="1845233"/>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 name="Picture 6" descr="Cylinder_Database_Flat.png">
              <a:extLst>
                <a:ext uri="{FF2B5EF4-FFF2-40B4-BE49-F238E27FC236}">
                  <a16:creationId xmlns:a16="http://schemas.microsoft.com/office/drawing/2014/main" id="{95A32CDD-C5ED-9E65-16EB-55B64E024C6F}"/>
                </a:ext>
              </a:extLst>
            </p:cNvPr>
            <p:cNvPicPr>
              <a:picLocks noChangeAspect="1"/>
            </p:cNvPicPr>
            <p:nvPr/>
          </p:nvPicPr>
          <p:blipFill>
            <a:blip r:embed="rId5" cstate="print">
              <a:alphaModFix amt="45000"/>
              <a:extLst>
                <a:ext uri="{28A0092B-C50C-407E-A947-70E740481C1C}">
                  <a14:useLocalDpi xmlns:a14="http://schemas.microsoft.com/office/drawing/2010/main"/>
                </a:ext>
              </a:extLst>
            </a:blip>
            <a:srcRect/>
            <a:stretch>
              <a:fillRect/>
            </a:stretch>
          </p:blipFill>
          <p:spPr bwMode="auto">
            <a:xfrm>
              <a:off x="8776846" y="1845232"/>
              <a:ext cx="429572" cy="531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 name="TextBox 182">
              <a:extLst>
                <a:ext uri="{FF2B5EF4-FFF2-40B4-BE49-F238E27FC236}">
                  <a16:creationId xmlns:a16="http://schemas.microsoft.com/office/drawing/2014/main" id="{AFE98D6C-4A5F-46C9-F107-803E04409DC7}"/>
                </a:ext>
              </a:extLst>
            </p:cNvPr>
            <p:cNvSpPr txBox="1"/>
            <p:nvPr/>
          </p:nvSpPr>
          <p:spPr>
            <a:xfrm>
              <a:off x="8115247" y="2368784"/>
              <a:ext cx="1087157" cy="384721"/>
            </a:xfrm>
            <a:prstGeom prst="rect">
              <a:avLst/>
            </a:prstGeom>
            <a:solidFill>
              <a:schemeClr val="bg2"/>
            </a:solidFill>
            <a:ln>
              <a:solidFill>
                <a:srgbClr val="76CAE6"/>
              </a:solidFill>
            </a:ln>
          </p:spPr>
          <p:txBody>
            <a:bodyPr wrap="none" rtlCol="0">
              <a:spAutoFit/>
            </a:bodyPr>
            <a:lstStyle/>
            <a:p>
              <a:pPr algn="ctr" defTabSz="457189">
                <a:lnSpc>
                  <a:spcPct val="95000"/>
                </a:lnSpc>
              </a:pPr>
              <a:r>
                <a:rPr lang="en-US" sz="1000" dirty="0">
                  <a:cs typeface="Arial" panose="020B0604020202020204" pitchFamily="34" charset="0"/>
                </a:rPr>
                <a:t>DB </a:t>
              </a:r>
            </a:p>
            <a:p>
              <a:pPr algn="ctr" defTabSz="457189">
                <a:lnSpc>
                  <a:spcPct val="95000"/>
                </a:lnSpc>
              </a:pPr>
              <a:r>
                <a:rPr lang="en-US" sz="1000" dirty="0">
                  <a:cs typeface="Arial" panose="020B0604020202020204" pitchFamily="34" charset="0"/>
                </a:rPr>
                <a:t>High Availability</a:t>
              </a:r>
            </a:p>
          </p:txBody>
        </p:sp>
        <p:cxnSp>
          <p:nvCxnSpPr>
            <p:cNvPr id="184" name="Straight Connector 183">
              <a:extLst>
                <a:ext uri="{FF2B5EF4-FFF2-40B4-BE49-F238E27FC236}">
                  <a16:creationId xmlns:a16="http://schemas.microsoft.com/office/drawing/2014/main" id="{BBE4C3E0-2864-00DA-4D61-0D92FFFD792F}"/>
                </a:ext>
              </a:extLst>
            </p:cNvPr>
            <p:cNvCxnSpPr>
              <a:cxnSpLocks/>
              <a:stCxn id="183" idx="2"/>
            </p:cNvCxnSpPr>
            <p:nvPr/>
          </p:nvCxnSpPr>
          <p:spPr>
            <a:xfrm>
              <a:off x="8658826" y="2753505"/>
              <a:ext cx="0" cy="335442"/>
            </a:xfrm>
            <a:prstGeom prst="line">
              <a:avLst/>
            </a:prstGeom>
            <a:ln w="38100">
              <a:solidFill>
                <a:srgbClr val="76CAE6"/>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154FBB45-A136-499D-831F-FDE1D84C4F82}"/>
                </a:ext>
              </a:extLst>
            </p:cNvPr>
            <p:cNvSpPr/>
            <p:nvPr/>
          </p:nvSpPr>
          <p:spPr>
            <a:xfrm>
              <a:off x="10284084" y="1845231"/>
              <a:ext cx="1563512" cy="9113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89" name="TextBox 88">
              <a:extLst>
                <a:ext uri="{FF2B5EF4-FFF2-40B4-BE49-F238E27FC236}">
                  <a16:creationId xmlns:a16="http://schemas.microsoft.com/office/drawing/2014/main" id="{73D13652-DF5B-4B0D-971D-65AF544B1D2A}"/>
                </a:ext>
              </a:extLst>
            </p:cNvPr>
            <p:cNvSpPr txBox="1"/>
            <p:nvPr/>
          </p:nvSpPr>
          <p:spPr>
            <a:xfrm>
              <a:off x="10403083" y="2474392"/>
              <a:ext cx="523294" cy="276999"/>
            </a:xfrm>
            <a:prstGeom prst="rect">
              <a:avLst/>
            </a:prstGeom>
            <a:noFill/>
          </p:spPr>
          <p:txBody>
            <a:bodyPr wrap="square">
              <a:spAutoFit/>
            </a:bodyPr>
            <a:lstStyle/>
            <a:p>
              <a:pPr algn="ctr"/>
              <a:r>
                <a:rPr lang="en-US" sz="1200" kern="0" dirty="0">
                  <a:latin typeface="Arial"/>
                  <a:cs typeface="Arial"/>
                  <a:sym typeface="Arial"/>
                </a:rPr>
                <a:t>SME</a:t>
              </a:r>
              <a:endParaRPr lang="en-US" sz="1200" dirty="0"/>
            </a:p>
          </p:txBody>
        </p:sp>
        <p:sp>
          <p:nvSpPr>
            <p:cNvPr id="91" name="TextBox 90">
              <a:extLst>
                <a:ext uri="{FF2B5EF4-FFF2-40B4-BE49-F238E27FC236}">
                  <a16:creationId xmlns:a16="http://schemas.microsoft.com/office/drawing/2014/main" id="{E20AFDBF-2961-4409-8B44-BB5B085CA863}"/>
                </a:ext>
              </a:extLst>
            </p:cNvPr>
            <p:cNvSpPr txBox="1"/>
            <p:nvPr/>
          </p:nvSpPr>
          <p:spPr>
            <a:xfrm>
              <a:off x="11209430" y="2482019"/>
              <a:ext cx="523294" cy="276999"/>
            </a:xfrm>
            <a:prstGeom prst="rect">
              <a:avLst/>
            </a:prstGeom>
            <a:noFill/>
          </p:spPr>
          <p:txBody>
            <a:bodyPr wrap="square">
              <a:spAutoFit/>
            </a:bodyPr>
            <a:lstStyle/>
            <a:p>
              <a:pPr algn="ctr"/>
              <a:r>
                <a:rPr lang="en-US" sz="1200" kern="0" dirty="0">
                  <a:latin typeface="Arial"/>
                  <a:cs typeface="Arial"/>
                  <a:sym typeface="Arial"/>
                </a:rPr>
                <a:t>SME</a:t>
              </a:r>
              <a:endParaRPr lang="en-US" sz="1200" dirty="0"/>
            </a:p>
          </p:txBody>
        </p:sp>
        <p:sp>
          <p:nvSpPr>
            <p:cNvPr id="92" name="TextBox 91">
              <a:extLst>
                <a:ext uri="{FF2B5EF4-FFF2-40B4-BE49-F238E27FC236}">
                  <a16:creationId xmlns:a16="http://schemas.microsoft.com/office/drawing/2014/main" id="{C252E93C-5F75-4259-BD6D-26492F8B2F5E}"/>
                </a:ext>
              </a:extLst>
            </p:cNvPr>
            <p:cNvSpPr txBox="1"/>
            <p:nvPr/>
          </p:nvSpPr>
          <p:spPr>
            <a:xfrm>
              <a:off x="10852075" y="2719382"/>
              <a:ext cx="1058740" cy="276999"/>
            </a:xfrm>
            <a:prstGeom prst="rect">
              <a:avLst/>
            </a:prstGeom>
            <a:noFill/>
          </p:spPr>
          <p:txBody>
            <a:bodyPr wrap="square">
              <a:spAutoFit/>
            </a:bodyPr>
            <a:lstStyle/>
            <a:p>
              <a:pPr algn="ctr"/>
              <a:r>
                <a:rPr lang="en-US" sz="1200" kern="0" dirty="0">
                  <a:latin typeface="Arial"/>
                  <a:cs typeface="Arial"/>
                  <a:sym typeface="Arial"/>
                </a:rPr>
                <a:t>SME Cluster</a:t>
              </a:r>
              <a:endParaRPr lang="en-US" sz="1200" dirty="0"/>
            </a:p>
          </p:txBody>
        </p:sp>
        <p:cxnSp>
          <p:nvCxnSpPr>
            <p:cNvPr id="93" name="Straight Connector 92">
              <a:extLst>
                <a:ext uri="{FF2B5EF4-FFF2-40B4-BE49-F238E27FC236}">
                  <a16:creationId xmlns:a16="http://schemas.microsoft.com/office/drawing/2014/main" id="{029E3845-4B10-4672-AB0A-2636C6652369}"/>
                </a:ext>
              </a:extLst>
            </p:cNvPr>
            <p:cNvCxnSpPr>
              <a:cxnSpLocks/>
              <a:stCxn id="88" idx="0"/>
            </p:cNvCxnSpPr>
            <p:nvPr/>
          </p:nvCxnSpPr>
          <p:spPr>
            <a:xfrm flipH="1" flipV="1">
              <a:off x="11048315" y="1274035"/>
              <a:ext cx="17525" cy="571196"/>
            </a:xfrm>
            <a:prstGeom prst="line">
              <a:avLst/>
            </a:prstGeom>
            <a:ln w="38100">
              <a:solidFill>
                <a:schemeClr val="accent2"/>
              </a:solidFill>
              <a:prstDash val="sysDot"/>
              <a:tailEnd type="stealth" w="lg"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D665BE1F-45E2-46A0-858E-60A2CE187A2D}"/>
                </a:ext>
              </a:extLst>
            </p:cNvPr>
            <p:cNvSpPr txBox="1"/>
            <p:nvPr/>
          </p:nvSpPr>
          <p:spPr>
            <a:xfrm>
              <a:off x="11054249" y="1274035"/>
              <a:ext cx="744123" cy="461665"/>
            </a:xfrm>
            <a:prstGeom prst="rect">
              <a:avLst/>
            </a:prstGeom>
            <a:noFill/>
          </p:spPr>
          <p:txBody>
            <a:bodyPr wrap="square">
              <a:spAutoFit/>
            </a:bodyPr>
            <a:lstStyle/>
            <a:p>
              <a:r>
                <a:rPr lang="en-US" sz="1200" kern="0" dirty="0">
                  <a:latin typeface="Arial"/>
                  <a:cs typeface="Arial"/>
                  <a:sym typeface="Arial"/>
                </a:rPr>
                <a:t>Other Clusters</a:t>
              </a:r>
              <a:endParaRPr lang="en-US" sz="1200" dirty="0"/>
            </a:p>
          </p:txBody>
        </p:sp>
        <p:cxnSp>
          <p:nvCxnSpPr>
            <p:cNvPr id="98" name="Straight Connector 97">
              <a:extLst>
                <a:ext uri="{FF2B5EF4-FFF2-40B4-BE49-F238E27FC236}">
                  <a16:creationId xmlns:a16="http://schemas.microsoft.com/office/drawing/2014/main" id="{C6D04BCB-0840-41F6-B8E8-C2295F62DF93}"/>
                </a:ext>
              </a:extLst>
            </p:cNvPr>
            <p:cNvCxnSpPr>
              <a:cxnSpLocks/>
            </p:cNvCxnSpPr>
            <p:nvPr/>
          </p:nvCxnSpPr>
          <p:spPr>
            <a:xfrm flipV="1">
              <a:off x="10753219" y="2764948"/>
              <a:ext cx="0" cy="323999"/>
            </a:xfrm>
            <a:prstGeom prst="line">
              <a:avLst/>
            </a:prstGeom>
            <a:ln w="38100">
              <a:solidFill>
                <a:srgbClr val="76CAE6"/>
              </a:solidFill>
            </a:ln>
          </p:spPr>
          <p:style>
            <a:lnRef idx="1">
              <a:schemeClr val="accent1"/>
            </a:lnRef>
            <a:fillRef idx="0">
              <a:schemeClr val="accent1"/>
            </a:fillRef>
            <a:effectRef idx="0">
              <a:schemeClr val="accent1"/>
            </a:effectRef>
            <a:fontRef idx="minor">
              <a:schemeClr val="tx1"/>
            </a:fontRef>
          </p:style>
        </p:cxnSp>
        <p:pic>
          <p:nvPicPr>
            <p:cNvPr id="102" name="Picture 82">
              <a:extLst>
                <a:ext uri="{FF2B5EF4-FFF2-40B4-BE49-F238E27FC236}">
                  <a16:creationId xmlns:a16="http://schemas.microsoft.com/office/drawing/2014/main" id="{FB2C48D5-2B7C-45A6-9D65-2C18E1A8DC39}"/>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bwMode="auto">
            <a:xfrm>
              <a:off x="10366298" y="1909118"/>
              <a:ext cx="608260" cy="60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82">
              <a:extLst>
                <a:ext uri="{FF2B5EF4-FFF2-40B4-BE49-F238E27FC236}">
                  <a16:creationId xmlns:a16="http://schemas.microsoft.com/office/drawing/2014/main" id="{0C0889B8-4185-41FD-AC0A-E8E76556368C}"/>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bwMode="auto">
            <a:xfrm>
              <a:off x="11168980" y="1915761"/>
              <a:ext cx="608260" cy="608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 name="Rectangle 124">
              <a:extLst>
                <a:ext uri="{FF2B5EF4-FFF2-40B4-BE49-F238E27FC236}">
                  <a16:creationId xmlns:a16="http://schemas.microsoft.com/office/drawing/2014/main" id="{170F29A7-1A67-EBB9-FE1F-ABF04B65A938}"/>
                </a:ext>
              </a:extLst>
            </p:cNvPr>
            <p:cNvSpPr/>
            <p:nvPr/>
          </p:nvSpPr>
          <p:spPr>
            <a:xfrm>
              <a:off x="8113903" y="3092700"/>
              <a:ext cx="3729817" cy="161620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grpSp>
          <p:nvGrpSpPr>
            <p:cNvPr id="193" name="Group 192">
              <a:extLst>
                <a:ext uri="{FF2B5EF4-FFF2-40B4-BE49-F238E27FC236}">
                  <a16:creationId xmlns:a16="http://schemas.microsoft.com/office/drawing/2014/main" id="{9E317E2D-15FD-DAE0-C1B8-D2CB48D90A4E}"/>
                </a:ext>
              </a:extLst>
            </p:cNvPr>
            <p:cNvGrpSpPr/>
            <p:nvPr/>
          </p:nvGrpSpPr>
          <p:grpSpPr>
            <a:xfrm>
              <a:off x="9149854" y="3102192"/>
              <a:ext cx="910716" cy="1612081"/>
              <a:chOff x="9149854" y="2912097"/>
              <a:chExt cx="910716" cy="1612081"/>
            </a:xfrm>
          </p:grpSpPr>
          <p:grpSp>
            <p:nvGrpSpPr>
              <p:cNvPr id="145" name="Group 144">
                <a:extLst>
                  <a:ext uri="{FF2B5EF4-FFF2-40B4-BE49-F238E27FC236}">
                    <a16:creationId xmlns:a16="http://schemas.microsoft.com/office/drawing/2014/main" id="{26B50EE7-EDEB-810E-5E24-0E01C316E169}"/>
                  </a:ext>
                </a:extLst>
              </p:cNvPr>
              <p:cNvGrpSpPr/>
              <p:nvPr/>
            </p:nvGrpSpPr>
            <p:grpSpPr>
              <a:xfrm>
                <a:off x="9301412" y="3349380"/>
                <a:ext cx="645979" cy="645980"/>
                <a:chOff x="2130023" y="2783018"/>
                <a:chExt cx="645979" cy="645980"/>
              </a:xfrm>
              <a:effectLst>
                <a:glow rad="228600">
                  <a:schemeClr val="accent2">
                    <a:alpha val="40000"/>
                  </a:schemeClr>
                </a:glow>
              </a:effectLst>
            </p:grpSpPr>
            <p:sp>
              <p:nvSpPr>
                <p:cNvPr id="146" name="Arc 145">
                  <a:extLst>
                    <a:ext uri="{FF2B5EF4-FFF2-40B4-BE49-F238E27FC236}">
                      <a16:creationId xmlns:a16="http://schemas.microsoft.com/office/drawing/2014/main" id="{B76933ED-CF45-F7DD-A279-95167661AA77}"/>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Arc 146">
                  <a:extLst>
                    <a:ext uri="{FF2B5EF4-FFF2-40B4-BE49-F238E27FC236}">
                      <a16:creationId xmlns:a16="http://schemas.microsoft.com/office/drawing/2014/main" id="{263D5AD7-F45B-985D-2346-FC85D8F138E5}"/>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Arc 147">
                  <a:extLst>
                    <a:ext uri="{FF2B5EF4-FFF2-40B4-BE49-F238E27FC236}">
                      <a16:creationId xmlns:a16="http://schemas.microsoft.com/office/drawing/2014/main" id="{EED56767-2626-7AD0-1993-ABE5AC891F83}"/>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72FB12D3-6E0A-6D2C-C12D-0BCD602F30FD}"/>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150" name="TextBox 149">
                <a:extLst>
                  <a:ext uri="{FF2B5EF4-FFF2-40B4-BE49-F238E27FC236}">
                    <a16:creationId xmlns:a16="http://schemas.microsoft.com/office/drawing/2014/main" id="{A664AB38-7DCF-5CD0-445C-48E9CC6764F1}"/>
                  </a:ext>
                </a:extLst>
              </p:cNvPr>
              <p:cNvSpPr txBox="1"/>
              <p:nvPr/>
            </p:nvSpPr>
            <p:spPr>
              <a:xfrm>
                <a:off x="9149854" y="4062513"/>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Secondary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sp>
            <p:nvSpPr>
              <p:cNvPr id="151" name="TextBox 150">
                <a:extLst>
                  <a:ext uri="{FF2B5EF4-FFF2-40B4-BE49-F238E27FC236}">
                    <a16:creationId xmlns:a16="http://schemas.microsoft.com/office/drawing/2014/main" id="{EA55CD70-4C5E-8D4A-3A51-F0E02C0E5F8C}"/>
                  </a:ext>
                </a:extLst>
              </p:cNvPr>
              <p:cNvSpPr txBox="1"/>
              <p:nvPr/>
            </p:nvSpPr>
            <p:spPr>
              <a:xfrm>
                <a:off x="9290405" y="2912097"/>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grpSp>
        <p:cxnSp>
          <p:nvCxnSpPr>
            <p:cNvPr id="166" name="Straight Connector 165">
              <a:extLst>
                <a:ext uri="{FF2B5EF4-FFF2-40B4-BE49-F238E27FC236}">
                  <a16:creationId xmlns:a16="http://schemas.microsoft.com/office/drawing/2014/main" id="{364FF273-C359-C1B9-CF83-7EAE2F5493A8}"/>
                </a:ext>
              </a:extLst>
            </p:cNvPr>
            <p:cNvCxnSpPr>
              <a:cxnSpLocks/>
            </p:cNvCxnSpPr>
            <p:nvPr/>
          </p:nvCxnSpPr>
          <p:spPr>
            <a:xfrm>
              <a:off x="11122511" y="3820393"/>
              <a:ext cx="644039" cy="0"/>
            </a:xfrm>
            <a:prstGeom prst="line">
              <a:avLst/>
            </a:prstGeom>
            <a:ln w="38100">
              <a:solidFill>
                <a:schemeClr val="accent2"/>
              </a:solidFill>
              <a:prstDash val="sysDot"/>
              <a:tailEnd type="stealth" w="lg" len="med"/>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AF442FDD-D0D4-05E0-EAC8-10360A372485}"/>
                </a:ext>
              </a:extLst>
            </p:cNvPr>
            <p:cNvSpPr txBox="1"/>
            <p:nvPr/>
          </p:nvSpPr>
          <p:spPr>
            <a:xfrm>
              <a:off x="11291800" y="3898742"/>
              <a:ext cx="631923" cy="461665"/>
            </a:xfrm>
            <a:prstGeom prst="rect">
              <a:avLst/>
            </a:prstGeom>
            <a:noFill/>
          </p:spPr>
          <p:txBody>
            <a:bodyPr wrap="square">
              <a:spAutoFit/>
            </a:bodyPr>
            <a:lstStyle/>
            <a:p>
              <a:r>
                <a:rPr lang="en-US" sz="1200" kern="0" dirty="0">
                  <a:latin typeface="Arial"/>
                  <a:cs typeface="Arial"/>
                  <a:sym typeface="Arial"/>
                </a:rPr>
                <a:t>Other Nodes</a:t>
              </a:r>
              <a:endParaRPr lang="en-US" sz="1200" dirty="0"/>
            </a:p>
          </p:txBody>
        </p:sp>
        <p:grpSp>
          <p:nvGrpSpPr>
            <p:cNvPr id="192" name="Group 191">
              <a:extLst>
                <a:ext uri="{FF2B5EF4-FFF2-40B4-BE49-F238E27FC236}">
                  <a16:creationId xmlns:a16="http://schemas.microsoft.com/office/drawing/2014/main" id="{565919DA-2CA1-8FFD-6ECB-9E40ED45674C}"/>
                </a:ext>
              </a:extLst>
            </p:cNvPr>
            <p:cNvGrpSpPr/>
            <p:nvPr/>
          </p:nvGrpSpPr>
          <p:grpSpPr>
            <a:xfrm>
              <a:off x="8191735" y="3102192"/>
              <a:ext cx="910716" cy="1606712"/>
              <a:chOff x="8191735" y="2912097"/>
              <a:chExt cx="910716" cy="1606712"/>
            </a:xfrm>
          </p:grpSpPr>
          <p:grpSp>
            <p:nvGrpSpPr>
              <p:cNvPr id="128" name="Group 127">
                <a:extLst>
                  <a:ext uri="{FF2B5EF4-FFF2-40B4-BE49-F238E27FC236}">
                    <a16:creationId xmlns:a16="http://schemas.microsoft.com/office/drawing/2014/main" id="{E1215FA2-6C3C-B832-DE39-F8311AA1716D}"/>
                  </a:ext>
                </a:extLst>
              </p:cNvPr>
              <p:cNvGrpSpPr/>
              <p:nvPr/>
            </p:nvGrpSpPr>
            <p:grpSpPr>
              <a:xfrm>
                <a:off x="8312189" y="3349380"/>
                <a:ext cx="645979" cy="645980"/>
                <a:chOff x="2130023" y="2783018"/>
                <a:chExt cx="645979" cy="645980"/>
              </a:xfrm>
              <a:effectLst>
                <a:glow rad="228600">
                  <a:schemeClr val="accent2">
                    <a:alpha val="40000"/>
                  </a:schemeClr>
                </a:glow>
              </a:effectLst>
            </p:grpSpPr>
            <p:sp>
              <p:nvSpPr>
                <p:cNvPr id="129" name="Arc 128">
                  <a:extLst>
                    <a:ext uri="{FF2B5EF4-FFF2-40B4-BE49-F238E27FC236}">
                      <a16:creationId xmlns:a16="http://schemas.microsoft.com/office/drawing/2014/main" id="{A376DE77-9D48-A504-D08B-68EC09A39630}"/>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Arc 129">
                  <a:extLst>
                    <a:ext uri="{FF2B5EF4-FFF2-40B4-BE49-F238E27FC236}">
                      <a16:creationId xmlns:a16="http://schemas.microsoft.com/office/drawing/2014/main" id="{96458C20-3359-9340-449E-68540954CA44}"/>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Arc 131">
                  <a:extLst>
                    <a:ext uri="{FF2B5EF4-FFF2-40B4-BE49-F238E27FC236}">
                      <a16:creationId xmlns:a16="http://schemas.microsoft.com/office/drawing/2014/main" id="{5D8070C2-B4A3-E63A-7440-E016F2C6FF80}"/>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Shape 132">
                  <a:extLst>
                    <a:ext uri="{FF2B5EF4-FFF2-40B4-BE49-F238E27FC236}">
                      <a16:creationId xmlns:a16="http://schemas.microsoft.com/office/drawing/2014/main" id="{8E3F7E1B-230B-9AE5-4487-478EF1942E77}"/>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135" name="TextBox 134">
                <a:extLst>
                  <a:ext uri="{FF2B5EF4-FFF2-40B4-BE49-F238E27FC236}">
                    <a16:creationId xmlns:a16="http://schemas.microsoft.com/office/drawing/2014/main" id="{CDF2AAC2-87F7-70BE-FC7E-AD23D718CAED}"/>
                  </a:ext>
                </a:extLst>
              </p:cNvPr>
              <p:cNvSpPr txBox="1"/>
              <p:nvPr/>
            </p:nvSpPr>
            <p:spPr>
              <a:xfrm>
                <a:off x="8301182" y="2912097"/>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sp>
            <p:nvSpPr>
              <p:cNvPr id="170" name="TextBox 169">
                <a:extLst>
                  <a:ext uri="{FF2B5EF4-FFF2-40B4-BE49-F238E27FC236}">
                    <a16:creationId xmlns:a16="http://schemas.microsoft.com/office/drawing/2014/main" id="{D335D5F5-BEEB-C083-04A8-68D87CC7BB93}"/>
                  </a:ext>
                </a:extLst>
              </p:cNvPr>
              <p:cNvSpPr txBox="1"/>
              <p:nvPr/>
            </p:nvSpPr>
            <p:spPr>
              <a:xfrm>
                <a:off x="8191735" y="4057144"/>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Primary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grpSp>
        <p:grpSp>
          <p:nvGrpSpPr>
            <p:cNvPr id="194" name="Group 193">
              <a:extLst>
                <a:ext uri="{FF2B5EF4-FFF2-40B4-BE49-F238E27FC236}">
                  <a16:creationId xmlns:a16="http://schemas.microsoft.com/office/drawing/2014/main" id="{C82C6DCB-338D-47C6-2BFE-01FD69B50CA3}"/>
                </a:ext>
              </a:extLst>
            </p:cNvPr>
            <p:cNvGrpSpPr/>
            <p:nvPr/>
          </p:nvGrpSpPr>
          <p:grpSpPr>
            <a:xfrm>
              <a:off x="10143533" y="3092701"/>
              <a:ext cx="910716" cy="1612081"/>
              <a:chOff x="10143533" y="2902606"/>
              <a:chExt cx="910716" cy="1612081"/>
            </a:xfrm>
          </p:grpSpPr>
          <p:grpSp>
            <p:nvGrpSpPr>
              <p:cNvPr id="174" name="Group 173">
                <a:extLst>
                  <a:ext uri="{FF2B5EF4-FFF2-40B4-BE49-F238E27FC236}">
                    <a16:creationId xmlns:a16="http://schemas.microsoft.com/office/drawing/2014/main" id="{276E7B36-BDF9-71E5-A6E1-9CFC8C637635}"/>
                  </a:ext>
                </a:extLst>
              </p:cNvPr>
              <p:cNvGrpSpPr/>
              <p:nvPr/>
            </p:nvGrpSpPr>
            <p:grpSpPr>
              <a:xfrm>
                <a:off x="10295091" y="3339889"/>
                <a:ext cx="645979" cy="645980"/>
                <a:chOff x="2130023" y="2783018"/>
                <a:chExt cx="645979" cy="645980"/>
              </a:xfrm>
              <a:effectLst>
                <a:glow rad="228600">
                  <a:schemeClr val="accent2">
                    <a:alpha val="40000"/>
                  </a:schemeClr>
                </a:glow>
              </a:effectLst>
            </p:grpSpPr>
            <p:sp>
              <p:nvSpPr>
                <p:cNvPr id="177" name="Arc 176">
                  <a:extLst>
                    <a:ext uri="{FF2B5EF4-FFF2-40B4-BE49-F238E27FC236}">
                      <a16:creationId xmlns:a16="http://schemas.microsoft.com/office/drawing/2014/main" id="{1D621D61-96EB-3333-57A3-23143A47CB9F}"/>
                    </a:ext>
                  </a:extLst>
                </p:cNvPr>
                <p:cNvSpPr/>
                <p:nvPr/>
              </p:nvSpPr>
              <p:spPr>
                <a:xfrm rot="2715297">
                  <a:off x="2130022" y="2791328"/>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Arc 177">
                  <a:extLst>
                    <a:ext uri="{FF2B5EF4-FFF2-40B4-BE49-F238E27FC236}">
                      <a16:creationId xmlns:a16="http://schemas.microsoft.com/office/drawing/2014/main" id="{97FFF768-36B5-88C9-4B54-5261CAE1C1A4}"/>
                    </a:ext>
                  </a:extLst>
                </p:cNvPr>
                <p:cNvSpPr/>
                <p:nvPr/>
              </p:nvSpPr>
              <p:spPr>
                <a:xfrm rot="9919819">
                  <a:off x="2130023" y="2791327"/>
                  <a:ext cx="645979" cy="62936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Arc 178">
                  <a:extLst>
                    <a:ext uri="{FF2B5EF4-FFF2-40B4-BE49-F238E27FC236}">
                      <a16:creationId xmlns:a16="http://schemas.microsoft.com/office/drawing/2014/main" id="{B332185B-6F6E-A002-2616-F45EDA172953}"/>
                    </a:ext>
                  </a:extLst>
                </p:cNvPr>
                <p:cNvSpPr/>
                <p:nvPr/>
              </p:nvSpPr>
              <p:spPr>
                <a:xfrm rot="17117996">
                  <a:off x="2130022" y="2791327"/>
                  <a:ext cx="645979" cy="629361"/>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Freeform: Shape 179">
                  <a:extLst>
                    <a:ext uri="{FF2B5EF4-FFF2-40B4-BE49-F238E27FC236}">
                      <a16:creationId xmlns:a16="http://schemas.microsoft.com/office/drawing/2014/main" id="{EBB0F7BA-C3E6-A459-80C5-CABADA29EC1A}"/>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175" name="TextBox 174">
                <a:extLst>
                  <a:ext uri="{FF2B5EF4-FFF2-40B4-BE49-F238E27FC236}">
                    <a16:creationId xmlns:a16="http://schemas.microsoft.com/office/drawing/2014/main" id="{07F0C95A-A910-2803-B6B6-39DB9D509228}"/>
                  </a:ext>
                </a:extLst>
              </p:cNvPr>
              <p:cNvSpPr txBox="1"/>
              <p:nvPr/>
            </p:nvSpPr>
            <p:spPr>
              <a:xfrm>
                <a:off x="10143533" y="4053022"/>
                <a:ext cx="910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latin typeface="Arial"/>
                    <a:cs typeface="Arial"/>
                    <a:sym typeface="Arial"/>
                  </a:rPr>
                  <a:t>Secondary </a:t>
                </a:r>
                <a:br>
                  <a:rPr lang="en-US" sz="1200" kern="0" dirty="0">
                    <a:latin typeface="Arial"/>
                    <a:cs typeface="Arial"/>
                    <a:sym typeface="Arial"/>
                  </a:rPr>
                </a:br>
                <a:r>
                  <a:rPr lang="en-US" sz="1200" kern="0" dirty="0">
                    <a:latin typeface="Arial"/>
                    <a:cs typeface="Arial"/>
                    <a:sym typeface="Arial"/>
                  </a:rPr>
                  <a:t>Node</a:t>
                </a:r>
                <a:endParaRPr kumimoji="0" lang="en-US" sz="1200" b="0" i="0" u="none" strike="noStrike" kern="0" cap="none" spc="0" normalizeH="0" baseline="0" noProof="0" dirty="0">
                  <a:ln>
                    <a:noFill/>
                  </a:ln>
                  <a:effectLst/>
                  <a:uLnTx/>
                  <a:uFillTx/>
                  <a:latin typeface="Arial"/>
                  <a:cs typeface="Arial"/>
                  <a:sym typeface="Arial"/>
                </a:endParaRPr>
              </a:p>
            </p:txBody>
          </p:sp>
          <p:sp>
            <p:nvSpPr>
              <p:cNvPr id="176" name="TextBox 175">
                <a:extLst>
                  <a:ext uri="{FF2B5EF4-FFF2-40B4-BE49-F238E27FC236}">
                    <a16:creationId xmlns:a16="http://schemas.microsoft.com/office/drawing/2014/main" id="{F93FFD0B-8E01-C1C8-A21E-8819FA2E10D6}"/>
                  </a:ext>
                </a:extLst>
              </p:cNvPr>
              <p:cNvSpPr txBox="1"/>
              <p:nvPr/>
            </p:nvSpPr>
            <p:spPr>
              <a:xfrm>
                <a:off x="10284084" y="2902606"/>
                <a:ext cx="631923" cy="276999"/>
              </a:xfrm>
              <a:prstGeom prst="rect">
                <a:avLst/>
              </a:prstGeom>
              <a:noFill/>
            </p:spPr>
            <p:txBody>
              <a:bodyPr wrap="square">
                <a:spAutoFit/>
              </a:bodyPr>
              <a:lstStyle/>
              <a:p>
                <a:r>
                  <a:rPr lang="en-US" sz="1200" kern="0" dirty="0">
                    <a:latin typeface="Arial"/>
                    <a:cs typeface="Arial"/>
                    <a:sym typeface="Arial"/>
                  </a:rPr>
                  <a:t>Active</a:t>
                </a:r>
                <a:endParaRPr lang="en-US" sz="1200" dirty="0"/>
              </a:p>
            </p:txBody>
          </p:sp>
        </p:grpSp>
        <p:sp>
          <p:nvSpPr>
            <p:cNvPr id="585" name="TextBox 584">
              <a:extLst>
                <a:ext uri="{FF2B5EF4-FFF2-40B4-BE49-F238E27FC236}">
                  <a16:creationId xmlns:a16="http://schemas.microsoft.com/office/drawing/2014/main" id="{36243963-F9EA-41D9-977C-728B474C80FE}"/>
                </a:ext>
              </a:extLst>
            </p:cNvPr>
            <p:cNvSpPr txBox="1"/>
            <p:nvPr/>
          </p:nvSpPr>
          <p:spPr>
            <a:xfrm>
              <a:off x="8212026" y="820888"/>
              <a:ext cx="3531736" cy="369332"/>
            </a:xfrm>
            <a:prstGeom prst="rect">
              <a:avLst/>
            </a:prstGeom>
            <a:noFill/>
          </p:spPr>
          <p:txBody>
            <a:bodyPr wrap="none" rtlCol="0">
              <a:spAutoFit/>
            </a:bodyPr>
            <a:lstStyle/>
            <a:p>
              <a:r>
                <a:rPr lang="en-GB" b="1" dirty="0"/>
                <a:t>Active/Active with External DB</a:t>
              </a:r>
            </a:p>
          </p:txBody>
        </p:sp>
        <p:sp>
          <p:nvSpPr>
            <p:cNvPr id="590" name="TextBox 589">
              <a:extLst>
                <a:ext uri="{FF2B5EF4-FFF2-40B4-BE49-F238E27FC236}">
                  <a16:creationId xmlns:a16="http://schemas.microsoft.com/office/drawing/2014/main" id="{1E3FEB1D-0005-061F-62D5-066A9D772C42}"/>
                </a:ext>
              </a:extLst>
            </p:cNvPr>
            <p:cNvSpPr txBox="1"/>
            <p:nvPr/>
          </p:nvSpPr>
          <p:spPr>
            <a:xfrm>
              <a:off x="10205052" y="5027949"/>
              <a:ext cx="1183794" cy="276999"/>
            </a:xfrm>
            <a:prstGeom prst="rect">
              <a:avLst/>
            </a:prstGeom>
            <a:noFill/>
          </p:spPr>
          <p:txBody>
            <a:bodyPr wrap="square">
              <a:spAutoFit/>
            </a:bodyPr>
            <a:lstStyle/>
            <a:p>
              <a:r>
                <a:rPr lang="en-US" sz="1200" kern="0" dirty="0">
                  <a:latin typeface="Arial"/>
                  <a:cs typeface="Arial"/>
                  <a:sym typeface="Arial"/>
                </a:rPr>
                <a:t>Load Balancer</a:t>
              </a:r>
              <a:endParaRPr lang="en-US" sz="1200" dirty="0"/>
            </a:p>
          </p:txBody>
        </p:sp>
      </p:grpSp>
    </p:spTree>
    <p:extLst>
      <p:ext uri="{BB962C8B-B14F-4D97-AF65-F5344CB8AC3E}">
        <p14:creationId xmlns:p14="http://schemas.microsoft.com/office/powerpoint/2010/main" val="387284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500"/>
                                        <p:tgtEl>
                                          <p:spTgt spid="5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4"/>
                                        </p:tgtEl>
                                        <p:attrNameLst>
                                          <p:attrName>style.visibility</p:attrName>
                                        </p:attrNameLst>
                                      </p:cBhvr>
                                      <p:to>
                                        <p:strVal val="visible"/>
                                      </p:to>
                                    </p:set>
                                    <p:animEffect transition="in" filter="fade">
                                      <p:cBhvr>
                                        <p:cTn id="12" dur="500"/>
                                        <p:tgtEl>
                                          <p:spTgt spid="5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5"/>
                                        </p:tgtEl>
                                        <p:attrNameLst>
                                          <p:attrName>style.visibility</p:attrName>
                                        </p:attrNameLst>
                                      </p:cBhvr>
                                      <p:to>
                                        <p:strVal val="visible"/>
                                      </p:to>
                                    </p:set>
                                    <p:animEffect transition="in" filter="fade">
                                      <p:cBhvr>
                                        <p:cTn id="17"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0269A-2CBC-724E-DC54-533C6FA8D75D}"/>
              </a:ext>
            </a:extLst>
          </p:cNvPr>
          <p:cNvSpPr>
            <a:spLocks noGrp="1"/>
          </p:cNvSpPr>
          <p:nvPr>
            <p:ph idx="1"/>
          </p:nvPr>
        </p:nvSpPr>
        <p:spPr>
          <a:xfrm>
            <a:off x="3971927" y="1548063"/>
            <a:ext cx="7831716" cy="4624139"/>
          </a:xfrm>
        </p:spPr>
        <p:txBody>
          <a:bodyPr/>
          <a:lstStyle/>
          <a:p>
            <a:endParaRPr lang="en-GB" dirty="0"/>
          </a:p>
          <a:p>
            <a:endParaRPr lang="en-GB" dirty="0"/>
          </a:p>
          <a:p>
            <a:endParaRPr lang="en-GB" dirty="0"/>
          </a:p>
          <a:p>
            <a:endParaRPr lang="en-GB" sz="2800" dirty="0"/>
          </a:p>
          <a:p>
            <a:endParaRPr lang="en-GB" sz="2800" dirty="0"/>
          </a:p>
          <a:p>
            <a:pPr marL="0" indent="0">
              <a:buNone/>
            </a:pPr>
            <a:endParaRPr lang="en-GB" sz="4000" dirty="0"/>
          </a:p>
          <a:p>
            <a:r>
              <a:rPr lang="en-GB" sz="1800" dirty="0" err="1"/>
              <a:t>FortiSOAR’s</a:t>
            </a:r>
            <a:r>
              <a:rPr lang="en-GB" sz="1800" dirty="0"/>
              <a:t> data is stored in the database in </a:t>
            </a:r>
            <a:r>
              <a:rPr lang="en-GB" sz="1800" b="1" dirty="0"/>
              <a:t>Records</a:t>
            </a:r>
            <a:r>
              <a:rPr lang="en-GB" sz="1800" dirty="0"/>
              <a:t>.</a:t>
            </a:r>
          </a:p>
          <a:p>
            <a:r>
              <a:rPr lang="en-GB" sz="1800" dirty="0"/>
              <a:t>The contents of each record is defined by it’s </a:t>
            </a:r>
            <a:r>
              <a:rPr lang="en-GB" sz="1800" b="1" dirty="0"/>
              <a:t>Module </a:t>
            </a:r>
            <a:r>
              <a:rPr lang="en-GB" sz="1800" dirty="0"/>
              <a:t>(Record Type), such as Alerts, or Indicators. Records contain multiple fields of various data types, i.e. text, integers, or JSON</a:t>
            </a:r>
          </a:p>
          <a:p>
            <a:r>
              <a:rPr lang="en-GB" sz="1800" dirty="0"/>
              <a:t>Records can be customised, and custom records can be created to store any required data.</a:t>
            </a:r>
          </a:p>
        </p:txBody>
      </p:sp>
      <p:sp>
        <p:nvSpPr>
          <p:cNvPr id="3" name="Content Placeholder 2">
            <a:extLst>
              <a:ext uri="{FF2B5EF4-FFF2-40B4-BE49-F238E27FC236}">
                <a16:creationId xmlns:a16="http://schemas.microsoft.com/office/drawing/2014/main" id="{47116F95-E6C7-B64B-F620-929C97992456}"/>
              </a:ext>
            </a:extLst>
          </p:cNvPr>
          <p:cNvSpPr>
            <a:spLocks noGrp="1"/>
          </p:cNvSpPr>
          <p:nvPr>
            <p:ph sz="quarter" idx="11"/>
          </p:nvPr>
        </p:nvSpPr>
        <p:spPr/>
        <p:txBody>
          <a:bodyPr/>
          <a:lstStyle/>
          <a:p>
            <a:r>
              <a:rPr lang="en-GB" dirty="0"/>
              <a:t>How Data is Stored in FortiSOAR</a:t>
            </a:r>
          </a:p>
        </p:txBody>
      </p:sp>
      <p:sp>
        <p:nvSpPr>
          <p:cNvPr id="4" name="Title 3">
            <a:extLst>
              <a:ext uri="{FF2B5EF4-FFF2-40B4-BE49-F238E27FC236}">
                <a16:creationId xmlns:a16="http://schemas.microsoft.com/office/drawing/2014/main" id="{B721A14D-33B3-EF34-CDF8-BF28A687C530}"/>
              </a:ext>
            </a:extLst>
          </p:cNvPr>
          <p:cNvSpPr>
            <a:spLocks noGrp="1"/>
          </p:cNvSpPr>
          <p:nvPr>
            <p:ph type="title"/>
          </p:nvPr>
        </p:nvSpPr>
        <p:spPr/>
        <p:txBody>
          <a:bodyPr/>
          <a:lstStyle/>
          <a:p>
            <a:r>
              <a:rPr lang="en-GB" dirty="0"/>
              <a:t>Records</a:t>
            </a:r>
          </a:p>
        </p:txBody>
      </p:sp>
      <p:pic>
        <p:nvPicPr>
          <p:cNvPr id="8" name="Picture 7">
            <a:extLst>
              <a:ext uri="{FF2B5EF4-FFF2-40B4-BE49-F238E27FC236}">
                <a16:creationId xmlns:a16="http://schemas.microsoft.com/office/drawing/2014/main" id="{D776FFF9-8349-9C6B-5476-1093840160B2}"/>
              </a:ext>
            </a:extLst>
          </p:cNvPr>
          <p:cNvPicPr>
            <a:picLocks noChangeAspect="1"/>
          </p:cNvPicPr>
          <p:nvPr/>
        </p:nvPicPr>
        <p:blipFill>
          <a:blip r:embed="rId3"/>
          <a:stretch>
            <a:fillRect/>
          </a:stretch>
        </p:blipFill>
        <p:spPr>
          <a:xfrm>
            <a:off x="31359" y="1407302"/>
            <a:ext cx="3921692" cy="1780895"/>
          </a:xfrm>
          <a:prstGeom prst="rect">
            <a:avLst/>
          </a:prstGeom>
          <a:ln w="19050">
            <a:solidFill>
              <a:srgbClr val="C0000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B9B132F-1DC9-2AA7-89BE-AC0DC35C4E7E}"/>
              </a:ext>
            </a:extLst>
          </p:cNvPr>
          <p:cNvPicPr>
            <a:picLocks noChangeAspect="1"/>
          </p:cNvPicPr>
          <p:nvPr/>
        </p:nvPicPr>
        <p:blipFill>
          <a:blip r:embed="rId4"/>
          <a:stretch>
            <a:fillRect/>
          </a:stretch>
        </p:blipFill>
        <p:spPr>
          <a:xfrm>
            <a:off x="516215" y="3429000"/>
            <a:ext cx="2938033" cy="3032328"/>
          </a:xfrm>
          <a:prstGeom prst="rect">
            <a:avLst/>
          </a:prstGeom>
          <a:ln w="19050">
            <a:solidFill>
              <a:srgbClr val="C00000"/>
            </a:solid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56E1E19A-3634-735B-3DA2-B84B9333772D}"/>
              </a:ext>
            </a:extLst>
          </p:cNvPr>
          <p:cNvCxnSpPr>
            <a:cxnSpLocks/>
            <a:stCxn id="8" idx="2"/>
            <a:endCxn id="9" idx="0"/>
          </p:cNvCxnSpPr>
          <p:nvPr/>
        </p:nvCxnSpPr>
        <p:spPr>
          <a:xfrm flipH="1">
            <a:off x="1985232" y="3188197"/>
            <a:ext cx="6973" cy="240803"/>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CBA6AAA-4134-4CBF-3E82-ED24BF34296B}"/>
              </a:ext>
            </a:extLst>
          </p:cNvPr>
          <p:cNvCxnSpPr>
            <a:cxnSpLocks/>
          </p:cNvCxnSpPr>
          <p:nvPr/>
        </p:nvCxnSpPr>
        <p:spPr>
          <a:xfrm flipV="1">
            <a:off x="3392371" y="1110780"/>
            <a:ext cx="1989681" cy="3182181"/>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7B1C52C-3DC3-35E9-41AB-C48DADA984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92718" y="66340"/>
            <a:ext cx="6674764" cy="1241145"/>
          </a:xfrm>
          <a:prstGeom prst="rect">
            <a:avLst/>
          </a:prstGeom>
          <a:ln w="19050">
            <a:solidFill>
              <a:srgbClr val="C00000"/>
            </a:solid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167625E-AD9C-046F-6081-1FFF5CAF6D5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2718" y="1661891"/>
            <a:ext cx="6674763" cy="2888831"/>
          </a:xfrm>
          <a:prstGeom prst="rect">
            <a:avLst/>
          </a:prstGeom>
          <a:ln w="19050">
            <a:solidFill>
              <a:srgbClr val="C00000"/>
            </a:solid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0C5C97A6-4F02-D2EC-4953-F573F7C6D7E5}"/>
              </a:ext>
            </a:extLst>
          </p:cNvPr>
          <p:cNvSpPr txBox="1"/>
          <p:nvPr/>
        </p:nvSpPr>
        <p:spPr>
          <a:xfrm>
            <a:off x="734472" y="6455928"/>
            <a:ext cx="2646878" cy="369332"/>
          </a:xfrm>
          <a:prstGeom prst="rect">
            <a:avLst/>
          </a:prstGeom>
          <a:noFill/>
        </p:spPr>
        <p:txBody>
          <a:bodyPr wrap="none" rtlCol="0">
            <a:spAutoFit/>
          </a:bodyPr>
          <a:lstStyle/>
          <a:p>
            <a:pPr algn="ctr"/>
            <a:r>
              <a:rPr lang="en-GB" b="1" dirty="0"/>
              <a:t>Custom Module Fields</a:t>
            </a:r>
          </a:p>
        </p:txBody>
      </p:sp>
      <p:sp>
        <p:nvSpPr>
          <p:cNvPr id="37" name="TextBox 36">
            <a:extLst>
              <a:ext uri="{FF2B5EF4-FFF2-40B4-BE49-F238E27FC236}">
                <a16:creationId xmlns:a16="http://schemas.microsoft.com/office/drawing/2014/main" id="{3B010140-3329-61DB-B976-27749DB59F09}"/>
              </a:ext>
            </a:extLst>
          </p:cNvPr>
          <p:cNvSpPr txBox="1"/>
          <p:nvPr/>
        </p:nvSpPr>
        <p:spPr>
          <a:xfrm>
            <a:off x="1005416" y="1042028"/>
            <a:ext cx="1915909" cy="369332"/>
          </a:xfrm>
          <a:prstGeom prst="rect">
            <a:avLst/>
          </a:prstGeom>
          <a:noFill/>
        </p:spPr>
        <p:txBody>
          <a:bodyPr wrap="none" rtlCol="0">
            <a:spAutoFit/>
          </a:bodyPr>
          <a:lstStyle/>
          <a:p>
            <a:pPr algn="ctr"/>
            <a:r>
              <a:rPr lang="en-GB" b="1" dirty="0"/>
              <a:t>Custom Module</a:t>
            </a:r>
          </a:p>
        </p:txBody>
      </p:sp>
      <p:sp>
        <p:nvSpPr>
          <p:cNvPr id="38" name="TextBox 37">
            <a:extLst>
              <a:ext uri="{FF2B5EF4-FFF2-40B4-BE49-F238E27FC236}">
                <a16:creationId xmlns:a16="http://schemas.microsoft.com/office/drawing/2014/main" id="{89676A7E-60DD-8C9D-DFD2-2ABFA6951767}"/>
              </a:ext>
            </a:extLst>
          </p:cNvPr>
          <p:cNvSpPr txBox="1"/>
          <p:nvPr/>
        </p:nvSpPr>
        <p:spPr>
          <a:xfrm>
            <a:off x="4284721" y="362632"/>
            <a:ext cx="1107996" cy="646331"/>
          </a:xfrm>
          <a:prstGeom prst="rect">
            <a:avLst/>
          </a:prstGeom>
          <a:noFill/>
        </p:spPr>
        <p:txBody>
          <a:bodyPr wrap="none" rtlCol="0">
            <a:spAutoFit/>
          </a:bodyPr>
          <a:lstStyle/>
          <a:p>
            <a:pPr algn="r"/>
            <a:r>
              <a:rPr lang="en-GB" b="1" dirty="0"/>
              <a:t>Custom </a:t>
            </a:r>
            <a:br>
              <a:rPr lang="en-GB" b="1" dirty="0"/>
            </a:br>
            <a:r>
              <a:rPr lang="en-GB" b="1" dirty="0"/>
              <a:t>Module</a:t>
            </a:r>
          </a:p>
        </p:txBody>
      </p:sp>
      <p:cxnSp>
        <p:nvCxnSpPr>
          <p:cNvPr id="41" name="Straight Arrow Connector 40">
            <a:extLst>
              <a:ext uri="{FF2B5EF4-FFF2-40B4-BE49-F238E27FC236}">
                <a16:creationId xmlns:a16="http://schemas.microsoft.com/office/drawing/2014/main" id="{A2B67F02-E6BE-865A-3357-F3A9ADA0DEA1}"/>
              </a:ext>
            </a:extLst>
          </p:cNvPr>
          <p:cNvCxnSpPr>
            <a:cxnSpLocks/>
            <a:stCxn id="7" idx="2"/>
            <a:endCxn id="6" idx="0"/>
          </p:cNvCxnSpPr>
          <p:nvPr/>
        </p:nvCxnSpPr>
        <p:spPr>
          <a:xfrm>
            <a:off x="8730100" y="1307485"/>
            <a:ext cx="0" cy="354406"/>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F5EB6FC-37C7-DA11-11F3-15D161547F4D}"/>
              </a:ext>
            </a:extLst>
          </p:cNvPr>
          <p:cNvSpPr txBox="1"/>
          <p:nvPr/>
        </p:nvSpPr>
        <p:spPr>
          <a:xfrm>
            <a:off x="4412962" y="2921640"/>
            <a:ext cx="979755" cy="369332"/>
          </a:xfrm>
          <a:prstGeom prst="rect">
            <a:avLst/>
          </a:prstGeom>
          <a:noFill/>
        </p:spPr>
        <p:txBody>
          <a:bodyPr wrap="none" rtlCol="0">
            <a:spAutoFit/>
          </a:bodyPr>
          <a:lstStyle/>
          <a:p>
            <a:pPr algn="r"/>
            <a:r>
              <a:rPr lang="en-GB" b="1" dirty="0"/>
              <a:t>Record</a:t>
            </a:r>
          </a:p>
        </p:txBody>
      </p:sp>
    </p:spTree>
    <p:extLst>
      <p:ext uri="{BB962C8B-B14F-4D97-AF65-F5344CB8AC3E}">
        <p14:creationId xmlns:p14="http://schemas.microsoft.com/office/powerpoint/2010/main" val="45576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409AFE-EE2E-15EC-2108-34C64C916943}"/>
              </a:ext>
            </a:extLst>
          </p:cNvPr>
          <p:cNvSpPr>
            <a:spLocks noGrp="1"/>
          </p:cNvSpPr>
          <p:nvPr>
            <p:ph sz="half" idx="1"/>
          </p:nvPr>
        </p:nvSpPr>
        <p:spPr>
          <a:prstGeom prst="rect">
            <a:avLst/>
          </a:prstGeom>
        </p:spPr>
        <p:txBody>
          <a:bodyPr/>
          <a:lstStyle/>
          <a:p>
            <a:pPr marL="0" indent="0">
              <a:buNone/>
            </a:pPr>
            <a:r>
              <a:rPr lang="en-US" dirty="0"/>
              <a:t>This is an example of the relationships</a:t>
            </a:r>
            <a:br>
              <a:rPr lang="en-US" dirty="0"/>
            </a:br>
            <a:r>
              <a:rPr lang="en-US" dirty="0"/>
              <a:t>between some record types, showing</a:t>
            </a:r>
            <a:br>
              <a:rPr lang="en-US" dirty="0"/>
            </a:br>
            <a:r>
              <a:rPr lang="en-US" dirty="0"/>
              <a:t>how they can be linked.</a:t>
            </a:r>
          </a:p>
        </p:txBody>
      </p:sp>
      <p:sp>
        <p:nvSpPr>
          <p:cNvPr id="22" name="Content Placeholder 21">
            <a:extLst>
              <a:ext uri="{FF2B5EF4-FFF2-40B4-BE49-F238E27FC236}">
                <a16:creationId xmlns:a16="http://schemas.microsoft.com/office/drawing/2014/main" id="{5EE102ED-6B42-CC40-5E89-D1CF76CF4B51}"/>
              </a:ext>
            </a:extLst>
          </p:cNvPr>
          <p:cNvSpPr>
            <a:spLocks noGrp="1"/>
          </p:cNvSpPr>
          <p:nvPr>
            <p:ph sz="half" idx="2"/>
          </p:nvPr>
        </p:nvSpPr>
        <p:spPr>
          <a:xfrm>
            <a:off x="7178721" y="1548063"/>
            <a:ext cx="4484192" cy="4624139"/>
          </a:xfrm>
        </p:spPr>
        <p:txBody>
          <a:bodyPr/>
          <a:lstStyle/>
          <a:p>
            <a:pPr marL="0" indent="0">
              <a:buNone/>
            </a:pPr>
            <a:r>
              <a:rPr lang="en-GB" dirty="0"/>
              <a:t>As shown, different records have different relationships, such as 1 to many (n), and many (n) to many (n).</a:t>
            </a:r>
          </a:p>
        </p:txBody>
      </p:sp>
      <p:sp>
        <p:nvSpPr>
          <p:cNvPr id="12" name="Title 11">
            <a:extLst>
              <a:ext uri="{FF2B5EF4-FFF2-40B4-BE49-F238E27FC236}">
                <a16:creationId xmlns:a16="http://schemas.microsoft.com/office/drawing/2014/main" id="{6C6BA246-4D9C-E08C-3712-E90814ABF6D4}"/>
              </a:ext>
            </a:extLst>
          </p:cNvPr>
          <p:cNvSpPr>
            <a:spLocks noGrp="1"/>
          </p:cNvSpPr>
          <p:nvPr>
            <p:ph type="title"/>
          </p:nvPr>
        </p:nvSpPr>
        <p:spPr/>
        <p:txBody>
          <a:bodyPr/>
          <a:lstStyle/>
          <a:p>
            <a:r>
              <a:rPr lang="en-GB" dirty="0"/>
              <a:t>Record Types and Relationships</a:t>
            </a:r>
          </a:p>
        </p:txBody>
      </p:sp>
      <p:sp>
        <p:nvSpPr>
          <p:cNvPr id="23" name="Content Placeholder 22">
            <a:extLst>
              <a:ext uri="{FF2B5EF4-FFF2-40B4-BE49-F238E27FC236}">
                <a16:creationId xmlns:a16="http://schemas.microsoft.com/office/drawing/2014/main" id="{F1535D61-F64C-73AC-2AC6-F9A16802FBEE}"/>
              </a:ext>
            </a:extLst>
          </p:cNvPr>
          <p:cNvSpPr>
            <a:spLocks noGrp="1"/>
          </p:cNvSpPr>
          <p:nvPr>
            <p:ph sz="quarter" idx="11"/>
          </p:nvPr>
        </p:nvSpPr>
        <p:spPr/>
        <p:txBody>
          <a:bodyPr/>
          <a:lstStyle/>
          <a:p>
            <a:endParaRPr lang="en-GB"/>
          </a:p>
        </p:txBody>
      </p:sp>
      <p:sp>
        <p:nvSpPr>
          <p:cNvPr id="7" name="Rounded Rectangle 6">
            <a:extLst>
              <a:ext uri="{FF2B5EF4-FFF2-40B4-BE49-F238E27FC236}">
                <a16:creationId xmlns:a16="http://schemas.microsoft.com/office/drawing/2014/main" id="{2862E4B6-6D48-7777-2B5C-C55577B2D36A}"/>
              </a:ext>
            </a:extLst>
          </p:cNvPr>
          <p:cNvSpPr/>
          <p:nvPr/>
        </p:nvSpPr>
        <p:spPr>
          <a:xfrm>
            <a:off x="5023755" y="3686759"/>
            <a:ext cx="2144485" cy="959511"/>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Alert</a:t>
            </a:r>
          </a:p>
        </p:txBody>
      </p:sp>
      <p:sp>
        <p:nvSpPr>
          <p:cNvPr id="9" name="Rounded Rectangle 8">
            <a:extLst>
              <a:ext uri="{FF2B5EF4-FFF2-40B4-BE49-F238E27FC236}">
                <a16:creationId xmlns:a16="http://schemas.microsoft.com/office/drawing/2014/main" id="{0381DEC8-0628-E1D8-D65C-192CEE6F1861}"/>
              </a:ext>
            </a:extLst>
          </p:cNvPr>
          <p:cNvSpPr/>
          <p:nvPr/>
        </p:nvSpPr>
        <p:spPr>
          <a:xfrm>
            <a:off x="5023736" y="1677065"/>
            <a:ext cx="2144485"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accent6"/>
                </a:solidFill>
                <a:effectLst>
                  <a:outerShdw dist="38100" dir="2700000" algn="bl" rotWithShape="0">
                    <a:schemeClr val="accent5"/>
                  </a:outerShdw>
                </a:effectLst>
              </a:rPr>
              <a:t>Incident</a:t>
            </a:r>
          </a:p>
        </p:txBody>
      </p:sp>
      <p:sp>
        <p:nvSpPr>
          <p:cNvPr id="10" name="Rounded Rectangle 9">
            <a:extLst>
              <a:ext uri="{FF2B5EF4-FFF2-40B4-BE49-F238E27FC236}">
                <a16:creationId xmlns:a16="http://schemas.microsoft.com/office/drawing/2014/main" id="{9FB07B9C-5E77-579D-3B19-AB2D7DDEB296}"/>
              </a:ext>
            </a:extLst>
          </p:cNvPr>
          <p:cNvSpPr/>
          <p:nvPr/>
        </p:nvSpPr>
        <p:spPr>
          <a:xfrm>
            <a:off x="1641392" y="5146725"/>
            <a:ext cx="2472872"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accent6"/>
                </a:solidFill>
                <a:effectLst>
                  <a:outerShdw dist="38100" dir="2700000" algn="bl" rotWithShape="0">
                    <a:schemeClr val="accent5"/>
                  </a:outerShdw>
                </a:effectLst>
              </a:rPr>
              <a:t>Indicators</a:t>
            </a:r>
          </a:p>
        </p:txBody>
      </p:sp>
      <p:sp>
        <p:nvSpPr>
          <p:cNvPr id="11" name="Rounded Rectangle 10">
            <a:extLst>
              <a:ext uri="{FF2B5EF4-FFF2-40B4-BE49-F238E27FC236}">
                <a16:creationId xmlns:a16="http://schemas.microsoft.com/office/drawing/2014/main" id="{8A960F92-43CE-CD8C-9F99-202762ADB0A9}"/>
              </a:ext>
            </a:extLst>
          </p:cNvPr>
          <p:cNvSpPr/>
          <p:nvPr/>
        </p:nvSpPr>
        <p:spPr>
          <a:xfrm>
            <a:off x="9071145" y="3779283"/>
            <a:ext cx="1964288"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accent6"/>
                </a:solidFill>
                <a:effectLst>
                  <a:outerShdw dist="38100" dir="2700000" algn="bl" rotWithShape="0">
                    <a:schemeClr val="accent5"/>
                  </a:outerShdw>
                </a:effectLst>
              </a:rPr>
              <a:t>Tasks</a:t>
            </a:r>
          </a:p>
        </p:txBody>
      </p:sp>
      <p:sp>
        <p:nvSpPr>
          <p:cNvPr id="30" name="Rounded Rectangle 29">
            <a:extLst>
              <a:ext uri="{FF2B5EF4-FFF2-40B4-BE49-F238E27FC236}">
                <a16:creationId xmlns:a16="http://schemas.microsoft.com/office/drawing/2014/main" id="{67808F2A-24D2-3696-247B-3801204AB89D}"/>
              </a:ext>
            </a:extLst>
          </p:cNvPr>
          <p:cNvSpPr/>
          <p:nvPr/>
        </p:nvSpPr>
        <p:spPr>
          <a:xfrm>
            <a:off x="8161527" y="5146725"/>
            <a:ext cx="3037814"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Attachments</a:t>
            </a:r>
          </a:p>
        </p:txBody>
      </p:sp>
      <p:sp>
        <p:nvSpPr>
          <p:cNvPr id="31" name="Rounded Rectangle 30">
            <a:extLst>
              <a:ext uri="{FF2B5EF4-FFF2-40B4-BE49-F238E27FC236}">
                <a16:creationId xmlns:a16="http://schemas.microsoft.com/office/drawing/2014/main" id="{2C034FAA-EBA1-D5A9-3C89-2670AFCE9994}"/>
              </a:ext>
            </a:extLst>
          </p:cNvPr>
          <p:cNvSpPr/>
          <p:nvPr/>
        </p:nvSpPr>
        <p:spPr>
          <a:xfrm>
            <a:off x="800362" y="2550489"/>
            <a:ext cx="3313371"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SIEM Events</a:t>
            </a:r>
          </a:p>
        </p:txBody>
      </p:sp>
      <p:sp>
        <p:nvSpPr>
          <p:cNvPr id="32" name="Rounded Rectangle 31">
            <a:extLst>
              <a:ext uri="{FF2B5EF4-FFF2-40B4-BE49-F238E27FC236}">
                <a16:creationId xmlns:a16="http://schemas.microsoft.com/office/drawing/2014/main" id="{6E826CF7-3C94-BF71-2C18-4010E211371F}"/>
              </a:ext>
            </a:extLst>
          </p:cNvPr>
          <p:cNvSpPr/>
          <p:nvPr/>
        </p:nvSpPr>
        <p:spPr>
          <a:xfrm>
            <a:off x="8158881" y="2554460"/>
            <a:ext cx="3640204" cy="694286"/>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MITRE ATT&amp;CK</a:t>
            </a:r>
          </a:p>
        </p:txBody>
      </p:sp>
      <p:sp>
        <p:nvSpPr>
          <p:cNvPr id="33" name="Rounded Rectangle 32">
            <a:extLst>
              <a:ext uri="{FF2B5EF4-FFF2-40B4-BE49-F238E27FC236}">
                <a16:creationId xmlns:a16="http://schemas.microsoft.com/office/drawing/2014/main" id="{55F87528-AE66-4402-FAC8-6A08B3B0EA31}"/>
              </a:ext>
            </a:extLst>
          </p:cNvPr>
          <p:cNvSpPr/>
          <p:nvPr/>
        </p:nvSpPr>
        <p:spPr>
          <a:xfrm>
            <a:off x="327121" y="3779283"/>
            <a:ext cx="2793729"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accent6"/>
                </a:solidFill>
                <a:effectLst>
                  <a:outerShdw dist="38100" dir="2700000" algn="bl" rotWithShape="0">
                    <a:schemeClr val="accent5"/>
                  </a:outerShdw>
                </a:effectLst>
              </a:rPr>
              <a:t>War Room</a:t>
            </a:r>
          </a:p>
        </p:txBody>
      </p:sp>
      <p:sp>
        <p:nvSpPr>
          <p:cNvPr id="34" name="Rounded Rectangle 33">
            <a:extLst>
              <a:ext uri="{FF2B5EF4-FFF2-40B4-BE49-F238E27FC236}">
                <a16:creationId xmlns:a16="http://schemas.microsoft.com/office/drawing/2014/main" id="{2A2257EB-F775-5DE0-6D3A-F1CD8D782F6C}"/>
              </a:ext>
            </a:extLst>
          </p:cNvPr>
          <p:cNvSpPr/>
          <p:nvPr/>
        </p:nvSpPr>
        <p:spPr>
          <a:xfrm>
            <a:off x="4114884" y="5966705"/>
            <a:ext cx="4059969" cy="694287"/>
          </a:xfrm>
          <a:prstGeom prst="round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AE"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Communications</a:t>
            </a:r>
          </a:p>
        </p:txBody>
      </p:sp>
      <p:sp>
        <p:nvSpPr>
          <p:cNvPr id="35" name="Freeform 34">
            <a:extLst>
              <a:ext uri="{FF2B5EF4-FFF2-40B4-BE49-F238E27FC236}">
                <a16:creationId xmlns:a16="http://schemas.microsoft.com/office/drawing/2014/main" id="{497D5C58-072E-CFF4-40CA-DEE3DD40EB5A}"/>
              </a:ext>
            </a:extLst>
          </p:cNvPr>
          <p:cNvSpPr/>
          <p:nvPr/>
        </p:nvSpPr>
        <p:spPr>
          <a:xfrm>
            <a:off x="6049209" y="2371255"/>
            <a:ext cx="58957" cy="1317350"/>
          </a:xfrm>
          <a:custGeom>
            <a:avLst/>
            <a:gdLst>
              <a:gd name="connsiteX0" fmla="*/ 60055 w 60055"/>
              <a:gd name="connsiteY0" fmla="*/ 1274164 h 1274164"/>
              <a:gd name="connsiteX1" fmla="*/ 95 w 60055"/>
              <a:gd name="connsiteY1" fmla="*/ 674557 h 1274164"/>
              <a:gd name="connsiteX2" fmla="*/ 45065 w 60055"/>
              <a:gd name="connsiteY2" fmla="*/ 0 h 1274164"/>
              <a:gd name="connsiteX3" fmla="*/ 45065 w 60055"/>
              <a:gd name="connsiteY3" fmla="*/ 0 h 1274164"/>
              <a:gd name="connsiteX4" fmla="*/ 45065 w 60055"/>
              <a:gd name="connsiteY4" fmla="*/ 0 h 127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5" h="1274164">
                <a:moveTo>
                  <a:pt x="60055" y="1274164"/>
                </a:moveTo>
                <a:cubicBezTo>
                  <a:pt x="31324" y="1080541"/>
                  <a:pt x="2593" y="886918"/>
                  <a:pt x="95" y="674557"/>
                </a:cubicBezTo>
                <a:cubicBezTo>
                  <a:pt x="-2403" y="462196"/>
                  <a:pt x="45065" y="0"/>
                  <a:pt x="45065" y="0"/>
                </a:cubicBezTo>
                <a:lnTo>
                  <a:pt x="45065" y="0"/>
                </a:lnTo>
                <a:lnTo>
                  <a:pt x="4506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2" name="Freeform 41">
            <a:extLst>
              <a:ext uri="{FF2B5EF4-FFF2-40B4-BE49-F238E27FC236}">
                <a16:creationId xmlns:a16="http://schemas.microsoft.com/office/drawing/2014/main" id="{C4B03CA9-1602-9584-8FE3-FB0D4DA468DE}"/>
              </a:ext>
            </a:extLst>
          </p:cNvPr>
          <p:cNvSpPr/>
          <p:nvPr/>
        </p:nvSpPr>
        <p:spPr>
          <a:xfrm rot="10800000">
            <a:off x="3119376" y="4110487"/>
            <a:ext cx="1904360" cy="64453"/>
          </a:xfrm>
          <a:custGeom>
            <a:avLst/>
            <a:gdLst>
              <a:gd name="connsiteX0" fmla="*/ 0 w 1394085"/>
              <a:gd name="connsiteY0" fmla="*/ 209863 h 209863"/>
              <a:gd name="connsiteX1" fmla="*/ 854439 w 1394085"/>
              <a:gd name="connsiteY1" fmla="*/ 134912 h 209863"/>
              <a:gd name="connsiteX2" fmla="*/ 1394085 w 1394085"/>
              <a:gd name="connsiteY2" fmla="*/ 0 h 209863"/>
              <a:gd name="connsiteX3" fmla="*/ 1394085 w 1394085"/>
              <a:gd name="connsiteY3" fmla="*/ 0 h 209863"/>
              <a:gd name="connsiteX4" fmla="*/ 1394085 w 1394085"/>
              <a:gd name="connsiteY4" fmla="*/ 0 h 20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085" h="209863">
                <a:moveTo>
                  <a:pt x="0" y="209863"/>
                </a:moveTo>
                <a:cubicBezTo>
                  <a:pt x="311046" y="189876"/>
                  <a:pt x="622092" y="169889"/>
                  <a:pt x="854439" y="134912"/>
                </a:cubicBezTo>
                <a:cubicBezTo>
                  <a:pt x="1086786" y="99935"/>
                  <a:pt x="1394085" y="0"/>
                  <a:pt x="1394085" y="0"/>
                </a:cubicBezTo>
                <a:lnTo>
                  <a:pt x="1394085" y="0"/>
                </a:lnTo>
                <a:lnTo>
                  <a:pt x="139408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4" name="TextBox 43">
            <a:extLst>
              <a:ext uri="{FF2B5EF4-FFF2-40B4-BE49-F238E27FC236}">
                <a16:creationId xmlns:a16="http://schemas.microsoft.com/office/drawing/2014/main" id="{814FCDE3-E367-0305-66B4-30A074BABC8E}"/>
              </a:ext>
            </a:extLst>
          </p:cNvPr>
          <p:cNvSpPr txBox="1"/>
          <p:nvPr/>
        </p:nvSpPr>
        <p:spPr>
          <a:xfrm>
            <a:off x="6170511" y="3418209"/>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45" name="TextBox 44">
            <a:extLst>
              <a:ext uri="{FF2B5EF4-FFF2-40B4-BE49-F238E27FC236}">
                <a16:creationId xmlns:a16="http://schemas.microsoft.com/office/drawing/2014/main" id="{DA820E40-9E37-300E-5480-EB48BC69EB4D}"/>
              </a:ext>
            </a:extLst>
          </p:cNvPr>
          <p:cNvSpPr txBox="1"/>
          <p:nvPr/>
        </p:nvSpPr>
        <p:spPr>
          <a:xfrm>
            <a:off x="6110547" y="2368029"/>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1</a:t>
            </a:r>
          </a:p>
        </p:txBody>
      </p:sp>
      <p:sp>
        <p:nvSpPr>
          <p:cNvPr id="46" name="TextBox 45">
            <a:extLst>
              <a:ext uri="{FF2B5EF4-FFF2-40B4-BE49-F238E27FC236}">
                <a16:creationId xmlns:a16="http://schemas.microsoft.com/office/drawing/2014/main" id="{895600FF-D1E4-7C66-2E0B-667505DF52F7}"/>
              </a:ext>
            </a:extLst>
          </p:cNvPr>
          <p:cNvSpPr txBox="1"/>
          <p:nvPr/>
        </p:nvSpPr>
        <p:spPr>
          <a:xfrm>
            <a:off x="7055937" y="3449422"/>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47" name="TextBox 46">
            <a:extLst>
              <a:ext uri="{FF2B5EF4-FFF2-40B4-BE49-F238E27FC236}">
                <a16:creationId xmlns:a16="http://schemas.microsoft.com/office/drawing/2014/main" id="{486FBD21-DF7E-9F1B-7F94-AC28551B9B36}"/>
              </a:ext>
            </a:extLst>
          </p:cNvPr>
          <p:cNvSpPr txBox="1"/>
          <p:nvPr/>
        </p:nvSpPr>
        <p:spPr>
          <a:xfrm>
            <a:off x="7902406" y="2887542"/>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48" name="TextBox 47">
            <a:extLst>
              <a:ext uri="{FF2B5EF4-FFF2-40B4-BE49-F238E27FC236}">
                <a16:creationId xmlns:a16="http://schemas.microsoft.com/office/drawing/2014/main" id="{3C6374DF-5ACA-3B89-EFF2-DC664E25ECB1}"/>
              </a:ext>
            </a:extLst>
          </p:cNvPr>
          <p:cNvSpPr txBox="1"/>
          <p:nvPr/>
        </p:nvSpPr>
        <p:spPr>
          <a:xfrm>
            <a:off x="7155997" y="4164611"/>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1</a:t>
            </a:r>
          </a:p>
        </p:txBody>
      </p:sp>
      <p:sp>
        <p:nvSpPr>
          <p:cNvPr id="49" name="TextBox 48">
            <a:extLst>
              <a:ext uri="{FF2B5EF4-FFF2-40B4-BE49-F238E27FC236}">
                <a16:creationId xmlns:a16="http://schemas.microsoft.com/office/drawing/2014/main" id="{8125A558-61E8-0065-7DC7-6457AD814136}"/>
              </a:ext>
            </a:extLst>
          </p:cNvPr>
          <p:cNvSpPr txBox="1"/>
          <p:nvPr/>
        </p:nvSpPr>
        <p:spPr>
          <a:xfrm>
            <a:off x="8819991" y="4174940"/>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0" name="TextBox 49">
            <a:extLst>
              <a:ext uri="{FF2B5EF4-FFF2-40B4-BE49-F238E27FC236}">
                <a16:creationId xmlns:a16="http://schemas.microsoft.com/office/drawing/2014/main" id="{35A36FA5-7981-C807-4B9D-76239B9F748E}"/>
              </a:ext>
            </a:extLst>
          </p:cNvPr>
          <p:cNvSpPr txBox="1"/>
          <p:nvPr/>
        </p:nvSpPr>
        <p:spPr>
          <a:xfrm>
            <a:off x="7886008" y="5146725"/>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1" name="TextBox 50">
            <a:extLst>
              <a:ext uri="{FF2B5EF4-FFF2-40B4-BE49-F238E27FC236}">
                <a16:creationId xmlns:a16="http://schemas.microsoft.com/office/drawing/2014/main" id="{CE8EB613-4D3E-FCDD-CCEA-7BA14C93ACB6}"/>
              </a:ext>
            </a:extLst>
          </p:cNvPr>
          <p:cNvSpPr txBox="1"/>
          <p:nvPr/>
        </p:nvSpPr>
        <p:spPr>
          <a:xfrm>
            <a:off x="7031905" y="4591499"/>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2" name="TextBox 51">
            <a:extLst>
              <a:ext uri="{FF2B5EF4-FFF2-40B4-BE49-F238E27FC236}">
                <a16:creationId xmlns:a16="http://schemas.microsoft.com/office/drawing/2014/main" id="{68E35E57-2EFD-7C5C-7C81-8E302EEA17B0}"/>
              </a:ext>
            </a:extLst>
          </p:cNvPr>
          <p:cNvSpPr txBox="1"/>
          <p:nvPr/>
        </p:nvSpPr>
        <p:spPr>
          <a:xfrm>
            <a:off x="6055118" y="5730526"/>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3" name="TextBox 52">
            <a:extLst>
              <a:ext uri="{FF2B5EF4-FFF2-40B4-BE49-F238E27FC236}">
                <a16:creationId xmlns:a16="http://schemas.microsoft.com/office/drawing/2014/main" id="{5FB187B5-1E15-40D8-F08E-5650E2A9D116}"/>
              </a:ext>
            </a:extLst>
          </p:cNvPr>
          <p:cNvSpPr txBox="1"/>
          <p:nvPr/>
        </p:nvSpPr>
        <p:spPr>
          <a:xfrm>
            <a:off x="6083214" y="4605480"/>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1</a:t>
            </a:r>
          </a:p>
        </p:txBody>
      </p:sp>
      <p:sp>
        <p:nvSpPr>
          <p:cNvPr id="54" name="TextBox 53">
            <a:extLst>
              <a:ext uri="{FF2B5EF4-FFF2-40B4-BE49-F238E27FC236}">
                <a16:creationId xmlns:a16="http://schemas.microsoft.com/office/drawing/2014/main" id="{FCF1E9F5-0345-A897-28CA-AEAC090021AD}"/>
              </a:ext>
            </a:extLst>
          </p:cNvPr>
          <p:cNvSpPr txBox="1"/>
          <p:nvPr/>
        </p:nvSpPr>
        <p:spPr>
          <a:xfrm>
            <a:off x="3093570" y="4190787"/>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1</a:t>
            </a:r>
          </a:p>
        </p:txBody>
      </p:sp>
      <p:sp>
        <p:nvSpPr>
          <p:cNvPr id="55" name="TextBox 54">
            <a:extLst>
              <a:ext uri="{FF2B5EF4-FFF2-40B4-BE49-F238E27FC236}">
                <a16:creationId xmlns:a16="http://schemas.microsoft.com/office/drawing/2014/main" id="{A43779D2-2995-25AA-48CC-EA59536BD78B}"/>
              </a:ext>
            </a:extLst>
          </p:cNvPr>
          <p:cNvSpPr txBox="1"/>
          <p:nvPr/>
        </p:nvSpPr>
        <p:spPr>
          <a:xfrm>
            <a:off x="4785814" y="4118316"/>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6" name="TextBox 55">
            <a:extLst>
              <a:ext uri="{FF2B5EF4-FFF2-40B4-BE49-F238E27FC236}">
                <a16:creationId xmlns:a16="http://schemas.microsoft.com/office/drawing/2014/main" id="{E035A98A-45CB-629B-5969-A2F256FA349C}"/>
              </a:ext>
            </a:extLst>
          </p:cNvPr>
          <p:cNvSpPr txBox="1"/>
          <p:nvPr/>
        </p:nvSpPr>
        <p:spPr>
          <a:xfrm>
            <a:off x="4110703" y="2900387"/>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7" name="TextBox 56">
            <a:extLst>
              <a:ext uri="{FF2B5EF4-FFF2-40B4-BE49-F238E27FC236}">
                <a16:creationId xmlns:a16="http://schemas.microsoft.com/office/drawing/2014/main" id="{E85107AF-BA3C-6F7C-5174-1147D9BB95FB}"/>
              </a:ext>
            </a:extLst>
          </p:cNvPr>
          <p:cNvSpPr txBox="1"/>
          <p:nvPr/>
        </p:nvSpPr>
        <p:spPr>
          <a:xfrm>
            <a:off x="4884670" y="3455298"/>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1</a:t>
            </a:r>
          </a:p>
        </p:txBody>
      </p:sp>
      <p:sp>
        <p:nvSpPr>
          <p:cNvPr id="58" name="TextBox 57">
            <a:extLst>
              <a:ext uri="{FF2B5EF4-FFF2-40B4-BE49-F238E27FC236}">
                <a16:creationId xmlns:a16="http://schemas.microsoft.com/office/drawing/2014/main" id="{60AD55BA-BA61-21D2-DD54-FA0CE46C5E33}"/>
              </a:ext>
            </a:extLst>
          </p:cNvPr>
          <p:cNvSpPr txBox="1"/>
          <p:nvPr/>
        </p:nvSpPr>
        <p:spPr>
          <a:xfrm>
            <a:off x="5263745" y="4599571"/>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59" name="TextBox 58">
            <a:extLst>
              <a:ext uri="{FF2B5EF4-FFF2-40B4-BE49-F238E27FC236}">
                <a16:creationId xmlns:a16="http://schemas.microsoft.com/office/drawing/2014/main" id="{1C6CB667-0E73-11F7-1A8C-42940965025B}"/>
              </a:ext>
            </a:extLst>
          </p:cNvPr>
          <p:cNvSpPr txBox="1"/>
          <p:nvPr/>
        </p:nvSpPr>
        <p:spPr>
          <a:xfrm>
            <a:off x="4052300" y="5521452"/>
            <a:ext cx="293670" cy="286232"/>
          </a:xfrm>
          <a:prstGeom prst="rect">
            <a:avLst/>
          </a:prstGeom>
          <a:noFill/>
        </p:spPr>
        <p:txBody>
          <a:bodyPr wrap="none" rtlCol="0">
            <a:spAutoFit/>
          </a:bodyPr>
          <a:lstStyle/>
          <a:p>
            <a:pPr algn="l" defTabSz="457189">
              <a:lnSpc>
                <a:spcPct val="90000"/>
              </a:lnSpc>
              <a:spcBef>
                <a:spcPts val="300"/>
              </a:spcBef>
            </a:pPr>
            <a:r>
              <a:rPr lang="en-AE" sz="1400" b="1" dirty="0">
                <a:solidFill>
                  <a:srgbClr val="000000"/>
                </a:solidFill>
                <a:cs typeface="Arial" panose="020B0604020202020204" pitchFamily="34" charset="0"/>
              </a:rPr>
              <a:t>n</a:t>
            </a:r>
          </a:p>
        </p:txBody>
      </p:sp>
      <p:sp>
        <p:nvSpPr>
          <p:cNvPr id="60" name="TextBox 59">
            <a:extLst>
              <a:ext uri="{FF2B5EF4-FFF2-40B4-BE49-F238E27FC236}">
                <a16:creationId xmlns:a16="http://schemas.microsoft.com/office/drawing/2014/main" id="{78AEFDC8-A54F-C547-D6E9-920CB7096DE0}"/>
              </a:ext>
            </a:extLst>
          </p:cNvPr>
          <p:cNvSpPr txBox="1"/>
          <p:nvPr/>
        </p:nvSpPr>
        <p:spPr>
          <a:xfrm>
            <a:off x="6392099" y="4396125"/>
            <a:ext cx="691921" cy="258532"/>
          </a:xfrm>
          <a:prstGeom prst="rect">
            <a:avLst/>
          </a:prstGeom>
          <a:noFill/>
        </p:spPr>
        <p:txBody>
          <a:bodyPr wrap="none" rtlCol="0">
            <a:spAutoFit/>
          </a:bodyPr>
          <a:lstStyle/>
          <a:p>
            <a:pPr algn="l" defTabSz="457189">
              <a:lnSpc>
                <a:spcPct val="90000"/>
              </a:lnSpc>
              <a:spcBef>
                <a:spcPts val="300"/>
              </a:spcBef>
            </a:pPr>
            <a:r>
              <a:rPr lang="en-AE" sz="1200" dirty="0">
                <a:solidFill>
                  <a:srgbClr val="000000"/>
                </a:solidFill>
                <a:cs typeface="Arial" panose="020B0604020202020204" pitchFamily="34" charset="0"/>
              </a:rPr>
              <a:t>(Ticket)</a:t>
            </a:r>
          </a:p>
        </p:txBody>
      </p:sp>
      <p:sp>
        <p:nvSpPr>
          <p:cNvPr id="16" name="Freeform 36">
            <a:extLst>
              <a:ext uri="{FF2B5EF4-FFF2-40B4-BE49-F238E27FC236}">
                <a16:creationId xmlns:a16="http://schemas.microsoft.com/office/drawing/2014/main" id="{EB7BA8E0-3714-F388-2810-64A5484ABBF4}"/>
              </a:ext>
            </a:extLst>
          </p:cNvPr>
          <p:cNvSpPr/>
          <p:nvPr/>
        </p:nvSpPr>
        <p:spPr>
          <a:xfrm rot="3081414" flipH="1">
            <a:off x="4628292" y="4428294"/>
            <a:ext cx="295830" cy="1453485"/>
          </a:xfrm>
          <a:custGeom>
            <a:avLst/>
            <a:gdLst>
              <a:gd name="connsiteX0" fmla="*/ 60055 w 60055"/>
              <a:gd name="connsiteY0" fmla="*/ 1274164 h 1274164"/>
              <a:gd name="connsiteX1" fmla="*/ 95 w 60055"/>
              <a:gd name="connsiteY1" fmla="*/ 674557 h 1274164"/>
              <a:gd name="connsiteX2" fmla="*/ 45065 w 60055"/>
              <a:gd name="connsiteY2" fmla="*/ 0 h 1274164"/>
              <a:gd name="connsiteX3" fmla="*/ 45065 w 60055"/>
              <a:gd name="connsiteY3" fmla="*/ 0 h 1274164"/>
              <a:gd name="connsiteX4" fmla="*/ 45065 w 60055"/>
              <a:gd name="connsiteY4" fmla="*/ 0 h 127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5" h="1274164">
                <a:moveTo>
                  <a:pt x="60055" y="1274164"/>
                </a:moveTo>
                <a:cubicBezTo>
                  <a:pt x="31324" y="1080541"/>
                  <a:pt x="2593" y="886918"/>
                  <a:pt x="95" y="674557"/>
                </a:cubicBezTo>
                <a:cubicBezTo>
                  <a:pt x="-2403" y="462196"/>
                  <a:pt x="45065" y="0"/>
                  <a:pt x="45065" y="0"/>
                </a:cubicBezTo>
                <a:lnTo>
                  <a:pt x="45065" y="0"/>
                </a:lnTo>
                <a:lnTo>
                  <a:pt x="4506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7" name="Freeform 36">
            <a:extLst>
              <a:ext uri="{FF2B5EF4-FFF2-40B4-BE49-F238E27FC236}">
                <a16:creationId xmlns:a16="http://schemas.microsoft.com/office/drawing/2014/main" id="{7EC70DC3-4625-CA81-5068-8359112FA545}"/>
              </a:ext>
            </a:extLst>
          </p:cNvPr>
          <p:cNvSpPr/>
          <p:nvPr/>
        </p:nvSpPr>
        <p:spPr>
          <a:xfrm rot="18518586">
            <a:off x="7356488" y="4437290"/>
            <a:ext cx="295830" cy="1453485"/>
          </a:xfrm>
          <a:custGeom>
            <a:avLst/>
            <a:gdLst>
              <a:gd name="connsiteX0" fmla="*/ 60055 w 60055"/>
              <a:gd name="connsiteY0" fmla="*/ 1274164 h 1274164"/>
              <a:gd name="connsiteX1" fmla="*/ 95 w 60055"/>
              <a:gd name="connsiteY1" fmla="*/ 674557 h 1274164"/>
              <a:gd name="connsiteX2" fmla="*/ 45065 w 60055"/>
              <a:gd name="connsiteY2" fmla="*/ 0 h 1274164"/>
              <a:gd name="connsiteX3" fmla="*/ 45065 w 60055"/>
              <a:gd name="connsiteY3" fmla="*/ 0 h 1274164"/>
              <a:gd name="connsiteX4" fmla="*/ 45065 w 60055"/>
              <a:gd name="connsiteY4" fmla="*/ 0 h 127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5" h="1274164">
                <a:moveTo>
                  <a:pt x="60055" y="1274164"/>
                </a:moveTo>
                <a:cubicBezTo>
                  <a:pt x="31324" y="1080541"/>
                  <a:pt x="2593" y="886918"/>
                  <a:pt x="95" y="674557"/>
                </a:cubicBezTo>
                <a:cubicBezTo>
                  <a:pt x="-2403" y="462196"/>
                  <a:pt x="45065" y="0"/>
                  <a:pt x="45065" y="0"/>
                </a:cubicBezTo>
                <a:lnTo>
                  <a:pt x="45065" y="0"/>
                </a:lnTo>
                <a:lnTo>
                  <a:pt x="4506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8" name="Freeform 36">
            <a:extLst>
              <a:ext uri="{FF2B5EF4-FFF2-40B4-BE49-F238E27FC236}">
                <a16:creationId xmlns:a16="http://schemas.microsoft.com/office/drawing/2014/main" id="{A89641A9-A180-6E4A-F5F3-846CB0A7D1C2}"/>
              </a:ext>
            </a:extLst>
          </p:cNvPr>
          <p:cNvSpPr/>
          <p:nvPr/>
        </p:nvSpPr>
        <p:spPr>
          <a:xfrm rot="18518586" flipH="1" flipV="1">
            <a:off x="4622779" y="2451426"/>
            <a:ext cx="295830" cy="1453485"/>
          </a:xfrm>
          <a:custGeom>
            <a:avLst/>
            <a:gdLst>
              <a:gd name="connsiteX0" fmla="*/ 60055 w 60055"/>
              <a:gd name="connsiteY0" fmla="*/ 1274164 h 1274164"/>
              <a:gd name="connsiteX1" fmla="*/ 95 w 60055"/>
              <a:gd name="connsiteY1" fmla="*/ 674557 h 1274164"/>
              <a:gd name="connsiteX2" fmla="*/ 45065 w 60055"/>
              <a:gd name="connsiteY2" fmla="*/ 0 h 1274164"/>
              <a:gd name="connsiteX3" fmla="*/ 45065 w 60055"/>
              <a:gd name="connsiteY3" fmla="*/ 0 h 1274164"/>
              <a:gd name="connsiteX4" fmla="*/ 45065 w 60055"/>
              <a:gd name="connsiteY4" fmla="*/ 0 h 127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5" h="1274164">
                <a:moveTo>
                  <a:pt x="60055" y="1274164"/>
                </a:moveTo>
                <a:cubicBezTo>
                  <a:pt x="31324" y="1080541"/>
                  <a:pt x="2593" y="886918"/>
                  <a:pt x="95" y="674557"/>
                </a:cubicBezTo>
                <a:cubicBezTo>
                  <a:pt x="-2403" y="462196"/>
                  <a:pt x="45065" y="0"/>
                  <a:pt x="45065" y="0"/>
                </a:cubicBezTo>
                <a:lnTo>
                  <a:pt x="45065" y="0"/>
                </a:lnTo>
                <a:lnTo>
                  <a:pt x="4506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9" name="Freeform 36">
            <a:extLst>
              <a:ext uri="{FF2B5EF4-FFF2-40B4-BE49-F238E27FC236}">
                <a16:creationId xmlns:a16="http://schemas.microsoft.com/office/drawing/2014/main" id="{9A293C4C-1C3D-5689-3A48-40D5947FA415}"/>
              </a:ext>
            </a:extLst>
          </p:cNvPr>
          <p:cNvSpPr/>
          <p:nvPr/>
        </p:nvSpPr>
        <p:spPr>
          <a:xfrm rot="3081414" flipV="1">
            <a:off x="7350975" y="2460422"/>
            <a:ext cx="295830" cy="1453485"/>
          </a:xfrm>
          <a:custGeom>
            <a:avLst/>
            <a:gdLst>
              <a:gd name="connsiteX0" fmla="*/ 60055 w 60055"/>
              <a:gd name="connsiteY0" fmla="*/ 1274164 h 1274164"/>
              <a:gd name="connsiteX1" fmla="*/ 95 w 60055"/>
              <a:gd name="connsiteY1" fmla="*/ 674557 h 1274164"/>
              <a:gd name="connsiteX2" fmla="*/ 45065 w 60055"/>
              <a:gd name="connsiteY2" fmla="*/ 0 h 1274164"/>
              <a:gd name="connsiteX3" fmla="*/ 45065 w 60055"/>
              <a:gd name="connsiteY3" fmla="*/ 0 h 1274164"/>
              <a:gd name="connsiteX4" fmla="*/ 45065 w 60055"/>
              <a:gd name="connsiteY4" fmla="*/ 0 h 127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5" h="1274164">
                <a:moveTo>
                  <a:pt x="60055" y="1274164"/>
                </a:moveTo>
                <a:cubicBezTo>
                  <a:pt x="31324" y="1080541"/>
                  <a:pt x="2593" y="886918"/>
                  <a:pt x="95" y="674557"/>
                </a:cubicBezTo>
                <a:cubicBezTo>
                  <a:pt x="-2403" y="462196"/>
                  <a:pt x="45065" y="0"/>
                  <a:pt x="45065" y="0"/>
                </a:cubicBezTo>
                <a:lnTo>
                  <a:pt x="45065" y="0"/>
                </a:lnTo>
                <a:lnTo>
                  <a:pt x="4506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0" name="Freeform 34">
            <a:extLst>
              <a:ext uri="{FF2B5EF4-FFF2-40B4-BE49-F238E27FC236}">
                <a16:creationId xmlns:a16="http://schemas.microsoft.com/office/drawing/2014/main" id="{20D97B88-5C71-7F09-6968-23A2BFAA4EB5}"/>
              </a:ext>
            </a:extLst>
          </p:cNvPr>
          <p:cNvSpPr/>
          <p:nvPr/>
        </p:nvSpPr>
        <p:spPr>
          <a:xfrm flipV="1">
            <a:off x="6032787" y="4654657"/>
            <a:ext cx="58957" cy="1317350"/>
          </a:xfrm>
          <a:custGeom>
            <a:avLst/>
            <a:gdLst>
              <a:gd name="connsiteX0" fmla="*/ 60055 w 60055"/>
              <a:gd name="connsiteY0" fmla="*/ 1274164 h 1274164"/>
              <a:gd name="connsiteX1" fmla="*/ 95 w 60055"/>
              <a:gd name="connsiteY1" fmla="*/ 674557 h 1274164"/>
              <a:gd name="connsiteX2" fmla="*/ 45065 w 60055"/>
              <a:gd name="connsiteY2" fmla="*/ 0 h 1274164"/>
              <a:gd name="connsiteX3" fmla="*/ 45065 w 60055"/>
              <a:gd name="connsiteY3" fmla="*/ 0 h 1274164"/>
              <a:gd name="connsiteX4" fmla="*/ 45065 w 60055"/>
              <a:gd name="connsiteY4" fmla="*/ 0 h 127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5" h="1274164">
                <a:moveTo>
                  <a:pt x="60055" y="1274164"/>
                </a:moveTo>
                <a:cubicBezTo>
                  <a:pt x="31324" y="1080541"/>
                  <a:pt x="2593" y="886918"/>
                  <a:pt x="95" y="674557"/>
                </a:cubicBezTo>
                <a:cubicBezTo>
                  <a:pt x="-2403" y="462196"/>
                  <a:pt x="45065" y="0"/>
                  <a:pt x="45065" y="0"/>
                </a:cubicBezTo>
                <a:lnTo>
                  <a:pt x="45065" y="0"/>
                </a:lnTo>
                <a:lnTo>
                  <a:pt x="4506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Freeform 41">
            <a:extLst>
              <a:ext uri="{FF2B5EF4-FFF2-40B4-BE49-F238E27FC236}">
                <a16:creationId xmlns:a16="http://schemas.microsoft.com/office/drawing/2014/main" id="{3794B18F-2E6A-4DDC-7A6E-E204524A790A}"/>
              </a:ext>
            </a:extLst>
          </p:cNvPr>
          <p:cNvSpPr/>
          <p:nvPr/>
        </p:nvSpPr>
        <p:spPr>
          <a:xfrm rot="10800000" flipH="1">
            <a:off x="7178740" y="4110487"/>
            <a:ext cx="1904360" cy="64453"/>
          </a:xfrm>
          <a:custGeom>
            <a:avLst/>
            <a:gdLst>
              <a:gd name="connsiteX0" fmla="*/ 0 w 1394085"/>
              <a:gd name="connsiteY0" fmla="*/ 209863 h 209863"/>
              <a:gd name="connsiteX1" fmla="*/ 854439 w 1394085"/>
              <a:gd name="connsiteY1" fmla="*/ 134912 h 209863"/>
              <a:gd name="connsiteX2" fmla="*/ 1394085 w 1394085"/>
              <a:gd name="connsiteY2" fmla="*/ 0 h 209863"/>
              <a:gd name="connsiteX3" fmla="*/ 1394085 w 1394085"/>
              <a:gd name="connsiteY3" fmla="*/ 0 h 209863"/>
              <a:gd name="connsiteX4" fmla="*/ 1394085 w 1394085"/>
              <a:gd name="connsiteY4" fmla="*/ 0 h 20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085" h="209863">
                <a:moveTo>
                  <a:pt x="0" y="209863"/>
                </a:moveTo>
                <a:cubicBezTo>
                  <a:pt x="311046" y="189876"/>
                  <a:pt x="622092" y="169889"/>
                  <a:pt x="854439" y="134912"/>
                </a:cubicBezTo>
                <a:cubicBezTo>
                  <a:pt x="1086786" y="99935"/>
                  <a:pt x="1394085" y="0"/>
                  <a:pt x="1394085" y="0"/>
                </a:cubicBezTo>
                <a:lnTo>
                  <a:pt x="1394085" y="0"/>
                </a:lnTo>
                <a:lnTo>
                  <a:pt x="1394085" y="0"/>
                </a:lnTo>
              </a:path>
            </a:pathLst>
          </a:custGeom>
          <a:noFill/>
          <a:ln w="38100">
            <a:solidFill>
              <a:schemeClr val="accent3"/>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Tree>
    <p:extLst>
      <p:ext uri="{BB962C8B-B14F-4D97-AF65-F5344CB8AC3E}">
        <p14:creationId xmlns:p14="http://schemas.microsoft.com/office/powerpoint/2010/main" val="310306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ompany's enterprise&#10;&#10;Description automatically generated with medium confidence">
            <a:extLst>
              <a:ext uri="{FF2B5EF4-FFF2-40B4-BE49-F238E27FC236}">
                <a16:creationId xmlns:a16="http://schemas.microsoft.com/office/drawing/2014/main" id="{52D11B1C-5190-5D5D-A381-2F6A20A7609D}"/>
              </a:ext>
            </a:extLst>
          </p:cNvPr>
          <p:cNvPicPr>
            <a:picLocks noChangeAspect="1"/>
          </p:cNvPicPr>
          <p:nvPr/>
        </p:nvPicPr>
        <p:blipFill>
          <a:blip r:embed="rId3"/>
          <a:stretch>
            <a:fillRect/>
          </a:stretch>
        </p:blipFill>
        <p:spPr>
          <a:xfrm>
            <a:off x="819605" y="1328053"/>
            <a:ext cx="4020608" cy="3676802"/>
          </a:xfrm>
          <a:prstGeom prst="rect">
            <a:avLst/>
          </a:prstGeom>
        </p:spPr>
      </p:pic>
      <p:sp>
        <p:nvSpPr>
          <p:cNvPr id="3" name="Rounded Rectangle 2">
            <a:extLst>
              <a:ext uri="{FF2B5EF4-FFF2-40B4-BE49-F238E27FC236}">
                <a16:creationId xmlns:a16="http://schemas.microsoft.com/office/drawing/2014/main" id="{6B75B95E-125E-59E4-B45A-4E3434EDEE49}"/>
              </a:ext>
            </a:extLst>
          </p:cNvPr>
          <p:cNvSpPr/>
          <p:nvPr/>
        </p:nvSpPr>
        <p:spPr>
          <a:xfrm>
            <a:off x="810162" y="5214083"/>
            <a:ext cx="3944091" cy="83099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E7F3D0C-1074-B013-FF74-E96ECB5419C0}"/>
              </a:ext>
            </a:extLst>
          </p:cNvPr>
          <p:cNvSpPr txBox="1"/>
          <p:nvPr/>
        </p:nvSpPr>
        <p:spPr>
          <a:xfrm>
            <a:off x="810161" y="5251279"/>
            <a:ext cx="40206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“The champion product when it comes to automation and having the ability to maximize existing tools”</a:t>
            </a:r>
          </a:p>
        </p:txBody>
      </p:sp>
      <p:sp>
        <p:nvSpPr>
          <p:cNvPr id="6" name="TextBox 5">
            <a:extLst>
              <a:ext uri="{FF2B5EF4-FFF2-40B4-BE49-F238E27FC236}">
                <a16:creationId xmlns:a16="http://schemas.microsoft.com/office/drawing/2014/main" id="{C48F49EC-37AA-4D14-F691-D1CF2A0DB238}"/>
              </a:ext>
            </a:extLst>
          </p:cNvPr>
          <p:cNvSpPr txBox="1"/>
          <p:nvPr/>
        </p:nvSpPr>
        <p:spPr>
          <a:xfrm>
            <a:off x="1065307" y="6092941"/>
            <a:ext cx="4062992" cy="3173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 KuppingerCole SOAR Leadership Compass, 2023</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7" name="Picture 26" descr="A group of logos on a white background&#10;&#10;Description automatically generated">
            <a:extLst>
              <a:ext uri="{FF2B5EF4-FFF2-40B4-BE49-F238E27FC236}">
                <a16:creationId xmlns:a16="http://schemas.microsoft.com/office/drawing/2014/main" id="{38635DFB-C3B5-87B0-FF94-752690690988}"/>
              </a:ext>
            </a:extLst>
          </p:cNvPr>
          <p:cNvPicPr>
            <a:picLocks noChangeAspect="1"/>
          </p:cNvPicPr>
          <p:nvPr/>
        </p:nvPicPr>
        <p:blipFill>
          <a:blip r:embed="rId4"/>
          <a:stretch>
            <a:fillRect/>
          </a:stretch>
        </p:blipFill>
        <p:spPr>
          <a:xfrm>
            <a:off x="5694661" y="1611165"/>
            <a:ext cx="5098047" cy="3473892"/>
          </a:xfrm>
          <a:prstGeom prst="rect">
            <a:avLst/>
          </a:prstGeom>
        </p:spPr>
      </p:pic>
      <p:pic>
        <p:nvPicPr>
          <p:cNvPr id="28" name="Picture 27" descr="Graphical user interface, application, Teams&#10;&#10;Description automatically generated">
            <a:extLst>
              <a:ext uri="{FF2B5EF4-FFF2-40B4-BE49-F238E27FC236}">
                <a16:creationId xmlns:a16="http://schemas.microsoft.com/office/drawing/2014/main" id="{38DEDA7E-637E-99F7-46BC-5D07EC596B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8225" y="5344702"/>
            <a:ext cx="2613299" cy="1401306"/>
          </a:xfrm>
          <a:prstGeom prst="rect">
            <a:avLst/>
          </a:prstGeom>
        </p:spPr>
      </p:pic>
      <p:sp>
        <p:nvSpPr>
          <p:cNvPr id="64" name="TextBox 63">
            <a:extLst>
              <a:ext uri="{FF2B5EF4-FFF2-40B4-BE49-F238E27FC236}">
                <a16:creationId xmlns:a16="http://schemas.microsoft.com/office/drawing/2014/main" id="{89DFD9BF-2C26-E234-89B5-9441FF637AEC}"/>
              </a:ext>
            </a:extLst>
          </p:cNvPr>
          <p:cNvSpPr txBox="1"/>
          <p:nvPr/>
        </p:nvSpPr>
        <p:spPr>
          <a:xfrm>
            <a:off x="7371470" y="5846627"/>
            <a:ext cx="2044265" cy="646331"/>
          </a:xfrm>
          <a:prstGeom prst="rect">
            <a:avLst/>
          </a:prstGeom>
          <a:noFill/>
        </p:spPr>
        <p:txBody>
          <a:bodyPr wrap="square" rtlCol="0">
            <a:spAutoFit/>
          </a:bodyPr>
          <a:lstStyle/>
          <a:p>
            <a:pPr algn="ctr"/>
            <a:r>
              <a:rPr lang="en-US" sz="1200" dirty="0"/>
              <a:t>Connectors, playbooks, and more on the FortiSOAR Content Hub</a:t>
            </a:r>
          </a:p>
        </p:txBody>
      </p:sp>
      <p:sp>
        <p:nvSpPr>
          <p:cNvPr id="104" name="Chevron 103">
            <a:extLst>
              <a:ext uri="{FF2B5EF4-FFF2-40B4-BE49-F238E27FC236}">
                <a16:creationId xmlns:a16="http://schemas.microsoft.com/office/drawing/2014/main" id="{705A5923-43B4-8968-5440-2F18E344E2B5}"/>
              </a:ext>
            </a:extLst>
          </p:cNvPr>
          <p:cNvSpPr/>
          <p:nvPr/>
        </p:nvSpPr>
        <p:spPr>
          <a:xfrm>
            <a:off x="5016895" y="2871362"/>
            <a:ext cx="322367" cy="476749"/>
          </a:xfrm>
          <a:prstGeom prst="chevr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Chevron 104">
            <a:extLst>
              <a:ext uri="{FF2B5EF4-FFF2-40B4-BE49-F238E27FC236}">
                <a16:creationId xmlns:a16="http://schemas.microsoft.com/office/drawing/2014/main" id="{5249063D-5FE1-1D26-72C0-05A694ADB506}"/>
              </a:ext>
            </a:extLst>
          </p:cNvPr>
          <p:cNvSpPr/>
          <p:nvPr/>
        </p:nvSpPr>
        <p:spPr>
          <a:xfrm rot="10800000">
            <a:off x="4628270" y="2871362"/>
            <a:ext cx="322367" cy="476749"/>
          </a:xfrm>
          <a:prstGeom prst="chevr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ontent Placeholder 4">
            <a:extLst>
              <a:ext uri="{FF2B5EF4-FFF2-40B4-BE49-F238E27FC236}">
                <a16:creationId xmlns:a16="http://schemas.microsoft.com/office/drawing/2014/main" id="{156893BF-1E0A-44E1-0761-7B24D5E725E3}"/>
              </a:ext>
            </a:extLst>
          </p:cNvPr>
          <p:cNvSpPr>
            <a:spLocks noGrp="1"/>
          </p:cNvSpPr>
          <p:nvPr>
            <p:ph sz="quarter" idx="11"/>
          </p:nvPr>
        </p:nvSpPr>
        <p:spPr/>
        <p:txBody>
          <a:bodyPr/>
          <a:lstStyle/>
          <a:p>
            <a:r>
              <a:rPr kumimoji="0" lang="en-GB" sz="1800" b="0" i="0" u="none" strike="noStrike" kern="1200" cap="none" spc="0" normalizeH="0" baseline="0" noProof="0" dirty="0">
                <a:ln>
                  <a:noFill/>
                </a:ln>
                <a:solidFill>
                  <a:schemeClr val="tx1">
                    <a:lumMod val="50000"/>
                    <a:lumOff val="50000"/>
                  </a:schemeClr>
                </a:solidFill>
                <a:effectLst/>
                <a:uLnTx/>
                <a:uFillTx/>
                <a:latin typeface="Arial"/>
                <a:cs typeface="Arial"/>
                <a:sym typeface="Arial"/>
              </a:rPr>
              <a:t>590+ integrations &amp; 800+ playbooks with multi-vendor products</a:t>
            </a:r>
            <a:endParaRPr kumimoji="0" lang="en-US" sz="1800" b="0" i="0" u="none" strike="noStrike" kern="1200" cap="none" spc="0" normalizeH="0" baseline="0" noProof="0" dirty="0">
              <a:ln>
                <a:noFill/>
              </a:ln>
              <a:solidFill>
                <a:schemeClr val="tx1">
                  <a:lumMod val="50000"/>
                  <a:lumOff val="50000"/>
                </a:schemeClr>
              </a:solidFill>
              <a:effectLst/>
              <a:uLnTx/>
              <a:uFillTx/>
              <a:latin typeface="Arial"/>
              <a:cs typeface="Arial"/>
              <a:sym typeface="Arial"/>
            </a:endParaRPr>
          </a:p>
        </p:txBody>
      </p:sp>
      <p:sp>
        <p:nvSpPr>
          <p:cNvPr id="2" name="Title 1">
            <a:extLst>
              <a:ext uri="{FF2B5EF4-FFF2-40B4-BE49-F238E27FC236}">
                <a16:creationId xmlns:a16="http://schemas.microsoft.com/office/drawing/2014/main" id="{7CB7A5EE-60D1-7E1D-EA2D-58A9A3D4DA8C}"/>
              </a:ext>
            </a:extLst>
          </p:cNvPr>
          <p:cNvSpPr>
            <a:spLocks noGrp="1"/>
          </p:cNvSpPr>
          <p:nvPr>
            <p:ph type="title"/>
          </p:nvPr>
        </p:nvSpPr>
        <p:spPr/>
        <p:txBody>
          <a:bodyPr/>
          <a:lstStyle/>
          <a:p>
            <a:r>
              <a:rPr kumimoji="0" lang="en-GB" sz="2800" b="1" i="0" u="none" strike="noStrike" kern="1200" cap="none" spc="0" normalizeH="0" baseline="0" noProof="0" dirty="0">
                <a:ln>
                  <a:noFill/>
                </a:ln>
                <a:solidFill>
                  <a:srgbClr val="000000"/>
                </a:solidFill>
                <a:effectLst/>
                <a:uLnTx/>
                <a:uFillTx/>
                <a:latin typeface="Arial"/>
                <a:cs typeface="Arial"/>
                <a:sym typeface="Arial"/>
              </a:rPr>
              <a:t>FortiSOAR: Automation across your entire ecosystem</a:t>
            </a:r>
            <a:endParaRPr lang="en-GB" dirty="0"/>
          </a:p>
        </p:txBody>
      </p:sp>
    </p:spTree>
    <p:extLst>
      <p:ext uri="{BB962C8B-B14F-4D97-AF65-F5344CB8AC3E}">
        <p14:creationId xmlns:p14="http://schemas.microsoft.com/office/powerpoint/2010/main" val="71628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87DFCE-C358-DB26-A64F-44A7810540CE}"/>
              </a:ext>
            </a:extLst>
          </p:cNvPr>
          <p:cNvSpPr/>
          <p:nvPr/>
        </p:nvSpPr>
        <p:spPr>
          <a:xfrm>
            <a:off x="0" y="1010222"/>
            <a:ext cx="12192000" cy="137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922D6D-2819-9FE1-2A1E-F5CF7E16D96A}"/>
              </a:ext>
            </a:extLst>
          </p:cNvPr>
          <p:cNvSpPr txBox="1"/>
          <p:nvPr/>
        </p:nvSpPr>
        <p:spPr>
          <a:xfrm>
            <a:off x="353011" y="1111826"/>
            <a:ext cx="6809789" cy="1169551"/>
          </a:xfrm>
          <a:prstGeom prst="rect">
            <a:avLst/>
          </a:prstGeom>
          <a:noFill/>
        </p:spPr>
        <p:txBody>
          <a:bodyPr wrap="square">
            <a:spAutoFit/>
          </a:bodyPr>
          <a:lstStyle/>
          <a:p>
            <a:pPr marL="0" marR="0">
              <a:spcAft>
                <a:spcPts val="600"/>
              </a:spcAft>
            </a:pPr>
            <a:r>
              <a:rPr lang="en-US" sz="2000" b="1" dirty="0">
                <a:solidFill>
                  <a:schemeClr val="accent2"/>
                </a:solidFill>
                <a:ea typeface="Calibri" panose="020F0502020204030204" pitchFamily="34" charset="0"/>
                <a:cs typeface="Times New Roman" panose="02020603050405020304" pitchFamily="18" charset="0"/>
              </a:rPr>
              <a:t>Automatically process alerts</a:t>
            </a:r>
          </a:p>
          <a:p>
            <a:pPr>
              <a:spcAft>
                <a:spcPts val="600"/>
              </a:spcAft>
            </a:pPr>
            <a:r>
              <a:rPr lang="en-US" sz="2000" b="1" dirty="0">
                <a:solidFill>
                  <a:schemeClr val="accent2"/>
                </a:solidFill>
                <a:ea typeface="Calibri" panose="020F0502020204030204" pitchFamily="34" charset="0"/>
                <a:cs typeface="Times New Roman" panose="02020603050405020304" pitchFamily="18" charset="0"/>
              </a:rPr>
              <a:t>Investigate &amp; respond to incidents</a:t>
            </a:r>
          </a:p>
          <a:p>
            <a:pPr>
              <a:spcAft>
                <a:spcPts val="600"/>
              </a:spcAft>
            </a:pPr>
            <a:r>
              <a:rPr lang="en-US" sz="2000" b="1" dirty="0">
                <a:solidFill>
                  <a:schemeClr val="accent2"/>
                </a:solidFill>
                <a:ea typeface="Calibri" panose="020F0502020204030204" pitchFamily="34" charset="0"/>
                <a:cs typeface="Times New Roman" panose="02020603050405020304" pitchFamily="18" charset="0"/>
              </a:rPr>
              <a:t>Leverage AI &amp; automation at every step</a:t>
            </a:r>
          </a:p>
        </p:txBody>
      </p:sp>
      <p:sp>
        <p:nvSpPr>
          <p:cNvPr id="7" name="TextBox 6">
            <a:extLst>
              <a:ext uri="{FF2B5EF4-FFF2-40B4-BE49-F238E27FC236}">
                <a16:creationId xmlns:a16="http://schemas.microsoft.com/office/drawing/2014/main" id="{94380905-E8F4-505A-AF93-1FCAFCA0A618}"/>
              </a:ext>
            </a:extLst>
          </p:cNvPr>
          <p:cNvSpPr txBox="1"/>
          <p:nvPr/>
        </p:nvSpPr>
        <p:spPr>
          <a:xfrm>
            <a:off x="353011" y="2810715"/>
            <a:ext cx="4967133" cy="3225819"/>
          </a:xfrm>
          <a:prstGeom prst="rect">
            <a:avLst/>
          </a:prstGeom>
          <a:noFill/>
        </p:spPr>
        <p:txBody>
          <a:bodyPr wrap="square">
            <a:spAutoFit/>
          </a:bodyPr>
          <a:lstStyle/>
          <a:p>
            <a:pPr marL="176213" marR="0" indent="-176213">
              <a:spcBef>
                <a:spcPts val="0"/>
              </a:spcBef>
              <a:spcAft>
                <a:spcPts val="1000"/>
              </a:spcAft>
              <a:buFont typeface="Arial" panose="020B0604020202020204" pitchFamily="34" charset="0"/>
              <a:buChar char="•"/>
            </a:pPr>
            <a:r>
              <a:rPr lang="en-US" sz="2000" kern="100" dirty="0">
                <a:solidFill>
                  <a:srgbClr val="000000"/>
                </a:solidFill>
                <a:ea typeface="Calibri" panose="020F0502020204030204" pitchFamily="34" charset="0"/>
                <a:cs typeface="Times New Roman" panose="02020603050405020304" pitchFamily="18" charset="0"/>
              </a:rPr>
              <a:t>Robust </a:t>
            </a:r>
            <a:r>
              <a:rPr lang="en-US" sz="2000" b="1" kern="100" dirty="0">
                <a:solidFill>
                  <a:srgbClr val="000000"/>
                </a:solidFill>
                <a:ea typeface="Calibri" panose="020F0502020204030204" pitchFamily="34" charset="0"/>
                <a:cs typeface="Times New Roman" panose="02020603050405020304" pitchFamily="18" charset="0"/>
              </a:rPr>
              <a:t>case management </a:t>
            </a:r>
            <a:r>
              <a:rPr lang="en-US" sz="2000" kern="100" dirty="0">
                <a:solidFill>
                  <a:srgbClr val="000000"/>
                </a:solidFill>
                <a:ea typeface="Calibri" panose="020F0502020204030204" pitchFamily="34" charset="0"/>
                <a:cs typeface="Times New Roman" panose="02020603050405020304" pitchFamily="18" charset="0"/>
              </a:rPr>
              <a:t>experience</a:t>
            </a:r>
          </a:p>
          <a:p>
            <a:pPr marL="176213" marR="0" indent="-176213">
              <a:spcBef>
                <a:spcPts val="0"/>
              </a:spcBef>
              <a:spcAft>
                <a:spcPts val="1000"/>
              </a:spcAft>
              <a:buFont typeface="Arial" panose="020B0604020202020204" pitchFamily="34" charset="0"/>
              <a:buChar char="•"/>
            </a:pPr>
            <a:r>
              <a:rPr lang="en-US" sz="2000" kern="100" dirty="0">
                <a:solidFill>
                  <a:srgbClr val="000000"/>
                </a:solidFill>
                <a:ea typeface="Calibri" panose="020F0502020204030204" pitchFamily="34" charset="0"/>
                <a:cs typeface="Times New Roman" panose="02020603050405020304" pitchFamily="18" charset="0"/>
              </a:rPr>
              <a:t>ML-driven </a:t>
            </a:r>
            <a:r>
              <a:rPr lang="en-US" sz="2000" b="1" kern="100" dirty="0">
                <a:solidFill>
                  <a:srgbClr val="000000"/>
                </a:solidFill>
                <a:ea typeface="Calibri" panose="020F0502020204030204" pitchFamily="34" charset="0"/>
                <a:cs typeface="Times New Roman" panose="02020603050405020304" pitchFamily="18" charset="0"/>
              </a:rPr>
              <a:t>playbook recommendations</a:t>
            </a:r>
          </a:p>
          <a:p>
            <a:pPr marL="176213" marR="0" indent="-176213">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MITRE ATT&amp;CK </a:t>
            </a:r>
            <a:r>
              <a:rPr lang="en-US" sz="2000" kern="100" dirty="0">
                <a:solidFill>
                  <a:srgbClr val="000000"/>
                </a:solidFill>
                <a:ea typeface="Calibri" panose="020F0502020204030204" pitchFamily="34" charset="0"/>
                <a:cs typeface="Times New Roman" panose="02020603050405020304" pitchFamily="18" charset="0"/>
              </a:rPr>
              <a:t>mappings</a:t>
            </a:r>
          </a:p>
          <a:p>
            <a:pPr marL="176213" marR="0" indent="-176213">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War Room</a:t>
            </a:r>
            <a:r>
              <a:rPr lang="en-US" sz="2000" kern="100" dirty="0">
                <a:solidFill>
                  <a:srgbClr val="000000"/>
                </a:solidFill>
                <a:ea typeface="Calibri" panose="020F0502020204030204" pitchFamily="34" charset="0"/>
                <a:cs typeface="Times New Roman" panose="02020603050405020304" pitchFamily="18" charset="0"/>
              </a:rPr>
              <a:t>: collaboration, task mgmt, forensics-level logging</a:t>
            </a:r>
          </a:p>
          <a:p>
            <a:pPr marL="176213" marR="0" indent="-176213">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Workforce/Ops management </a:t>
            </a:r>
            <a:r>
              <a:rPr lang="en-US" sz="2000" kern="100" dirty="0">
                <a:solidFill>
                  <a:srgbClr val="000000"/>
                </a:solidFill>
                <a:ea typeface="Calibri" panose="020F0502020204030204" pitchFamily="34" charset="0"/>
                <a:cs typeface="Times New Roman" panose="02020603050405020304" pitchFamily="18" charset="0"/>
              </a:rPr>
              <a:t>- tasks, work queues, shifts; SLA tracking</a:t>
            </a:r>
          </a:p>
          <a:p>
            <a:pPr marL="176213" marR="0" indent="-176213">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Role-based access </a:t>
            </a:r>
            <a:r>
              <a:rPr lang="en-US" sz="2000" kern="100" dirty="0">
                <a:solidFill>
                  <a:srgbClr val="000000"/>
                </a:solidFill>
                <a:ea typeface="Calibri" panose="020F0502020204030204" pitchFamily="34" charset="0"/>
                <a:cs typeface="Times New Roman" panose="02020603050405020304" pitchFamily="18" charset="0"/>
              </a:rPr>
              <a:t>and capabilities</a:t>
            </a:r>
          </a:p>
        </p:txBody>
      </p:sp>
      <p:pic>
        <p:nvPicPr>
          <p:cNvPr id="8" name="Picture 7">
            <a:extLst>
              <a:ext uri="{FF2B5EF4-FFF2-40B4-BE49-F238E27FC236}">
                <a16:creationId xmlns:a16="http://schemas.microsoft.com/office/drawing/2014/main" id="{CA84662F-0256-A9BD-931C-F417752451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369" y="510096"/>
            <a:ext cx="5745163" cy="3231654"/>
          </a:xfrm>
          <a:prstGeom prst="rect">
            <a:avLst/>
          </a:prstGeom>
        </p:spPr>
      </p:pic>
      <p:pic>
        <p:nvPicPr>
          <p:cNvPr id="9" name="Picture 8">
            <a:extLst>
              <a:ext uri="{FF2B5EF4-FFF2-40B4-BE49-F238E27FC236}">
                <a16:creationId xmlns:a16="http://schemas.microsoft.com/office/drawing/2014/main" id="{94781CB3-9DA6-4D88-FED2-CD63A80FEE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9166" y="2810715"/>
            <a:ext cx="5825067" cy="3276600"/>
          </a:xfrm>
          <a:prstGeom prst="rect">
            <a:avLst/>
          </a:prstGeom>
        </p:spPr>
      </p:pic>
      <p:sp>
        <p:nvSpPr>
          <p:cNvPr id="2" name="Title 1">
            <a:extLst>
              <a:ext uri="{FF2B5EF4-FFF2-40B4-BE49-F238E27FC236}">
                <a16:creationId xmlns:a16="http://schemas.microsoft.com/office/drawing/2014/main" id="{2C8E1EE6-055F-DB64-39B1-B70E743ADBAD}"/>
              </a:ext>
            </a:extLst>
          </p:cNvPr>
          <p:cNvSpPr>
            <a:spLocks noGrp="1"/>
          </p:cNvSpPr>
          <p:nvPr>
            <p:ph type="title"/>
          </p:nvPr>
        </p:nvSpPr>
        <p:spPr/>
        <p:txBody>
          <a:bodyPr/>
          <a:lstStyle/>
          <a:p>
            <a:r>
              <a:rPr lang="en-US" dirty="0">
                <a:latin typeface="+mn-lt"/>
              </a:rPr>
              <a:t>Incident Management</a:t>
            </a:r>
            <a:endParaRPr lang="en-GB" dirty="0"/>
          </a:p>
        </p:txBody>
      </p:sp>
    </p:spTree>
    <p:extLst>
      <p:ext uri="{BB962C8B-B14F-4D97-AF65-F5344CB8AC3E}">
        <p14:creationId xmlns:p14="http://schemas.microsoft.com/office/powerpoint/2010/main" val="384985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5F8243-5C74-26B0-715D-BF81B0246C02}"/>
              </a:ext>
            </a:extLst>
          </p:cNvPr>
          <p:cNvSpPr/>
          <p:nvPr/>
        </p:nvSpPr>
        <p:spPr>
          <a:xfrm>
            <a:off x="0" y="1010222"/>
            <a:ext cx="12192000" cy="137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922D6D-2819-9FE1-2A1E-F5CF7E16D96A}"/>
              </a:ext>
            </a:extLst>
          </p:cNvPr>
          <p:cNvSpPr txBox="1"/>
          <p:nvPr/>
        </p:nvSpPr>
        <p:spPr>
          <a:xfrm>
            <a:off x="267717" y="1111826"/>
            <a:ext cx="6809789" cy="1169551"/>
          </a:xfrm>
          <a:prstGeom prst="rect">
            <a:avLst/>
          </a:prstGeom>
          <a:noFill/>
        </p:spPr>
        <p:txBody>
          <a:bodyPr wrap="square">
            <a:spAutoFit/>
          </a:bodyPr>
          <a:lstStyle/>
          <a:p>
            <a:pPr marL="0" marR="0">
              <a:spcAft>
                <a:spcPts val="600"/>
              </a:spcAft>
            </a:pPr>
            <a:r>
              <a:rPr lang="en-US" sz="2000" b="1" dirty="0">
                <a:solidFill>
                  <a:schemeClr val="accent2"/>
                </a:solidFill>
                <a:ea typeface="Calibri" panose="020F0502020204030204" pitchFamily="34" charset="0"/>
                <a:cs typeface="Times New Roman" panose="02020603050405020304" pitchFamily="18" charset="0"/>
              </a:rPr>
              <a:t>Create playbooks and new connectors with ease </a:t>
            </a:r>
          </a:p>
          <a:p>
            <a:pPr>
              <a:spcAft>
                <a:spcPts val="600"/>
              </a:spcAft>
            </a:pPr>
            <a:r>
              <a:rPr lang="en-US" sz="2000" b="1" dirty="0">
                <a:solidFill>
                  <a:schemeClr val="accent2"/>
                </a:solidFill>
                <a:ea typeface="Calibri" panose="020F0502020204030204" pitchFamily="34" charset="0"/>
                <a:cs typeface="Times New Roman" panose="02020603050405020304" pitchFamily="18" charset="0"/>
              </a:rPr>
              <a:t>Leverage no/low code GUI &amp; recommendations</a:t>
            </a:r>
          </a:p>
          <a:p>
            <a:pPr>
              <a:spcAft>
                <a:spcPts val="600"/>
              </a:spcAft>
            </a:pPr>
            <a:r>
              <a:rPr lang="en-US" sz="2000" b="1" dirty="0">
                <a:solidFill>
                  <a:schemeClr val="accent2"/>
                </a:solidFill>
                <a:ea typeface="Calibri" panose="020F0502020204030204" pitchFamily="34" charset="0"/>
                <a:cs typeface="Times New Roman" panose="02020603050405020304" pitchFamily="18" charset="0"/>
              </a:rPr>
              <a:t>Simulate and test before deploying</a:t>
            </a:r>
          </a:p>
        </p:txBody>
      </p:sp>
      <p:sp>
        <p:nvSpPr>
          <p:cNvPr id="7" name="TextBox 6">
            <a:extLst>
              <a:ext uri="{FF2B5EF4-FFF2-40B4-BE49-F238E27FC236}">
                <a16:creationId xmlns:a16="http://schemas.microsoft.com/office/drawing/2014/main" id="{94380905-E8F4-505A-AF93-1FCAFCA0A618}"/>
              </a:ext>
            </a:extLst>
          </p:cNvPr>
          <p:cNvSpPr txBox="1"/>
          <p:nvPr/>
        </p:nvSpPr>
        <p:spPr>
          <a:xfrm>
            <a:off x="267717" y="2810715"/>
            <a:ext cx="6461004" cy="2887970"/>
          </a:xfrm>
          <a:prstGeom prst="rect">
            <a:avLst/>
          </a:prstGeom>
          <a:noFill/>
        </p:spPr>
        <p:txBody>
          <a:bodyPr wrap="square">
            <a:spAutoFit/>
          </a:bodyPr>
          <a:lstStyle/>
          <a:p>
            <a:pPr marL="292100" marR="0" indent="-292100">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Patented designer </a:t>
            </a:r>
            <a:r>
              <a:rPr lang="en-US" sz="2000" kern="100" dirty="0">
                <a:solidFill>
                  <a:srgbClr val="000000"/>
                </a:solidFill>
                <a:ea typeface="Calibri" panose="020F0502020204030204" pitchFamily="34" charset="0"/>
                <a:cs typeface="Times New Roman" panose="02020603050405020304" pitchFamily="18" charset="0"/>
              </a:rPr>
              <a:t>provides drag/drop, native language, and python options</a:t>
            </a:r>
          </a:p>
          <a:p>
            <a:pPr marL="292100" indent="-292100">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Pre-built playbooks &amp; action library </a:t>
            </a:r>
            <a:r>
              <a:rPr lang="en-US" sz="2000" kern="100" dirty="0">
                <a:solidFill>
                  <a:srgbClr val="000000"/>
                </a:solidFill>
                <a:ea typeface="Calibri" panose="020F0502020204030204" pitchFamily="34" charset="0"/>
                <a:cs typeface="Times New Roman" panose="02020603050405020304" pitchFamily="18" charset="0"/>
              </a:rPr>
              <a:t>speed design</a:t>
            </a:r>
          </a:p>
          <a:p>
            <a:pPr marL="292100" marR="0" indent="-292100">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Recommendation engine </a:t>
            </a:r>
            <a:r>
              <a:rPr lang="en-US" sz="2000" kern="100" dirty="0">
                <a:solidFill>
                  <a:srgbClr val="000000"/>
                </a:solidFill>
                <a:ea typeface="Calibri" panose="020F0502020204030204" pitchFamily="34" charset="0"/>
                <a:cs typeface="Times New Roman" panose="02020603050405020304" pitchFamily="18" charset="0"/>
              </a:rPr>
              <a:t>for stepwise guidance</a:t>
            </a:r>
          </a:p>
          <a:p>
            <a:pPr marL="292100" marR="0" indent="-292100">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Reference Blocks</a:t>
            </a:r>
            <a:r>
              <a:rPr lang="en-US" sz="2000" kern="100" dirty="0">
                <a:solidFill>
                  <a:srgbClr val="000000"/>
                </a:solidFill>
                <a:ea typeface="Calibri" panose="020F0502020204030204" pitchFamily="34" charset="0"/>
                <a:cs typeface="Times New Roman" panose="02020603050405020304" pitchFamily="18" charset="0"/>
              </a:rPr>
              <a:t> give contextual aid, samples</a:t>
            </a:r>
          </a:p>
          <a:p>
            <a:pPr marL="292100" marR="0" indent="-292100">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Full CI/CD process </a:t>
            </a:r>
            <a:r>
              <a:rPr lang="en-US" sz="2000" kern="100" dirty="0">
                <a:solidFill>
                  <a:srgbClr val="000000"/>
                </a:solidFill>
                <a:ea typeface="Calibri" panose="020F0502020204030204" pitchFamily="34" charset="0"/>
                <a:cs typeface="Times New Roman" panose="02020603050405020304" pitchFamily="18" charset="0"/>
              </a:rPr>
              <a:t>support with source control</a:t>
            </a:r>
          </a:p>
          <a:p>
            <a:pPr marL="292100" marR="0" indent="-292100">
              <a:spcBef>
                <a:spcPts val="0"/>
              </a:spcBef>
              <a:spcAft>
                <a:spcPts val="1000"/>
              </a:spcAft>
              <a:buFont typeface="Arial" panose="020B0604020202020204" pitchFamily="34" charset="0"/>
              <a:buChar char="•"/>
            </a:pPr>
            <a:r>
              <a:rPr lang="en-US" sz="2000" b="1" kern="100" dirty="0">
                <a:solidFill>
                  <a:srgbClr val="000000"/>
                </a:solidFill>
                <a:ea typeface="Calibri" panose="020F0502020204030204" pitchFamily="34" charset="0"/>
                <a:cs typeface="Times New Roman" panose="02020603050405020304" pitchFamily="18" charset="0"/>
              </a:rPr>
              <a:t>Simulation tools </a:t>
            </a:r>
            <a:r>
              <a:rPr lang="en-US" sz="2000" kern="100" dirty="0">
                <a:solidFill>
                  <a:srgbClr val="000000"/>
                </a:solidFill>
                <a:ea typeface="Calibri" panose="020F0502020204030204" pitchFamily="34" charset="0"/>
                <a:cs typeface="Times New Roman" panose="02020603050405020304" pitchFamily="18" charset="0"/>
              </a:rPr>
              <a:t>ensure successful deployment</a:t>
            </a:r>
          </a:p>
        </p:txBody>
      </p:sp>
      <p:pic>
        <p:nvPicPr>
          <p:cNvPr id="3" name="Picture 2">
            <a:extLst>
              <a:ext uri="{FF2B5EF4-FFF2-40B4-BE49-F238E27FC236}">
                <a16:creationId xmlns:a16="http://schemas.microsoft.com/office/drawing/2014/main" id="{F1B04E7A-6FA3-1DDD-D22B-E96A71C5B6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26291" y="1182675"/>
            <a:ext cx="4534139" cy="2550453"/>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85D2E18F-BDC8-5D62-3829-30B2776309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21625" y="3429000"/>
            <a:ext cx="4534138" cy="2550453"/>
          </a:xfrm>
          <a:prstGeom prst="rect">
            <a:avLst/>
          </a:prstGeom>
        </p:spPr>
      </p:pic>
      <p:sp>
        <p:nvSpPr>
          <p:cNvPr id="6" name="Title 5">
            <a:extLst>
              <a:ext uri="{FF2B5EF4-FFF2-40B4-BE49-F238E27FC236}">
                <a16:creationId xmlns:a16="http://schemas.microsoft.com/office/drawing/2014/main" id="{42491FC8-2CBD-0CFA-1A0E-DB04FEDE162E}"/>
              </a:ext>
            </a:extLst>
          </p:cNvPr>
          <p:cNvSpPr>
            <a:spLocks noGrp="1"/>
          </p:cNvSpPr>
          <p:nvPr>
            <p:ph type="title"/>
          </p:nvPr>
        </p:nvSpPr>
        <p:spPr/>
        <p:txBody>
          <a:bodyPr/>
          <a:lstStyle/>
          <a:p>
            <a:r>
              <a:rPr lang="en-GB" dirty="0"/>
              <a:t>Playbook Creation</a:t>
            </a:r>
          </a:p>
        </p:txBody>
      </p:sp>
    </p:spTree>
    <p:extLst>
      <p:ext uri="{BB962C8B-B14F-4D97-AF65-F5344CB8AC3E}">
        <p14:creationId xmlns:p14="http://schemas.microsoft.com/office/powerpoint/2010/main" val="7120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21DCE96-9754-4652-90B1-B35CE6DD743D}"/>
              </a:ext>
            </a:extLst>
          </p:cNvPr>
          <p:cNvSpPr/>
          <p:nvPr/>
        </p:nvSpPr>
        <p:spPr>
          <a:xfrm>
            <a:off x="3135246" y="1992336"/>
            <a:ext cx="1908313" cy="1497954"/>
          </a:xfrm>
          <a:prstGeom prst="roundRect">
            <a:avLst>
              <a:gd name="adj" fmla="val 4724"/>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a:ln>
                  <a:noFill/>
                </a:ln>
                <a:effectLst/>
                <a:uLnTx/>
                <a:uFillTx/>
                <a:latin typeface="Arial"/>
                <a:ea typeface="+mn-ea"/>
                <a:cs typeface="+mn-cs"/>
                <a:sym typeface="Arial"/>
              </a:rPr>
              <a:t>Alert</a:t>
            </a:r>
          </a:p>
        </p:txBody>
      </p:sp>
      <p:sp>
        <p:nvSpPr>
          <p:cNvPr id="4" name="Rectangle 82">
            <a:extLst>
              <a:ext uri="{FF2B5EF4-FFF2-40B4-BE49-F238E27FC236}">
                <a16:creationId xmlns:a16="http://schemas.microsoft.com/office/drawing/2014/main" id="{C357F537-5277-43A1-BC14-E04CA1D07B66}"/>
              </a:ext>
            </a:extLst>
          </p:cNvPr>
          <p:cNvSpPr/>
          <p:nvPr/>
        </p:nvSpPr>
        <p:spPr>
          <a:xfrm>
            <a:off x="3135245" y="2740151"/>
            <a:ext cx="964101" cy="752706"/>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200" b="0" i="0" u="none" strike="noStrike" kern="0" cap="none" spc="0" normalizeH="0" baseline="0" noProof="0" err="1">
              <a:ln>
                <a:noFill/>
              </a:ln>
              <a:effectLst/>
              <a:uLnTx/>
              <a:uFillTx/>
              <a:latin typeface="Arial"/>
              <a:ea typeface="+mn-ea"/>
              <a:cs typeface="+mn-cs"/>
              <a:sym typeface="Arial"/>
            </a:endParaRPr>
          </a:p>
        </p:txBody>
      </p:sp>
      <p:sp>
        <p:nvSpPr>
          <p:cNvPr id="5" name="Rectangle 83">
            <a:extLst>
              <a:ext uri="{FF2B5EF4-FFF2-40B4-BE49-F238E27FC236}">
                <a16:creationId xmlns:a16="http://schemas.microsoft.com/office/drawing/2014/main" id="{B195880C-A25D-4820-AFB6-3AD0586131D8}"/>
              </a:ext>
            </a:extLst>
          </p:cNvPr>
          <p:cNvSpPr/>
          <p:nvPr/>
        </p:nvSpPr>
        <p:spPr>
          <a:xfrm>
            <a:off x="3135245" y="1988607"/>
            <a:ext cx="964101" cy="752706"/>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200" b="0" i="0" u="none" strike="noStrike" kern="0" cap="none" spc="0" normalizeH="0" baseline="0" noProof="0" err="1">
              <a:ln>
                <a:noFill/>
              </a:ln>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0BD46FFE-AA38-4BB4-972D-68B6E79C6AB6}"/>
              </a:ext>
            </a:extLst>
          </p:cNvPr>
          <p:cNvSpPr/>
          <p:nvPr/>
        </p:nvSpPr>
        <p:spPr>
          <a:xfrm>
            <a:off x="2721685" y="1020020"/>
            <a:ext cx="8271625" cy="4208347"/>
          </a:xfrm>
          <a:prstGeom prst="roundRect">
            <a:avLst>
              <a:gd name="adj" fmla="val 2750"/>
            </a:avLst>
          </a:prstGeom>
          <a:noFill/>
          <a:ln w="38100" cap="flat" cmpd="sng" algn="ctr">
            <a:solidFill>
              <a:schemeClr val="accent3">
                <a:lumMod val="60000"/>
                <a:lumOff val="40000"/>
              </a:schemeClr>
            </a:solidFill>
            <a:prstDash val="sysDash"/>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200" b="0" i="0" u="none" strike="noStrike" kern="0" cap="none" spc="0" normalizeH="0" baseline="0" noProof="0" err="1">
              <a:ln>
                <a:noFill/>
              </a:ln>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13A16EC-9633-483D-B811-A9C95F1485E2}"/>
              </a:ext>
            </a:extLst>
          </p:cNvPr>
          <p:cNvSpPr/>
          <p:nvPr/>
        </p:nvSpPr>
        <p:spPr>
          <a:xfrm>
            <a:off x="163382" y="2098745"/>
            <a:ext cx="1588540" cy="912915"/>
          </a:xfrm>
          <a:prstGeom prst="roundRect">
            <a:avLst>
              <a:gd name="adj" fmla="val 5370"/>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Alert Source: </a:t>
            </a:r>
          </a:p>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SIEM, Cloud, e-mail…</a:t>
            </a:r>
          </a:p>
        </p:txBody>
      </p:sp>
      <p:cxnSp>
        <p:nvCxnSpPr>
          <p:cNvPr id="9" name="Straight Arrow Connector 8">
            <a:extLst>
              <a:ext uri="{FF2B5EF4-FFF2-40B4-BE49-F238E27FC236}">
                <a16:creationId xmlns:a16="http://schemas.microsoft.com/office/drawing/2014/main" id="{33CF7795-B5BB-452A-8967-F7114A7566B4}"/>
              </a:ext>
            </a:extLst>
          </p:cNvPr>
          <p:cNvCxnSpPr>
            <a:cxnSpLocks/>
            <a:endCxn id="3" idx="1"/>
          </p:cNvCxnSpPr>
          <p:nvPr/>
        </p:nvCxnSpPr>
        <p:spPr>
          <a:xfrm>
            <a:off x="1752600" y="2741313"/>
            <a:ext cx="1382646" cy="0"/>
          </a:xfrm>
          <a:prstGeom prst="straightConnector1">
            <a:avLst/>
          </a:prstGeom>
          <a:noFill/>
          <a:ln w="38100" cap="flat" cmpd="sng" algn="ctr">
            <a:solidFill>
              <a:srgbClr val="0097B7"/>
            </a:solidFill>
            <a:prstDash val="solid"/>
            <a:tailEnd type="triangle"/>
          </a:ln>
          <a:effectLst/>
        </p:spPr>
      </p:cxnSp>
      <p:cxnSp>
        <p:nvCxnSpPr>
          <p:cNvPr id="10" name="Straight Arrow Connector 9">
            <a:extLst>
              <a:ext uri="{FF2B5EF4-FFF2-40B4-BE49-F238E27FC236}">
                <a16:creationId xmlns:a16="http://schemas.microsoft.com/office/drawing/2014/main" id="{E78A3D8D-1DFF-42E8-B5BD-5D7D4D36D1B2}"/>
              </a:ext>
            </a:extLst>
          </p:cNvPr>
          <p:cNvCxnSpPr>
            <a:cxnSpLocks/>
            <a:stCxn id="3" idx="3"/>
            <a:endCxn id="30" idx="1"/>
          </p:cNvCxnSpPr>
          <p:nvPr/>
        </p:nvCxnSpPr>
        <p:spPr>
          <a:xfrm>
            <a:off x="5043559" y="2741313"/>
            <a:ext cx="2653730" cy="1"/>
          </a:xfrm>
          <a:prstGeom prst="straightConnector1">
            <a:avLst/>
          </a:prstGeom>
          <a:noFill/>
          <a:ln w="38100" cap="flat" cmpd="sng" algn="ctr">
            <a:solidFill>
              <a:srgbClr val="0097B7"/>
            </a:solidFill>
            <a:prstDash val="solid"/>
            <a:tailEnd type="triangle"/>
          </a:ln>
          <a:effectLst/>
        </p:spPr>
      </p:cxnSp>
      <p:cxnSp>
        <p:nvCxnSpPr>
          <p:cNvPr id="11" name="Straight Arrow Connector 10">
            <a:extLst>
              <a:ext uri="{FF2B5EF4-FFF2-40B4-BE49-F238E27FC236}">
                <a16:creationId xmlns:a16="http://schemas.microsoft.com/office/drawing/2014/main" id="{7FD2702C-9789-498C-8D6B-9307432D20EE}"/>
              </a:ext>
            </a:extLst>
          </p:cNvPr>
          <p:cNvCxnSpPr>
            <a:cxnSpLocks/>
            <a:stCxn id="3" idx="0"/>
            <a:endCxn id="12" idx="2"/>
          </p:cNvCxnSpPr>
          <p:nvPr/>
        </p:nvCxnSpPr>
        <p:spPr>
          <a:xfrm flipH="1" flipV="1">
            <a:off x="4089402" y="1468671"/>
            <a:ext cx="1" cy="523665"/>
          </a:xfrm>
          <a:prstGeom prst="straightConnector1">
            <a:avLst/>
          </a:prstGeom>
          <a:noFill/>
          <a:ln w="38100" cap="flat" cmpd="sng" algn="ctr">
            <a:solidFill>
              <a:srgbClr val="0097B7"/>
            </a:solidFill>
            <a:prstDash val="solid"/>
            <a:tailEnd type="triangle"/>
          </a:ln>
          <a:effectLst/>
        </p:spPr>
      </p:cxnSp>
      <p:sp>
        <p:nvSpPr>
          <p:cNvPr id="12" name="TextBox 11">
            <a:extLst>
              <a:ext uri="{FF2B5EF4-FFF2-40B4-BE49-F238E27FC236}">
                <a16:creationId xmlns:a16="http://schemas.microsoft.com/office/drawing/2014/main" id="{F5110AE2-9CC6-426F-AC9D-47B399086687}"/>
              </a:ext>
            </a:extLst>
          </p:cNvPr>
          <p:cNvSpPr txBox="1"/>
          <p:nvPr/>
        </p:nvSpPr>
        <p:spPr>
          <a:xfrm>
            <a:off x="3791782" y="1172420"/>
            <a:ext cx="595239" cy="296251"/>
          </a:xfrm>
          <a:prstGeom prst="roundRect">
            <a:avLst/>
          </a:prstGeom>
          <a:solidFill>
            <a:schemeClr val="bg1"/>
          </a:solidFill>
          <a:ln w="19050">
            <a:solidFill>
              <a:srgbClr val="0097B7"/>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a:ln>
                  <a:noFill/>
                </a:ln>
                <a:effectLst/>
                <a:uLnTx/>
                <a:uFillTx/>
                <a:cs typeface="Arial" panose="020B0604020202020204" pitchFamily="34" charset="0"/>
                <a:sym typeface="Arial"/>
              </a:rPr>
              <a:t>Clear</a:t>
            </a:r>
          </a:p>
        </p:txBody>
      </p:sp>
      <p:sp>
        <p:nvSpPr>
          <p:cNvPr id="13" name="TextBox 12">
            <a:extLst>
              <a:ext uri="{FF2B5EF4-FFF2-40B4-BE49-F238E27FC236}">
                <a16:creationId xmlns:a16="http://schemas.microsoft.com/office/drawing/2014/main" id="{6544BA54-B15D-4B0D-9ED0-B469F9FD7FC8}"/>
              </a:ext>
            </a:extLst>
          </p:cNvPr>
          <p:cNvSpPr txBox="1"/>
          <p:nvPr/>
        </p:nvSpPr>
        <p:spPr>
          <a:xfrm>
            <a:off x="5899245" y="2577823"/>
            <a:ext cx="830034" cy="296251"/>
          </a:xfrm>
          <a:prstGeom prst="roundRect">
            <a:avLst/>
          </a:prstGeom>
          <a:solidFill>
            <a:srgbClr val="C00000"/>
          </a:solidFill>
          <a:ln>
            <a:solidFill>
              <a:schemeClr val="tx1">
                <a:lumMod val="50000"/>
              </a:schemeClr>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Escalate</a:t>
            </a:r>
          </a:p>
        </p:txBody>
      </p:sp>
      <p:sp>
        <p:nvSpPr>
          <p:cNvPr id="14" name="Rectangle: Rounded Corners 13">
            <a:extLst>
              <a:ext uri="{FF2B5EF4-FFF2-40B4-BE49-F238E27FC236}">
                <a16:creationId xmlns:a16="http://schemas.microsoft.com/office/drawing/2014/main" id="{E8CBF963-39BC-45B7-A538-2754920CB76D}"/>
              </a:ext>
            </a:extLst>
          </p:cNvPr>
          <p:cNvSpPr/>
          <p:nvPr/>
        </p:nvSpPr>
        <p:spPr>
          <a:xfrm>
            <a:off x="6802235" y="4234593"/>
            <a:ext cx="907191" cy="634527"/>
          </a:xfrm>
          <a:prstGeom prst="roundRect">
            <a:avLst>
              <a:gd name="adj" fmla="val 8520"/>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Create Tasks</a:t>
            </a:r>
          </a:p>
        </p:txBody>
      </p:sp>
      <p:cxnSp>
        <p:nvCxnSpPr>
          <p:cNvPr id="15" name="Connector: Elbow 14">
            <a:extLst>
              <a:ext uri="{FF2B5EF4-FFF2-40B4-BE49-F238E27FC236}">
                <a16:creationId xmlns:a16="http://schemas.microsoft.com/office/drawing/2014/main" id="{9B017A01-DBE0-4C57-AB97-C0402F7A24F0}"/>
              </a:ext>
            </a:extLst>
          </p:cNvPr>
          <p:cNvCxnSpPr>
            <a:cxnSpLocks/>
            <a:stCxn id="30" idx="3"/>
            <a:endCxn id="30" idx="0"/>
          </p:cNvCxnSpPr>
          <p:nvPr/>
        </p:nvCxnSpPr>
        <p:spPr>
          <a:xfrm flipH="1" flipV="1">
            <a:off x="8651446" y="1989771"/>
            <a:ext cx="954156" cy="751543"/>
          </a:xfrm>
          <a:prstGeom prst="bentConnector4">
            <a:avLst>
              <a:gd name="adj1" fmla="val -74004"/>
              <a:gd name="adj2" fmla="val 162862"/>
            </a:avLst>
          </a:prstGeom>
          <a:noFill/>
          <a:ln w="38100" cap="flat" cmpd="sng" algn="ctr">
            <a:solidFill>
              <a:srgbClr val="0097B7"/>
            </a:solidFill>
            <a:prstDash val="solid"/>
            <a:tailEnd type="triangle"/>
          </a:ln>
          <a:effectLst/>
        </p:spPr>
      </p:cxnSp>
      <p:sp>
        <p:nvSpPr>
          <p:cNvPr id="16" name="TextBox 15">
            <a:extLst>
              <a:ext uri="{FF2B5EF4-FFF2-40B4-BE49-F238E27FC236}">
                <a16:creationId xmlns:a16="http://schemas.microsoft.com/office/drawing/2014/main" id="{DF535D1F-7FF9-4347-8CED-01A46F29D1ED}"/>
              </a:ext>
            </a:extLst>
          </p:cNvPr>
          <p:cNvSpPr txBox="1"/>
          <p:nvPr/>
        </p:nvSpPr>
        <p:spPr>
          <a:xfrm>
            <a:off x="9810281" y="2000485"/>
            <a:ext cx="1016430" cy="296251"/>
          </a:xfrm>
          <a:prstGeom prst="roundRect">
            <a:avLst/>
          </a:prstGeom>
          <a:solidFill>
            <a:srgbClr val="253746"/>
          </a:solidFill>
          <a:ln>
            <a:solidFill>
              <a:srgbClr val="0097B7"/>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a:ln>
                  <a:noFill/>
                </a:ln>
                <a:solidFill>
                  <a:schemeClr val="bg1"/>
                </a:solidFill>
                <a:effectLst/>
                <a:uLnTx/>
                <a:uFillTx/>
                <a:cs typeface="Arial" panose="020B0604020202020204" pitchFamily="34" charset="0"/>
                <a:sym typeface="Arial"/>
              </a:rPr>
              <a:t>Investigate</a:t>
            </a:r>
          </a:p>
        </p:txBody>
      </p:sp>
      <p:cxnSp>
        <p:nvCxnSpPr>
          <p:cNvPr id="17" name="Connector: Elbow 16">
            <a:extLst>
              <a:ext uri="{FF2B5EF4-FFF2-40B4-BE49-F238E27FC236}">
                <a16:creationId xmlns:a16="http://schemas.microsoft.com/office/drawing/2014/main" id="{164F7759-1EC7-4F88-97AE-799124188230}"/>
              </a:ext>
            </a:extLst>
          </p:cNvPr>
          <p:cNvCxnSpPr>
            <a:cxnSpLocks/>
            <a:stCxn id="30" idx="2"/>
            <a:endCxn id="14" idx="0"/>
          </p:cNvCxnSpPr>
          <p:nvPr/>
        </p:nvCxnSpPr>
        <p:spPr>
          <a:xfrm rot="5400000">
            <a:off x="7582771" y="3165917"/>
            <a:ext cx="741737" cy="1395615"/>
          </a:xfrm>
          <a:prstGeom prst="bentConnector3">
            <a:avLst>
              <a:gd name="adj1" fmla="val 50000"/>
            </a:avLst>
          </a:prstGeom>
          <a:noFill/>
          <a:ln w="38100" cap="flat" cmpd="sng" algn="ctr">
            <a:solidFill>
              <a:srgbClr val="0097B7"/>
            </a:solidFill>
            <a:prstDash val="solid"/>
            <a:tailEnd type="triangle"/>
          </a:ln>
          <a:effectLst/>
        </p:spPr>
      </p:cxnSp>
      <p:sp>
        <p:nvSpPr>
          <p:cNvPr id="18" name="Rectangle: Rounded Corners 17">
            <a:extLst>
              <a:ext uri="{FF2B5EF4-FFF2-40B4-BE49-F238E27FC236}">
                <a16:creationId xmlns:a16="http://schemas.microsoft.com/office/drawing/2014/main" id="{D385B45C-7C4C-4996-A281-509628BCF685}"/>
              </a:ext>
            </a:extLst>
          </p:cNvPr>
          <p:cNvSpPr/>
          <p:nvPr/>
        </p:nvSpPr>
        <p:spPr>
          <a:xfrm>
            <a:off x="7915290" y="4221302"/>
            <a:ext cx="1458398" cy="641177"/>
          </a:xfrm>
          <a:prstGeom prst="roundRect">
            <a:avLst>
              <a:gd name="adj" fmla="val 5804"/>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sym typeface="Arial"/>
              </a:rPr>
              <a:t>Correlate related </a:t>
            </a:r>
            <a:r>
              <a:rPr lang="en-US" sz="1400" b="1" kern="0" dirty="0">
                <a:latin typeface="Arial"/>
                <a:sym typeface="Arial"/>
              </a:rPr>
              <a:t>objects</a:t>
            </a:r>
            <a:endParaRPr kumimoji="0" lang="en-US" sz="1400" b="1" i="0" u="none" strike="noStrike" kern="0" cap="none" spc="0" normalizeH="0" baseline="0" noProof="0" dirty="0">
              <a:ln>
                <a:noFill/>
              </a:ln>
              <a:effectLst/>
              <a:uLnTx/>
              <a:uFillTx/>
              <a:latin typeface="Arial"/>
              <a:sym typeface="Arial"/>
            </a:endParaRPr>
          </a:p>
        </p:txBody>
      </p:sp>
      <p:cxnSp>
        <p:nvCxnSpPr>
          <p:cNvPr id="19" name="Connector: Elbow 18">
            <a:extLst>
              <a:ext uri="{FF2B5EF4-FFF2-40B4-BE49-F238E27FC236}">
                <a16:creationId xmlns:a16="http://schemas.microsoft.com/office/drawing/2014/main" id="{982D80A9-4D5F-436C-899B-4C6635E77E27}"/>
              </a:ext>
            </a:extLst>
          </p:cNvPr>
          <p:cNvCxnSpPr>
            <a:cxnSpLocks/>
            <a:stCxn id="30" idx="2"/>
            <a:endCxn id="18" idx="0"/>
          </p:cNvCxnSpPr>
          <p:nvPr/>
        </p:nvCxnSpPr>
        <p:spPr>
          <a:xfrm rot="5400000">
            <a:off x="8283745" y="3853601"/>
            <a:ext cx="728446" cy="6957"/>
          </a:xfrm>
          <a:prstGeom prst="bentConnector3">
            <a:avLst/>
          </a:prstGeom>
          <a:noFill/>
          <a:ln w="38100" cap="flat" cmpd="sng" algn="ctr">
            <a:solidFill>
              <a:srgbClr val="0097B7"/>
            </a:solidFill>
            <a:prstDash val="solid"/>
            <a:tailEnd type="triangle"/>
          </a:ln>
          <a:effectLst/>
        </p:spPr>
      </p:cxnSp>
      <p:sp>
        <p:nvSpPr>
          <p:cNvPr id="20" name="Rectangle: Rounded Corners 19">
            <a:extLst>
              <a:ext uri="{FF2B5EF4-FFF2-40B4-BE49-F238E27FC236}">
                <a16:creationId xmlns:a16="http://schemas.microsoft.com/office/drawing/2014/main" id="{21759772-AB86-4B43-983E-DF85B696B5A2}"/>
              </a:ext>
            </a:extLst>
          </p:cNvPr>
          <p:cNvSpPr/>
          <p:nvPr/>
        </p:nvSpPr>
        <p:spPr>
          <a:xfrm>
            <a:off x="9474397" y="4221302"/>
            <a:ext cx="1270886" cy="641177"/>
          </a:xfrm>
          <a:prstGeom prst="roundRect">
            <a:avLst>
              <a:gd name="adj" fmla="val 4446"/>
            </a:avLst>
          </a:prstGeom>
          <a:solidFill>
            <a:srgbClr val="51C3CA"/>
          </a:solidFill>
          <a:ln w="38100" cap="flat" cmpd="sng" algn="ctr">
            <a:solidFill>
              <a:srgbClr val="0097B7"/>
            </a:solidFill>
            <a:prstDash val="solid"/>
          </a:ln>
          <a:effectLst/>
        </p:spPr>
        <p:txBody>
          <a:bodyPr rtlCol="0" anchor="ctr"/>
          <a:lstStyle/>
          <a:p>
            <a:pPr lvl="0" algn="ctr">
              <a:lnSpc>
                <a:spcPct val="90000"/>
              </a:lnSpc>
              <a:spcBef>
                <a:spcPts val="300"/>
              </a:spcBef>
              <a:defRPr/>
            </a:pPr>
            <a:r>
              <a:rPr lang="en-US" sz="1400" b="1" kern="0" dirty="0">
                <a:sym typeface="Arial"/>
              </a:rPr>
              <a:t>Manual / Automated</a:t>
            </a:r>
          </a:p>
          <a:p>
            <a:pPr lvl="0" algn="ctr">
              <a:lnSpc>
                <a:spcPct val="90000"/>
              </a:lnSpc>
              <a:spcBef>
                <a:spcPts val="300"/>
              </a:spcBef>
              <a:defRPr/>
            </a:pPr>
            <a:r>
              <a:rPr kumimoji="0" lang="en-US" sz="1400" b="1" i="0" u="none" strike="noStrike" kern="0" cap="none" spc="0" normalizeH="0" baseline="0" noProof="0" dirty="0">
                <a:ln>
                  <a:noFill/>
                </a:ln>
                <a:effectLst/>
                <a:uLnTx/>
                <a:uFillTx/>
                <a:latin typeface="Arial"/>
                <a:sym typeface="Arial"/>
              </a:rPr>
              <a:t>Playbooks</a:t>
            </a:r>
          </a:p>
        </p:txBody>
      </p:sp>
      <p:cxnSp>
        <p:nvCxnSpPr>
          <p:cNvPr id="21" name="Connector: Elbow 20">
            <a:extLst>
              <a:ext uri="{FF2B5EF4-FFF2-40B4-BE49-F238E27FC236}">
                <a16:creationId xmlns:a16="http://schemas.microsoft.com/office/drawing/2014/main" id="{35E75DD1-8572-4DD3-AEDF-E0F4538D23AE}"/>
              </a:ext>
            </a:extLst>
          </p:cNvPr>
          <p:cNvCxnSpPr>
            <a:cxnSpLocks/>
            <a:stCxn id="30" idx="2"/>
            <a:endCxn id="20" idx="0"/>
          </p:cNvCxnSpPr>
          <p:nvPr/>
        </p:nvCxnSpPr>
        <p:spPr>
          <a:xfrm rot="16200000" flipH="1">
            <a:off x="9016420" y="3127882"/>
            <a:ext cx="728446" cy="1458394"/>
          </a:xfrm>
          <a:prstGeom prst="bentConnector3">
            <a:avLst>
              <a:gd name="adj1" fmla="val 50000"/>
            </a:avLst>
          </a:prstGeom>
          <a:noFill/>
          <a:ln w="38100" cap="flat" cmpd="sng" algn="ctr">
            <a:solidFill>
              <a:srgbClr val="0097B7"/>
            </a:solidFill>
            <a:prstDash val="solid"/>
            <a:tailEnd type="triangle"/>
          </a:ln>
          <a:effectLst/>
        </p:spPr>
      </p:cxnSp>
      <p:sp>
        <p:nvSpPr>
          <p:cNvPr id="22" name="Rectangle: Rounded Corners 21">
            <a:extLst>
              <a:ext uri="{FF2B5EF4-FFF2-40B4-BE49-F238E27FC236}">
                <a16:creationId xmlns:a16="http://schemas.microsoft.com/office/drawing/2014/main" id="{1FF4DD91-E366-4FDD-869B-D1CC1E611E99}"/>
              </a:ext>
            </a:extLst>
          </p:cNvPr>
          <p:cNvSpPr/>
          <p:nvPr/>
        </p:nvSpPr>
        <p:spPr>
          <a:xfrm>
            <a:off x="152400" y="4276494"/>
            <a:ext cx="1599521" cy="747814"/>
          </a:xfrm>
          <a:prstGeom prst="roundRect">
            <a:avLst>
              <a:gd name="adj" fmla="val 4705"/>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a:ln>
                  <a:noFill/>
                </a:ln>
                <a:effectLst/>
                <a:uLnTx/>
                <a:uFillTx/>
                <a:latin typeface="Arial"/>
                <a:ea typeface="+mn-ea"/>
                <a:cs typeface="+mn-cs"/>
                <a:sym typeface="Arial"/>
              </a:rPr>
              <a:t>Manual Alert Configuration</a:t>
            </a:r>
          </a:p>
        </p:txBody>
      </p:sp>
      <p:cxnSp>
        <p:nvCxnSpPr>
          <p:cNvPr id="23" name="Connector: Elbow 22">
            <a:extLst>
              <a:ext uri="{FF2B5EF4-FFF2-40B4-BE49-F238E27FC236}">
                <a16:creationId xmlns:a16="http://schemas.microsoft.com/office/drawing/2014/main" id="{0A214781-B6AC-4903-B2D7-97485524DA62}"/>
              </a:ext>
            </a:extLst>
          </p:cNvPr>
          <p:cNvCxnSpPr>
            <a:cxnSpLocks/>
            <a:endCxn id="4" idx="1"/>
          </p:cNvCxnSpPr>
          <p:nvPr/>
        </p:nvCxnSpPr>
        <p:spPr>
          <a:xfrm flipV="1">
            <a:off x="1752600" y="3116504"/>
            <a:ext cx="1382645" cy="1533897"/>
          </a:xfrm>
          <a:prstGeom prst="bentConnector3">
            <a:avLst/>
          </a:prstGeom>
          <a:noFill/>
          <a:ln w="38100" cap="flat" cmpd="sng" algn="ctr">
            <a:solidFill>
              <a:srgbClr val="0097B7"/>
            </a:solidFill>
            <a:prstDash val="solid"/>
            <a:tailEnd type="triangle"/>
          </a:ln>
          <a:effectLst/>
        </p:spPr>
      </p:cxnSp>
      <p:sp>
        <p:nvSpPr>
          <p:cNvPr id="24" name="TextBox 23">
            <a:extLst>
              <a:ext uri="{FF2B5EF4-FFF2-40B4-BE49-F238E27FC236}">
                <a16:creationId xmlns:a16="http://schemas.microsoft.com/office/drawing/2014/main" id="{ABD31878-6E0F-4DDE-886B-2D1819A8A699}"/>
              </a:ext>
            </a:extLst>
          </p:cNvPr>
          <p:cNvSpPr txBox="1"/>
          <p:nvPr/>
        </p:nvSpPr>
        <p:spPr>
          <a:xfrm>
            <a:off x="1901358" y="2581228"/>
            <a:ext cx="981789" cy="296251"/>
          </a:xfrm>
          <a:prstGeom prst="roundRect">
            <a:avLst/>
          </a:prstGeom>
          <a:solidFill>
            <a:srgbClr val="C00000"/>
          </a:solidFill>
          <a:ln>
            <a:solidFill>
              <a:srgbClr val="FF0000"/>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cxnSp>
        <p:nvCxnSpPr>
          <p:cNvPr id="25" name="Straight Arrow Connector 24">
            <a:extLst>
              <a:ext uri="{FF2B5EF4-FFF2-40B4-BE49-F238E27FC236}">
                <a16:creationId xmlns:a16="http://schemas.microsoft.com/office/drawing/2014/main" id="{5798235C-684D-4DEC-9A6C-A2024D700F67}"/>
              </a:ext>
            </a:extLst>
          </p:cNvPr>
          <p:cNvCxnSpPr>
            <a:cxnSpLocks/>
            <a:endCxn id="26" idx="2"/>
          </p:cNvCxnSpPr>
          <p:nvPr/>
        </p:nvCxnSpPr>
        <p:spPr>
          <a:xfrm flipH="1" flipV="1">
            <a:off x="8179809" y="1491035"/>
            <a:ext cx="4" cy="523666"/>
          </a:xfrm>
          <a:prstGeom prst="straightConnector1">
            <a:avLst/>
          </a:prstGeom>
          <a:noFill/>
          <a:ln w="38100" cap="flat" cmpd="sng" algn="ctr">
            <a:solidFill>
              <a:srgbClr val="0097B7"/>
            </a:solidFill>
            <a:prstDash val="solid"/>
            <a:tailEnd type="triangle"/>
          </a:ln>
          <a:effectLst/>
        </p:spPr>
      </p:cxnSp>
      <p:sp>
        <p:nvSpPr>
          <p:cNvPr id="26" name="TextBox 25">
            <a:extLst>
              <a:ext uri="{FF2B5EF4-FFF2-40B4-BE49-F238E27FC236}">
                <a16:creationId xmlns:a16="http://schemas.microsoft.com/office/drawing/2014/main" id="{43C5029D-3082-483F-8954-AA7EEED2D57B}"/>
              </a:ext>
            </a:extLst>
          </p:cNvPr>
          <p:cNvSpPr txBox="1"/>
          <p:nvPr/>
        </p:nvSpPr>
        <p:spPr>
          <a:xfrm>
            <a:off x="7882189" y="1194784"/>
            <a:ext cx="595239" cy="296251"/>
          </a:xfrm>
          <a:prstGeom prst="roundRect">
            <a:avLst/>
          </a:prstGeom>
          <a:solidFill>
            <a:schemeClr val="bg1"/>
          </a:solidFill>
          <a:ln w="19050">
            <a:solidFill>
              <a:srgbClr val="0097B7"/>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a:ln>
                  <a:noFill/>
                </a:ln>
                <a:effectLst/>
                <a:uLnTx/>
                <a:uFillTx/>
                <a:cs typeface="Arial" panose="020B0604020202020204" pitchFamily="34" charset="0"/>
                <a:sym typeface="Arial"/>
              </a:rPr>
              <a:t>Clear</a:t>
            </a:r>
          </a:p>
        </p:txBody>
      </p:sp>
      <p:cxnSp>
        <p:nvCxnSpPr>
          <p:cNvPr id="27" name="Straight Arrow Connector 26">
            <a:extLst>
              <a:ext uri="{FF2B5EF4-FFF2-40B4-BE49-F238E27FC236}">
                <a16:creationId xmlns:a16="http://schemas.microsoft.com/office/drawing/2014/main" id="{EE8FA68F-4691-41C4-854B-5960BA62C088}"/>
              </a:ext>
            </a:extLst>
          </p:cNvPr>
          <p:cNvCxnSpPr>
            <a:cxnSpLocks/>
          </p:cNvCxnSpPr>
          <p:nvPr/>
        </p:nvCxnSpPr>
        <p:spPr>
          <a:xfrm>
            <a:off x="9666554" y="4862479"/>
            <a:ext cx="0" cy="818501"/>
          </a:xfrm>
          <a:prstGeom prst="straightConnector1">
            <a:avLst/>
          </a:prstGeom>
          <a:noFill/>
          <a:ln w="38100" cap="flat" cmpd="sng" algn="ctr">
            <a:solidFill>
              <a:srgbClr val="0097B7"/>
            </a:solidFill>
            <a:prstDash val="solid"/>
            <a:tailEnd type="triangle"/>
          </a:ln>
          <a:effectLst/>
        </p:spPr>
      </p:cxnSp>
      <p:sp>
        <p:nvSpPr>
          <p:cNvPr id="28" name="Rectangle: Rounded Corners 27">
            <a:extLst>
              <a:ext uri="{FF2B5EF4-FFF2-40B4-BE49-F238E27FC236}">
                <a16:creationId xmlns:a16="http://schemas.microsoft.com/office/drawing/2014/main" id="{76F7A1C8-747C-4D71-A4E6-5D883C15E4FF}"/>
              </a:ext>
            </a:extLst>
          </p:cNvPr>
          <p:cNvSpPr/>
          <p:nvPr/>
        </p:nvSpPr>
        <p:spPr>
          <a:xfrm>
            <a:off x="9652407" y="696300"/>
            <a:ext cx="1520790" cy="527981"/>
          </a:xfrm>
          <a:prstGeom prst="roundRect">
            <a:avLst>
              <a:gd name="adj" fmla="val 9137"/>
            </a:avLst>
          </a:prstGeom>
          <a:solidFill>
            <a:srgbClr val="253746"/>
          </a:solidFill>
          <a:ln w="25400" cap="flat" cmpd="sng" algn="ctr">
            <a:solidFill>
              <a:schemeClr val="accent3">
                <a:lumMod val="60000"/>
                <a:lumOff val="40000"/>
              </a:schemeClr>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a:ea typeface="+mn-ea"/>
                <a:cs typeface="+mn-cs"/>
                <a:sym typeface="Arial"/>
              </a:rPr>
              <a:t>FortiSOAR</a:t>
            </a:r>
          </a:p>
        </p:txBody>
      </p:sp>
      <p:sp>
        <p:nvSpPr>
          <p:cNvPr id="29" name="Rectangle: Rounded Corners 28">
            <a:extLst>
              <a:ext uri="{FF2B5EF4-FFF2-40B4-BE49-F238E27FC236}">
                <a16:creationId xmlns:a16="http://schemas.microsoft.com/office/drawing/2014/main" id="{B2B544D2-7A40-470F-8CAA-B60ED9441050}"/>
              </a:ext>
            </a:extLst>
          </p:cNvPr>
          <p:cNvSpPr/>
          <p:nvPr/>
        </p:nvSpPr>
        <p:spPr>
          <a:xfrm>
            <a:off x="7338646" y="5680980"/>
            <a:ext cx="3282065" cy="731959"/>
          </a:xfrm>
          <a:prstGeom prst="roundRect">
            <a:avLst>
              <a:gd name="adj" fmla="val 5804"/>
            </a:avLst>
          </a:prstGeom>
          <a:solidFill>
            <a:srgbClr val="51C3CA"/>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sym typeface="Arial"/>
              </a:rPr>
              <a:t>Collaborate / </a:t>
            </a:r>
            <a:r>
              <a:rPr lang="en-US" sz="1400" b="1" kern="0" dirty="0">
                <a:latin typeface="Arial"/>
                <a:sym typeface="Arial"/>
              </a:rPr>
              <a:t>Enrich /</a:t>
            </a:r>
            <a:r>
              <a:rPr kumimoji="0" lang="en-US" sz="1400" b="1" i="0" u="none" strike="noStrike" kern="0" cap="none" spc="0" normalizeH="0" baseline="0" noProof="0" dirty="0">
                <a:ln>
                  <a:noFill/>
                </a:ln>
                <a:effectLst/>
                <a:uLnTx/>
                <a:uFillTx/>
                <a:latin typeface="Arial"/>
                <a:sym typeface="Arial"/>
              </a:rPr>
              <a:t> Hunt Enforce / Remediate</a:t>
            </a:r>
          </a:p>
        </p:txBody>
      </p:sp>
      <p:sp>
        <p:nvSpPr>
          <p:cNvPr id="30" name="Rectangle 9">
            <a:extLst>
              <a:ext uri="{FF2B5EF4-FFF2-40B4-BE49-F238E27FC236}">
                <a16:creationId xmlns:a16="http://schemas.microsoft.com/office/drawing/2014/main" id="{465C95F9-9358-4AFD-AB3A-1C44B80EC1ED}"/>
              </a:ext>
            </a:extLst>
          </p:cNvPr>
          <p:cNvSpPr/>
          <p:nvPr/>
        </p:nvSpPr>
        <p:spPr>
          <a:xfrm>
            <a:off x="7697289" y="1989771"/>
            <a:ext cx="1908313" cy="1503085"/>
          </a:xfrm>
          <a:prstGeom prst="roundRect">
            <a:avLst>
              <a:gd name="adj" fmla="val 4765"/>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a:ln>
                  <a:noFill/>
                </a:ln>
                <a:effectLst/>
                <a:uLnTx/>
                <a:uFillTx/>
                <a:latin typeface="Arial"/>
                <a:ea typeface="+mn-ea"/>
                <a:cs typeface="+mn-cs"/>
                <a:sym typeface="Arial"/>
              </a:rPr>
              <a:t>Incident</a:t>
            </a:r>
          </a:p>
        </p:txBody>
      </p:sp>
      <p:sp>
        <p:nvSpPr>
          <p:cNvPr id="31" name="Rectangle 91">
            <a:extLst>
              <a:ext uri="{FF2B5EF4-FFF2-40B4-BE49-F238E27FC236}">
                <a16:creationId xmlns:a16="http://schemas.microsoft.com/office/drawing/2014/main" id="{34A04D70-4D83-4BDD-84A3-FA0B859C736D}"/>
              </a:ext>
            </a:extLst>
          </p:cNvPr>
          <p:cNvSpPr/>
          <p:nvPr/>
        </p:nvSpPr>
        <p:spPr>
          <a:xfrm>
            <a:off x="7616467" y="2731153"/>
            <a:ext cx="806496" cy="747814"/>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200" b="0" i="0" u="none" strike="noStrike" kern="0" cap="none" spc="0" normalizeH="0" baseline="0" noProof="0" err="1">
              <a:ln>
                <a:noFill/>
              </a:ln>
              <a:effectLst/>
              <a:uLnTx/>
              <a:uFillTx/>
              <a:latin typeface="Arial"/>
              <a:ea typeface="+mn-ea"/>
              <a:cs typeface="+mn-cs"/>
              <a:sym typeface="Arial"/>
            </a:endParaRPr>
          </a:p>
        </p:txBody>
      </p:sp>
      <p:cxnSp>
        <p:nvCxnSpPr>
          <p:cNvPr id="32" name="Connector: Elbow 31">
            <a:extLst>
              <a:ext uri="{FF2B5EF4-FFF2-40B4-BE49-F238E27FC236}">
                <a16:creationId xmlns:a16="http://schemas.microsoft.com/office/drawing/2014/main" id="{D5B0BD95-F10D-4294-B068-4FBA7B41FD00}"/>
              </a:ext>
            </a:extLst>
          </p:cNvPr>
          <p:cNvCxnSpPr>
            <a:cxnSpLocks/>
            <a:stCxn id="29" idx="3"/>
          </p:cNvCxnSpPr>
          <p:nvPr/>
        </p:nvCxnSpPr>
        <p:spPr>
          <a:xfrm flipH="1" flipV="1">
            <a:off x="9652407" y="3360021"/>
            <a:ext cx="968304" cy="2686939"/>
          </a:xfrm>
          <a:prstGeom prst="bentConnector4">
            <a:avLst>
              <a:gd name="adj1" fmla="val -23608"/>
              <a:gd name="adj2" fmla="val 100050"/>
            </a:avLst>
          </a:prstGeom>
          <a:noFill/>
          <a:ln w="38100" cap="flat" cmpd="sng" algn="ctr">
            <a:solidFill>
              <a:srgbClr val="0097B7"/>
            </a:solidFill>
            <a:prstDash val="solid"/>
            <a:tailEnd type="triangle"/>
          </a:ln>
          <a:effectLst/>
        </p:spPr>
      </p:cxnSp>
      <p:sp>
        <p:nvSpPr>
          <p:cNvPr id="33" name="TextBox 32">
            <a:extLst>
              <a:ext uri="{FF2B5EF4-FFF2-40B4-BE49-F238E27FC236}">
                <a16:creationId xmlns:a16="http://schemas.microsoft.com/office/drawing/2014/main" id="{83B94ECF-EA11-4306-8F52-26617B209713}"/>
              </a:ext>
            </a:extLst>
          </p:cNvPr>
          <p:cNvSpPr txBox="1"/>
          <p:nvPr/>
        </p:nvSpPr>
        <p:spPr>
          <a:xfrm>
            <a:off x="9064041" y="5089714"/>
            <a:ext cx="1176732" cy="296251"/>
          </a:xfrm>
          <a:prstGeom prst="roundRect">
            <a:avLst/>
          </a:prstGeom>
          <a:solidFill>
            <a:srgbClr val="C00000"/>
          </a:solidFill>
          <a:ln>
            <a:solidFill>
              <a:srgbClr val="FF0000"/>
            </a:solidFill>
          </a:ln>
        </p:spPr>
        <p:txBody>
          <a:bodyPr wrap="squar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37" name="Rectangle: Rounded Corners 13">
            <a:extLst>
              <a:ext uri="{FF2B5EF4-FFF2-40B4-BE49-F238E27FC236}">
                <a16:creationId xmlns:a16="http://schemas.microsoft.com/office/drawing/2014/main" id="{57C81F8B-4A2B-7848-8E61-1AC8DA2E225D}"/>
              </a:ext>
            </a:extLst>
          </p:cNvPr>
          <p:cNvSpPr/>
          <p:nvPr/>
        </p:nvSpPr>
        <p:spPr>
          <a:xfrm>
            <a:off x="2887188" y="4209182"/>
            <a:ext cx="1091486" cy="731959"/>
          </a:xfrm>
          <a:prstGeom prst="roundRect">
            <a:avLst>
              <a:gd name="adj" fmla="val 8520"/>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Create Tasks</a:t>
            </a:r>
          </a:p>
        </p:txBody>
      </p:sp>
      <p:cxnSp>
        <p:nvCxnSpPr>
          <p:cNvPr id="38" name="Connector: Elbow 16">
            <a:extLst>
              <a:ext uri="{FF2B5EF4-FFF2-40B4-BE49-F238E27FC236}">
                <a16:creationId xmlns:a16="http://schemas.microsoft.com/office/drawing/2014/main" id="{1C509832-9C13-7D42-BD1D-48F013C7691C}"/>
              </a:ext>
            </a:extLst>
          </p:cNvPr>
          <p:cNvCxnSpPr>
            <a:cxnSpLocks/>
            <a:endCxn id="37" idx="0"/>
          </p:cNvCxnSpPr>
          <p:nvPr/>
        </p:nvCxnSpPr>
        <p:spPr>
          <a:xfrm rot="5400000">
            <a:off x="3557896" y="3355772"/>
            <a:ext cx="728446" cy="978375"/>
          </a:xfrm>
          <a:prstGeom prst="bentConnector3">
            <a:avLst>
              <a:gd name="adj1" fmla="val 50000"/>
            </a:avLst>
          </a:prstGeom>
          <a:noFill/>
          <a:ln w="38100" cap="flat" cmpd="sng" algn="ctr">
            <a:solidFill>
              <a:srgbClr val="0097B7"/>
            </a:solidFill>
            <a:prstDash val="solid"/>
            <a:tailEnd type="triangle"/>
          </a:ln>
          <a:effectLst/>
        </p:spPr>
      </p:cxnSp>
      <p:sp>
        <p:nvSpPr>
          <p:cNvPr id="39" name="Rectangle: Rounded Corners 17">
            <a:extLst>
              <a:ext uri="{FF2B5EF4-FFF2-40B4-BE49-F238E27FC236}">
                <a16:creationId xmlns:a16="http://schemas.microsoft.com/office/drawing/2014/main" id="{0FA265C8-42D9-FD45-9C2C-735B8B2F7DCE}"/>
              </a:ext>
            </a:extLst>
          </p:cNvPr>
          <p:cNvSpPr/>
          <p:nvPr/>
        </p:nvSpPr>
        <p:spPr>
          <a:xfrm>
            <a:off x="4075951" y="4209182"/>
            <a:ext cx="1478237" cy="731959"/>
          </a:xfrm>
          <a:prstGeom prst="roundRect">
            <a:avLst>
              <a:gd name="adj" fmla="val 5804"/>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sym typeface="Arial"/>
              </a:rPr>
              <a:t>Manual / Automated</a:t>
            </a:r>
          </a:p>
          <a:p>
            <a:pPr marL="0" marR="0" lvl="0" indent="0" algn="ctr" defTabSz="914400" eaLnBrk="1" fontAlgn="auto" latinLnBrk="0" hangingPunct="1">
              <a:lnSpc>
                <a:spcPct val="90000"/>
              </a:lnSpc>
              <a:spcBef>
                <a:spcPts val="300"/>
              </a:spcBef>
              <a:spcAft>
                <a:spcPts val="0"/>
              </a:spcAft>
              <a:buClrTx/>
              <a:buSzTx/>
              <a:buFontTx/>
              <a:buNone/>
              <a:tabLst/>
              <a:defRPr/>
            </a:pPr>
            <a:r>
              <a:rPr lang="en-US" sz="1400" b="1" kern="0" dirty="0">
                <a:latin typeface="Arial"/>
                <a:sym typeface="Arial"/>
              </a:rPr>
              <a:t>Playbooks</a:t>
            </a:r>
            <a:endParaRPr kumimoji="0" lang="en-US" sz="1400" b="1" i="0" u="none" strike="noStrike" kern="0" cap="none" spc="0" normalizeH="0" baseline="0" noProof="0" dirty="0">
              <a:ln>
                <a:noFill/>
              </a:ln>
              <a:effectLst/>
              <a:uLnTx/>
              <a:uFillTx/>
              <a:latin typeface="Arial"/>
              <a:sym typeface="Arial"/>
            </a:endParaRPr>
          </a:p>
        </p:txBody>
      </p:sp>
      <p:cxnSp>
        <p:nvCxnSpPr>
          <p:cNvPr id="40" name="Connector: Elbow 18">
            <a:extLst>
              <a:ext uri="{FF2B5EF4-FFF2-40B4-BE49-F238E27FC236}">
                <a16:creationId xmlns:a16="http://schemas.microsoft.com/office/drawing/2014/main" id="{DA23587D-BACC-0D48-BBA9-B136E531A6FE}"/>
              </a:ext>
            </a:extLst>
          </p:cNvPr>
          <p:cNvCxnSpPr>
            <a:cxnSpLocks/>
            <a:endCxn id="39" idx="0"/>
          </p:cNvCxnSpPr>
          <p:nvPr/>
        </p:nvCxnSpPr>
        <p:spPr>
          <a:xfrm rot="16200000" flipH="1">
            <a:off x="4248965" y="3643077"/>
            <a:ext cx="728446" cy="403764"/>
          </a:xfrm>
          <a:prstGeom prst="bentConnector3">
            <a:avLst/>
          </a:prstGeom>
          <a:noFill/>
          <a:ln w="38100" cap="flat" cmpd="sng" algn="ctr">
            <a:solidFill>
              <a:srgbClr val="0097B7"/>
            </a:solidFill>
            <a:prstDash val="solid"/>
            <a:tailEnd type="triangle"/>
          </a:ln>
          <a:effectLst/>
        </p:spPr>
      </p:cxnSp>
      <p:cxnSp>
        <p:nvCxnSpPr>
          <p:cNvPr id="41" name="Straight Arrow Connector 40">
            <a:extLst>
              <a:ext uri="{FF2B5EF4-FFF2-40B4-BE49-F238E27FC236}">
                <a16:creationId xmlns:a16="http://schemas.microsoft.com/office/drawing/2014/main" id="{1198CDA2-6F6F-0A4B-8727-AE4C5D4F2417}"/>
              </a:ext>
            </a:extLst>
          </p:cNvPr>
          <p:cNvCxnSpPr>
            <a:cxnSpLocks/>
          </p:cNvCxnSpPr>
          <p:nvPr/>
        </p:nvCxnSpPr>
        <p:spPr>
          <a:xfrm>
            <a:off x="4503953" y="4953261"/>
            <a:ext cx="0" cy="727719"/>
          </a:xfrm>
          <a:prstGeom prst="straightConnector1">
            <a:avLst/>
          </a:prstGeom>
          <a:noFill/>
          <a:ln w="38100" cap="flat" cmpd="sng" algn="ctr">
            <a:solidFill>
              <a:srgbClr val="0097B7"/>
            </a:solidFill>
            <a:prstDash val="solid"/>
            <a:tailEnd type="triangle"/>
          </a:ln>
          <a:effectLst/>
        </p:spPr>
      </p:cxnSp>
      <p:sp>
        <p:nvSpPr>
          <p:cNvPr id="42" name="Rectangle: Rounded Corners 28">
            <a:extLst>
              <a:ext uri="{FF2B5EF4-FFF2-40B4-BE49-F238E27FC236}">
                <a16:creationId xmlns:a16="http://schemas.microsoft.com/office/drawing/2014/main" id="{9E542ED5-BB3F-5D49-8A23-CD92D963198F}"/>
              </a:ext>
            </a:extLst>
          </p:cNvPr>
          <p:cNvSpPr/>
          <p:nvPr/>
        </p:nvSpPr>
        <p:spPr>
          <a:xfrm>
            <a:off x="3549796" y="5680980"/>
            <a:ext cx="1908313" cy="731959"/>
          </a:xfrm>
          <a:prstGeom prst="roundRect">
            <a:avLst>
              <a:gd name="adj" fmla="val 5804"/>
            </a:avLst>
          </a:prstGeom>
          <a:solidFill>
            <a:srgbClr val="51C3CA"/>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Enrich / Triage / </a:t>
            </a:r>
          </a:p>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Aggregation</a:t>
            </a:r>
          </a:p>
        </p:txBody>
      </p:sp>
      <p:cxnSp>
        <p:nvCxnSpPr>
          <p:cNvPr id="43" name="Connector: Elbow 31">
            <a:extLst>
              <a:ext uri="{FF2B5EF4-FFF2-40B4-BE49-F238E27FC236}">
                <a16:creationId xmlns:a16="http://schemas.microsoft.com/office/drawing/2014/main" id="{B459C4F7-D4AF-8046-9A90-B8BF71F1BC9D}"/>
              </a:ext>
            </a:extLst>
          </p:cNvPr>
          <p:cNvCxnSpPr>
            <a:cxnSpLocks/>
            <a:stCxn id="42" idx="3"/>
          </p:cNvCxnSpPr>
          <p:nvPr/>
        </p:nvCxnSpPr>
        <p:spPr>
          <a:xfrm flipH="1" flipV="1">
            <a:off x="5060653" y="3116504"/>
            <a:ext cx="397456" cy="2930456"/>
          </a:xfrm>
          <a:prstGeom prst="bentConnector4">
            <a:avLst>
              <a:gd name="adj1" fmla="val -57516"/>
              <a:gd name="adj2" fmla="val 99833"/>
            </a:avLst>
          </a:prstGeom>
          <a:noFill/>
          <a:ln w="38100" cap="flat" cmpd="sng" algn="ctr">
            <a:solidFill>
              <a:srgbClr val="0097B7"/>
            </a:solidFill>
            <a:prstDash val="solid"/>
            <a:tailEnd type="triangle"/>
          </a:ln>
          <a:effectLst/>
        </p:spPr>
      </p:cxnSp>
      <p:sp>
        <p:nvSpPr>
          <p:cNvPr id="44" name="TextBox 43">
            <a:extLst>
              <a:ext uri="{FF2B5EF4-FFF2-40B4-BE49-F238E27FC236}">
                <a16:creationId xmlns:a16="http://schemas.microsoft.com/office/drawing/2014/main" id="{229CC7E8-3DAB-4642-8BCC-3D0242B62B3B}"/>
              </a:ext>
            </a:extLst>
          </p:cNvPr>
          <p:cNvSpPr txBox="1"/>
          <p:nvPr/>
        </p:nvSpPr>
        <p:spPr>
          <a:xfrm>
            <a:off x="3901440" y="5089714"/>
            <a:ext cx="1176732" cy="296251"/>
          </a:xfrm>
          <a:prstGeom prst="roundRect">
            <a:avLst/>
          </a:prstGeom>
          <a:solidFill>
            <a:srgbClr val="C00000"/>
          </a:solidFill>
          <a:ln>
            <a:solidFill>
              <a:srgbClr val="FF0000"/>
            </a:solidFill>
          </a:ln>
        </p:spPr>
        <p:txBody>
          <a:bodyPr wrap="squar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46" name="Rectangle: Rounded Corners 13">
            <a:extLst>
              <a:ext uri="{FF2B5EF4-FFF2-40B4-BE49-F238E27FC236}">
                <a16:creationId xmlns:a16="http://schemas.microsoft.com/office/drawing/2014/main" id="{7E5A0FEF-4FB8-DA4D-AB19-B73F19A25482}"/>
              </a:ext>
            </a:extLst>
          </p:cNvPr>
          <p:cNvSpPr/>
          <p:nvPr/>
        </p:nvSpPr>
        <p:spPr>
          <a:xfrm>
            <a:off x="6834491" y="3202910"/>
            <a:ext cx="703861" cy="399598"/>
          </a:xfrm>
          <a:prstGeom prst="roundRect">
            <a:avLst>
              <a:gd name="adj" fmla="val 8520"/>
            </a:avLst>
          </a:prstGeom>
          <a:solidFill>
            <a:srgbClr val="51C3CA"/>
          </a:solidFill>
          <a:ln w="38100" cap="flat" cmpd="sng" algn="ctr">
            <a:solidFill>
              <a:srgbClr val="0097B7"/>
            </a:solidFill>
            <a:prstDash val="solid"/>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r>
              <a:rPr kumimoji="0" lang="en-US" sz="1400" b="1" i="0" u="none" strike="noStrike" kern="0" cap="none" spc="0" normalizeH="0" baseline="0" noProof="0" dirty="0">
                <a:ln>
                  <a:noFill/>
                </a:ln>
                <a:effectLst/>
                <a:uLnTx/>
                <a:uFillTx/>
                <a:latin typeface="Arial"/>
                <a:ea typeface="+mn-ea"/>
                <a:cs typeface="+mn-cs"/>
                <a:sym typeface="Arial"/>
              </a:rPr>
              <a:t>Hunt</a:t>
            </a:r>
          </a:p>
        </p:txBody>
      </p:sp>
      <p:cxnSp>
        <p:nvCxnSpPr>
          <p:cNvPr id="47" name="Straight Arrow Connector 46">
            <a:extLst>
              <a:ext uri="{FF2B5EF4-FFF2-40B4-BE49-F238E27FC236}">
                <a16:creationId xmlns:a16="http://schemas.microsoft.com/office/drawing/2014/main" id="{77042994-7452-8849-8A59-128EB51972E5}"/>
              </a:ext>
            </a:extLst>
          </p:cNvPr>
          <p:cNvCxnSpPr>
            <a:cxnSpLocks/>
          </p:cNvCxnSpPr>
          <p:nvPr/>
        </p:nvCxnSpPr>
        <p:spPr>
          <a:xfrm flipV="1">
            <a:off x="7254929" y="3621100"/>
            <a:ext cx="947" cy="281487"/>
          </a:xfrm>
          <a:prstGeom prst="straightConnector1">
            <a:avLst/>
          </a:prstGeom>
          <a:noFill/>
          <a:ln w="38100" cap="flat" cmpd="sng" algn="ctr">
            <a:solidFill>
              <a:srgbClr val="0097B7"/>
            </a:solidFill>
            <a:prstDash val="solid"/>
            <a:tailEnd type="triangle"/>
          </a:ln>
          <a:effectLst/>
        </p:spPr>
      </p:cxnSp>
      <p:cxnSp>
        <p:nvCxnSpPr>
          <p:cNvPr id="61" name="Straight Arrow Connector 60">
            <a:extLst>
              <a:ext uri="{FF2B5EF4-FFF2-40B4-BE49-F238E27FC236}">
                <a16:creationId xmlns:a16="http://schemas.microsoft.com/office/drawing/2014/main" id="{7883C6E6-D473-6E4C-8D56-077096158F78}"/>
              </a:ext>
            </a:extLst>
          </p:cNvPr>
          <p:cNvCxnSpPr>
            <a:cxnSpLocks/>
          </p:cNvCxnSpPr>
          <p:nvPr/>
        </p:nvCxnSpPr>
        <p:spPr>
          <a:xfrm flipV="1">
            <a:off x="9633773" y="3038941"/>
            <a:ext cx="1033739" cy="984"/>
          </a:xfrm>
          <a:prstGeom prst="straightConnector1">
            <a:avLst/>
          </a:prstGeom>
          <a:noFill/>
          <a:ln w="38100" cap="flat" cmpd="sng" algn="ctr">
            <a:solidFill>
              <a:srgbClr val="0097B7"/>
            </a:solidFill>
            <a:prstDash val="solid"/>
            <a:tailEnd type="triangle"/>
          </a:ln>
          <a:effectLst/>
        </p:spPr>
      </p:cxnSp>
      <p:sp>
        <p:nvSpPr>
          <p:cNvPr id="63" name="Rectangle: Rounded Corners 13">
            <a:extLst>
              <a:ext uri="{FF2B5EF4-FFF2-40B4-BE49-F238E27FC236}">
                <a16:creationId xmlns:a16="http://schemas.microsoft.com/office/drawing/2014/main" id="{2758163C-559B-6143-A777-319A29054112}"/>
              </a:ext>
            </a:extLst>
          </p:cNvPr>
          <p:cNvSpPr/>
          <p:nvPr/>
        </p:nvSpPr>
        <p:spPr>
          <a:xfrm>
            <a:off x="10689817" y="2844904"/>
            <a:ext cx="1385472" cy="436729"/>
          </a:xfrm>
          <a:prstGeom prst="roundRect">
            <a:avLst>
              <a:gd name="adj" fmla="val 8520"/>
            </a:avLst>
          </a:prstGeom>
          <a:solidFill>
            <a:srgbClr val="51C3CA"/>
          </a:solidFill>
          <a:ln w="38100" cap="flat" cmpd="sng" algn="ctr">
            <a:solidFill>
              <a:srgbClr val="0097B7"/>
            </a:solidFill>
            <a:prstDash val="solid"/>
          </a:ln>
          <a:effectLst/>
        </p:spPr>
        <p:txBody>
          <a:bodyPr rtlCol="0" anchor="ctr"/>
          <a:lstStyle/>
          <a:p>
            <a:pPr marL="285750" marR="0" lvl="0" indent="-285750" defTabSz="914400" eaLnBrk="1" fontAlgn="auto" latinLnBrk="0" hangingPunct="1">
              <a:lnSpc>
                <a:spcPct val="90000"/>
              </a:lnSpc>
              <a:spcBef>
                <a:spcPts val="300"/>
              </a:spcBef>
              <a:spcAft>
                <a:spcPts val="0"/>
              </a:spcAft>
              <a:buClrTx/>
              <a:buSzTx/>
              <a:buFont typeface="Wingdings" pitchFamily="2" charset="2"/>
              <a:buChar char="Ø"/>
              <a:tabLst/>
              <a:defRPr/>
            </a:pPr>
            <a:r>
              <a:rPr kumimoji="0" lang="en-US" sz="1400" b="1" i="0" u="none" strike="noStrike" kern="0" cap="none" spc="0" normalizeH="0" baseline="0" noProof="0" dirty="0">
                <a:ln>
                  <a:noFill/>
                </a:ln>
                <a:effectLst/>
                <a:uLnTx/>
                <a:uFillTx/>
                <a:latin typeface="Arial"/>
                <a:ea typeface="+mn-ea"/>
                <a:cs typeface="+mn-cs"/>
                <a:sym typeface="Arial"/>
              </a:rPr>
              <a:t>Document</a:t>
            </a:r>
          </a:p>
          <a:p>
            <a:pPr marL="285750" marR="0" lvl="0" indent="-285750" defTabSz="914400" eaLnBrk="1" fontAlgn="auto" latinLnBrk="0" hangingPunct="1">
              <a:lnSpc>
                <a:spcPct val="90000"/>
              </a:lnSpc>
              <a:spcBef>
                <a:spcPts val="300"/>
              </a:spcBef>
              <a:spcAft>
                <a:spcPts val="0"/>
              </a:spcAft>
              <a:buClrTx/>
              <a:buSzTx/>
              <a:buFont typeface="Wingdings" pitchFamily="2" charset="2"/>
              <a:buChar char="Ø"/>
              <a:tabLst/>
              <a:defRPr/>
            </a:pPr>
            <a:r>
              <a:rPr lang="en-US" sz="1400" b="1" kern="0" noProof="0" dirty="0">
                <a:latin typeface="Arial"/>
                <a:sym typeface="Arial"/>
              </a:rPr>
              <a:t>Report</a:t>
            </a:r>
            <a:endParaRPr kumimoji="0" lang="en-US" sz="1400" b="1" i="0" u="none" strike="noStrike" kern="0" cap="none" spc="0" normalizeH="0" baseline="0" noProof="0" dirty="0">
              <a:ln>
                <a:noFill/>
              </a:ln>
              <a:effectLst/>
              <a:uLnTx/>
              <a:uFillTx/>
              <a:latin typeface="Arial"/>
              <a:ea typeface="+mn-ea"/>
              <a:cs typeface="+mn-cs"/>
              <a:sym typeface="Arial"/>
            </a:endParaRPr>
          </a:p>
        </p:txBody>
      </p:sp>
      <p:sp>
        <p:nvSpPr>
          <p:cNvPr id="34" name="TextBox 33">
            <a:extLst>
              <a:ext uri="{FF2B5EF4-FFF2-40B4-BE49-F238E27FC236}">
                <a16:creationId xmlns:a16="http://schemas.microsoft.com/office/drawing/2014/main" id="{E39C6E16-1C48-920A-BE04-8A8CD694882C}"/>
              </a:ext>
            </a:extLst>
          </p:cNvPr>
          <p:cNvSpPr txBox="1"/>
          <p:nvPr/>
        </p:nvSpPr>
        <p:spPr>
          <a:xfrm>
            <a:off x="5465240" y="1186386"/>
            <a:ext cx="981789" cy="296251"/>
          </a:xfrm>
          <a:prstGeom prst="roundRect">
            <a:avLst/>
          </a:prstGeom>
          <a:solidFill>
            <a:srgbClr val="51C3CA"/>
          </a:solidFill>
          <a:ln w="38100">
            <a:solidFill>
              <a:srgbClr val="C00000"/>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War Room</a:t>
            </a:r>
          </a:p>
        </p:txBody>
      </p:sp>
      <p:sp>
        <p:nvSpPr>
          <p:cNvPr id="36" name="TextBox 35">
            <a:extLst>
              <a:ext uri="{FF2B5EF4-FFF2-40B4-BE49-F238E27FC236}">
                <a16:creationId xmlns:a16="http://schemas.microsoft.com/office/drawing/2014/main" id="{A798C799-793B-3FEF-637F-75871848A974}"/>
              </a:ext>
            </a:extLst>
          </p:cNvPr>
          <p:cNvSpPr txBox="1"/>
          <p:nvPr/>
        </p:nvSpPr>
        <p:spPr>
          <a:xfrm>
            <a:off x="6566119" y="1632011"/>
            <a:ext cx="830034" cy="296251"/>
          </a:xfrm>
          <a:prstGeom prst="roundRect">
            <a:avLst/>
          </a:prstGeom>
          <a:solidFill>
            <a:srgbClr val="C00000"/>
          </a:solidFill>
          <a:ln>
            <a:solidFill>
              <a:schemeClr val="tx1">
                <a:lumMod val="50000"/>
              </a:schemeClr>
            </a:solid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Escalate</a:t>
            </a:r>
          </a:p>
        </p:txBody>
      </p:sp>
      <p:sp>
        <p:nvSpPr>
          <p:cNvPr id="35" name="Content Placeholder 34">
            <a:extLst>
              <a:ext uri="{FF2B5EF4-FFF2-40B4-BE49-F238E27FC236}">
                <a16:creationId xmlns:a16="http://schemas.microsoft.com/office/drawing/2014/main" id="{2F58E67E-3DAB-56F0-9458-212699C394B8}"/>
              </a:ext>
            </a:extLst>
          </p:cNvPr>
          <p:cNvSpPr>
            <a:spLocks noGrp="1"/>
          </p:cNvSpPr>
          <p:nvPr>
            <p:ph sz="quarter" idx="11"/>
          </p:nvPr>
        </p:nvSpPr>
        <p:spPr/>
        <p:txBody>
          <a:bodyPr/>
          <a:lstStyle/>
          <a:p>
            <a:r>
              <a:rPr lang="en-US" sz="1800" dirty="0">
                <a:solidFill>
                  <a:schemeClr val="tx1">
                    <a:lumMod val="50000"/>
                    <a:lumOff val="50000"/>
                  </a:schemeClr>
                </a:solidFill>
              </a:rPr>
              <a:t>Incident Response Component </a:t>
            </a:r>
          </a:p>
        </p:txBody>
      </p:sp>
      <p:sp>
        <p:nvSpPr>
          <p:cNvPr id="49" name="Title 48">
            <a:extLst>
              <a:ext uri="{FF2B5EF4-FFF2-40B4-BE49-F238E27FC236}">
                <a16:creationId xmlns:a16="http://schemas.microsoft.com/office/drawing/2014/main" id="{1CF0253B-1C13-6B86-6BBC-ED870962CF57}"/>
              </a:ext>
            </a:extLst>
          </p:cNvPr>
          <p:cNvSpPr>
            <a:spLocks noGrp="1"/>
          </p:cNvSpPr>
          <p:nvPr>
            <p:ph type="title"/>
          </p:nvPr>
        </p:nvSpPr>
        <p:spPr/>
        <p:txBody>
          <a:bodyPr/>
          <a:lstStyle/>
          <a:p>
            <a:r>
              <a:rPr lang="en-GB" dirty="0"/>
              <a:t>Example Case Management Workflow</a:t>
            </a:r>
          </a:p>
        </p:txBody>
      </p:sp>
      <p:cxnSp>
        <p:nvCxnSpPr>
          <p:cNvPr id="50" name="Connector: Elbow 31">
            <a:extLst>
              <a:ext uri="{FF2B5EF4-FFF2-40B4-BE49-F238E27FC236}">
                <a16:creationId xmlns:a16="http://schemas.microsoft.com/office/drawing/2014/main" id="{5AD4FACE-75E6-A006-F29E-FEC6DA66B85E}"/>
              </a:ext>
            </a:extLst>
          </p:cNvPr>
          <p:cNvCxnSpPr>
            <a:cxnSpLocks/>
            <a:stCxn id="36" idx="1"/>
            <a:endCxn id="34" idx="2"/>
          </p:cNvCxnSpPr>
          <p:nvPr/>
        </p:nvCxnSpPr>
        <p:spPr>
          <a:xfrm rot="10800000">
            <a:off x="5956135" y="1482637"/>
            <a:ext cx="609984" cy="297500"/>
          </a:xfrm>
          <a:prstGeom prst="bentConnector2">
            <a:avLst/>
          </a:prstGeom>
          <a:noFill/>
          <a:ln w="38100" cap="flat" cmpd="sng" algn="ctr">
            <a:solidFill>
              <a:srgbClr val="0097B7"/>
            </a:solidFill>
            <a:prstDash val="solid"/>
            <a:tailEnd type="triangle"/>
          </a:ln>
          <a:effectLst/>
        </p:spPr>
      </p:cxnSp>
      <p:cxnSp>
        <p:nvCxnSpPr>
          <p:cNvPr id="54" name="Connector: Elbow 31">
            <a:extLst>
              <a:ext uri="{FF2B5EF4-FFF2-40B4-BE49-F238E27FC236}">
                <a16:creationId xmlns:a16="http://schemas.microsoft.com/office/drawing/2014/main" id="{D83D005D-D667-8101-33D1-707049807836}"/>
              </a:ext>
            </a:extLst>
          </p:cNvPr>
          <p:cNvCxnSpPr>
            <a:cxnSpLocks/>
            <a:endCxn id="36" idx="2"/>
          </p:cNvCxnSpPr>
          <p:nvPr/>
        </p:nvCxnSpPr>
        <p:spPr>
          <a:xfrm rot="10800000">
            <a:off x="6981137" y="1928262"/>
            <a:ext cx="707677" cy="493806"/>
          </a:xfrm>
          <a:prstGeom prst="bentConnector2">
            <a:avLst/>
          </a:prstGeom>
          <a:noFill/>
          <a:ln w="38100" cap="flat" cmpd="sng" algn="ctr">
            <a:solidFill>
              <a:srgbClr val="0097B7"/>
            </a:solidFill>
            <a:prstDash val="solid"/>
            <a:tailEnd type="triangle"/>
          </a:ln>
          <a:effectLst/>
        </p:spPr>
      </p:cxnSp>
    </p:spTree>
    <p:extLst>
      <p:ext uri="{BB962C8B-B14F-4D97-AF65-F5344CB8AC3E}">
        <p14:creationId xmlns:p14="http://schemas.microsoft.com/office/powerpoint/2010/main" val="34747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1000"/>
                                        <p:tgtEl>
                                          <p:spTgt spid="13"/>
                                        </p:tgtEl>
                                        <p:attrNameLst>
                                          <p:attrName>ppt_x</p:attrName>
                                        </p:attrNameLst>
                                      </p:cBhvr>
                                      <p:tavLst>
                                        <p:tav tm="0">
                                          <p:val>
                                            <p:strVal val="#ppt_x-#ppt_w*1.125000"/>
                                          </p:val>
                                        </p:tav>
                                        <p:tav tm="100000">
                                          <p:val>
                                            <p:strVal val="#ppt_x"/>
                                          </p:val>
                                        </p:tav>
                                      </p:tavLst>
                                    </p:anim>
                                    <p:animEffect transition="in" filter="wipe(right)">
                                      <p:cBhvr>
                                        <p:cTn id="60" dur="1000"/>
                                        <p:tgtEl>
                                          <p:spTgt spid="13"/>
                                        </p:tgtEl>
                                      </p:cBhvr>
                                    </p:animEffect>
                                  </p:childTnLst>
                                </p:cTn>
                              </p:par>
                              <p:par>
                                <p:cTn id="61" presetID="12" presetClass="entr" presetSubtype="8"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1000"/>
                                        <p:tgtEl>
                                          <p:spTgt spid="10"/>
                                        </p:tgtEl>
                                        <p:attrNameLst>
                                          <p:attrName>ppt_x</p:attrName>
                                        </p:attrNameLst>
                                      </p:cBhvr>
                                      <p:tavLst>
                                        <p:tav tm="0">
                                          <p:val>
                                            <p:strVal val="#ppt_x-#ppt_w*1.125000"/>
                                          </p:val>
                                        </p:tav>
                                        <p:tav tm="100000">
                                          <p:val>
                                            <p:strVal val="#ppt_x"/>
                                          </p:val>
                                        </p:tav>
                                      </p:tavLst>
                                    </p:anim>
                                    <p:animEffect transition="in" filter="wipe(right)">
                                      <p:cBhvr>
                                        <p:cTn id="64" dur="10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childTnLst>
                                </p:cTn>
                              </p:par>
                              <p:par>
                                <p:cTn id="76" presetID="10"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childTnLst>
                                </p:cTn>
                              </p:par>
                              <p:par>
                                <p:cTn id="82" presetID="10"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10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childTnLst>
                                </p:cTn>
                              </p:par>
                              <p:par>
                                <p:cTn id="91" presetID="10"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childTnLst>
                                </p:cTn>
                              </p:par>
                              <p:par>
                                <p:cTn id="97" presetID="10"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1000"/>
                                        <p:tgtEl>
                                          <p:spTgt spid="2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childTnLst>
                                </p:cTn>
                              </p:par>
                              <p:par>
                                <p:cTn id="106" presetID="10" presetClass="entr" presetSubtype="0" fill="hold" grpId="0" nodeType="withEffect" nodePh="1">
                                  <p:stCondLst>
                                    <p:cond delay="0"/>
                                  </p:stCondLst>
                                  <p:endCondLst>
                                    <p:cond evt="begin" delay="0">
                                      <p:tn val="106"/>
                                    </p:cond>
                                  </p:end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1000"/>
                                        <p:tgtEl>
                                          <p:spTgt spid="31"/>
                                        </p:tgtEl>
                                      </p:cBhvr>
                                    </p:animEffect>
                                  </p:childTnLst>
                                </p:cTn>
                              </p:par>
                              <p:par>
                                <p:cTn id="109" presetID="10" presetClass="entr" presetSubtype="0"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1000"/>
                                        <p:tgtEl>
                                          <p:spTgt spid="3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1000"/>
                                        <p:tgtEl>
                                          <p:spTgt spid="3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1000"/>
                                        <p:tgtEl>
                                          <p:spTgt spid="46"/>
                                        </p:tgtEl>
                                      </p:cBhvr>
                                    </p:animEffect>
                                  </p:childTnLst>
                                </p:cTn>
                              </p:par>
                              <p:par>
                                <p:cTn id="118" presetID="10" presetClass="entr" presetSubtype="0" fill="hold" nodeType="with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fade">
                                      <p:cBhvr>
                                        <p:cTn id="120" dur="1000"/>
                                        <p:tgtEl>
                                          <p:spTgt spid="4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fade">
                                      <p:cBhvr>
                                        <p:cTn id="125" dur="500"/>
                                        <p:tgtEl>
                                          <p:spTgt spid="6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500"/>
                                        <p:tgtEl>
                                          <p:spTgt spid="6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fade">
                                      <p:cBhvr>
                                        <p:cTn id="131" dur="1000"/>
                                        <p:tgtEl>
                                          <p:spTgt spid="34"/>
                                        </p:tgtEl>
                                      </p:cBhvr>
                                    </p:animEffect>
                                  </p:childTnLst>
                                </p:cTn>
                              </p:par>
                              <p:par>
                                <p:cTn id="132" presetID="12" presetClass="entr" presetSubtype="8"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anim calcmode="lin" valueType="num">
                                      <p:cBhvr additive="base">
                                        <p:cTn id="134" dur="1000"/>
                                        <p:tgtEl>
                                          <p:spTgt spid="36"/>
                                        </p:tgtEl>
                                        <p:attrNameLst>
                                          <p:attrName>ppt_x</p:attrName>
                                        </p:attrNameLst>
                                      </p:cBhvr>
                                      <p:tavLst>
                                        <p:tav tm="0">
                                          <p:val>
                                            <p:strVal val="#ppt_x-#ppt_w*1.125000"/>
                                          </p:val>
                                        </p:tav>
                                        <p:tav tm="100000">
                                          <p:val>
                                            <p:strVal val="#ppt_x"/>
                                          </p:val>
                                        </p:tav>
                                      </p:tavLst>
                                    </p:anim>
                                    <p:animEffect transition="in" filter="wipe(right)">
                                      <p:cBhvr>
                                        <p:cTn id="135" dur="1000"/>
                                        <p:tgtEl>
                                          <p:spTgt spid="36"/>
                                        </p:tgtEl>
                                      </p:cBhvr>
                                    </p:animEffect>
                                  </p:childTnLst>
                                </p:cTn>
                              </p:par>
                              <p:par>
                                <p:cTn id="136" presetID="10" presetClass="entr" presetSubtype="0" fill="hold" nodeType="with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1000"/>
                                        <p:tgtEl>
                                          <p:spTgt spid="50"/>
                                        </p:tgtEl>
                                      </p:cBhvr>
                                    </p:animEffect>
                                  </p:childTnLst>
                                </p:cTn>
                              </p:par>
                              <p:par>
                                <p:cTn id="139" presetID="10" presetClass="entr" presetSubtype="0" fill="hold" nodeType="withEffect">
                                  <p:stCondLst>
                                    <p:cond delay="0"/>
                                  </p:stCondLst>
                                  <p:childTnLst>
                                    <p:set>
                                      <p:cBhvr>
                                        <p:cTn id="140" dur="1" fill="hold">
                                          <p:stCondLst>
                                            <p:cond delay="0"/>
                                          </p:stCondLst>
                                        </p:cTn>
                                        <p:tgtEl>
                                          <p:spTgt spid="54"/>
                                        </p:tgtEl>
                                        <p:attrNameLst>
                                          <p:attrName>style.visibility</p:attrName>
                                        </p:attrNameLst>
                                      </p:cBhvr>
                                      <p:to>
                                        <p:strVal val="visible"/>
                                      </p:to>
                                    </p:set>
                                    <p:animEffect transition="in" filter="fade">
                                      <p:cBhvr>
                                        <p:cTn id="141"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3" grpId="0" animBg="1"/>
      <p:bldP spid="14" grpId="0" animBg="1"/>
      <p:bldP spid="16" grpId="0" animBg="1"/>
      <p:bldP spid="18" grpId="0" animBg="1"/>
      <p:bldP spid="20" grpId="0" animBg="1"/>
      <p:bldP spid="22" grpId="0" animBg="1"/>
      <p:bldP spid="24" grpId="0" animBg="1"/>
      <p:bldP spid="26" grpId="0" animBg="1"/>
      <p:bldP spid="29" grpId="0" animBg="1"/>
      <p:bldP spid="30" grpId="0" animBg="1"/>
      <p:bldP spid="31" grpId="0"/>
      <p:bldP spid="33" grpId="0" animBg="1"/>
      <p:bldP spid="37" grpId="0" animBg="1"/>
      <p:bldP spid="39" grpId="0" animBg="1"/>
      <p:bldP spid="42" grpId="0" animBg="1"/>
      <p:bldP spid="44" grpId="0" animBg="1"/>
      <p:bldP spid="46" grpId="0" animBg="1"/>
      <p:bldP spid="63" grpId="0" animBg="1"/>
      <p:bldP spid="34"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76E074-3AE5-93AB-03CD-4083C16238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0370" y="0"/>
            <a:ext cx="7541630" cy="6858000"/>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539FD2-2F89-4E94-804E-B6705DCACC06}"/>
              </a:ext>
            </a:extLst>
          </p:cNvPr>
          <p:cNvSpPr txBox="1"/>
          <p:nvPr/>
        </p:nvSpPr>
        <p:spPr>
          <a:xfrm>
            <a:off x="1249963" y="2703251"/>
            <a:ext cx="2484976" cy="342019"/>
          </a:xfrm>
          <a:prstGeom prst="roundRect">
            <a:avLst>
              <a:gd name="adj" fmla="val 8560"/>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Playbook execution logs</a:t>
            </a:r>
          </a:p>
        </p:txBody>
      </p:sp>
      <p:sp>
        <p:nvSpPr>
          <p:cNvPr id="14" name="TextBox 13">
            <a:extLst>
              <a:ext uri="{FF2B5EF4-FFF2-40B4-BE49-F238E27FC236}">
                <a16:creationId xmlns:a16="http://schemas.microsoft.com/office/drawing/2014/main" id="{8F9EDC42-A352-41F5-A022-01A31C1D2528}"/>
              </a:ext>
            </a:extLst>
          </p:cNvPr>
          <p:cNvSpPr txBox="1"/>
          <p:nvPr/>
        </p:nvSpPr>
        <p:spPr>
          <a:xfrm>
            <a:off x="334649" y="4267372"/>
            <a:ext cx="3400290" cy="338864"/>
          </a:xfrm>
          <a:prstGeom prst="roundRect">
            <a:avLst>
              <a:gd name="adj" fmla="val 7327"/>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Related records and access control</a:t>
            </a:r>
          </a:p>
        </p:txBody>
      </p:sp>
      <p:cxnSp>
        <p:nvCxnSpPr>
          <p:cNvPr id="16" name="Straight Arrow Connector 15">
            <a:extLst>
              <a:ext uri="{FF2B5EF4-FFF2-40B4-BE49-F238E27FC236}">
                <a16:creationId xmlns:a16="http://schemas.microsoft.com/office/drawing/2014/main" id="{159DED35-74D0-4094-B08E-62AF3F182E11}"/>
              </a:ext>
            </a:extLst>
          </p:cNvPr>
          <p:cNvCxnSpPr>
            <a:cxnSpLocks/>
            <a:stCxn id="9" idx="3"/>
          </p:cNvCxnSpPr>
          <p:nvPr/>
        </p:nvCxnSpPr>
        <p:spPr>
          <a:xfrm flipV="1">
            <a:off x="3734939" y="871969"/>
            <a:ext cx="2042048" cy="200229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BE3364-C669-414E-A7E8-B4BBD135574C}"/>
              </a:ext>
            </a:extLst>
          </p:cNvPr>
          <p:cNvCxnSpPr>
            <a:cxnSpLocks/>
            <a:stCxn id="14" idx="3"/>
            <a:endCxn id="34" idx="1"/>
          </p:cNvCxnSpPr>
          <p:nvPr/>
        </p:nvCxnSpPr>
        <p:spPr>
          <a:xfrm>
            <a:off x="3734939" y="4436804"/>
            <a:ext cx="916095" cy="128870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D443EE7-E6FB-4565-A78A-35A2D8D12B66}"/>
              </a:ext>
            </a:extLst>
          </p:cNvPr>
          <p:cNvCxnSpPr>
            <a:cxnSpLocks/>
            <a:stCxn id="13" idx="3"/>
            <a:endCxn id="15" idx="1"/>
          </p:cNvCxnSpPr>
          <p:nvPr/>
        </p:nvCxnSpPr>
        <p:spPr>
          <a:xfrm flipV="1">
            <a:off x="3734939" y="805643"/>
            <a:ext cx="915432" cy="132534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F8A24D6-D01A-496E-BF4A-712773D92F21}"/>
              </a:ext>
            </a:extLst>
          </p:cNvPr>
          <p:cNvCxnSpPr>
            <a:cxnSpLocks/>
            <a:stCxn id="10" idx="3"/>
            <a:endCxn id="29" idx="1"/>
          </p:cNvCxnSpPr>
          <p:nvPr/>
        </p:nvCxnSpPr>
        <p:spPr>
          <a:xfrm flipV="1">
            <a:off x="3734939" y="3088793"/>
            <a:ext cx="916095" cy="56752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AB2D75-C5A6-4F98-9764-897BE1546A30}"/>
              </a:ext>
            </a:extLst>
          </p:cNvPr>
          <p:cNvSpPr txBox="1"/>
          <p:nvPr/>
        </p:nvSpPr>
        <p:spPr>
          <a:xfrm>
            <a:off x="1474512" y="3483734"/>
            <a:ext cx="2260427" cy="345174"/>
          </a:xfrm>
          <a:prstGeom prst="roundRect">
            <a:avLst>
              <a:gd name="adj" fmla="val 10587"/>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Alert Attributes (Fields)</a:t>
            </a:r>
          </a:p>
        </p:txBody>
      </p:sp>
      <p:sp>
        <p:nvSpPr>
          <p:cNvPr id="13" name="TextBox 12">
            <a:extLst>
              <a:ext uri="{FF2B5EF4-FFF2-40B4-BE49-F238E27FC236}">
                <a16:creationId xmlns:a16="http://schemas.microsoft.com/office/drawing/2014/main" id="{61389B24-5253-46DE-8F10-82FD9CFD79A5}"/>
              </a:ext>
            </a:extLst>
          </p:cNvPr>
          <p:cNvSpPr txBox="1"/>
          <p:nvPr/>
        </p:nvSpPr>
        <p:spPr>
          <a:xfrm>
            <a:off x="2598191" y="1953670"/>
            <a:ext cx="1136748" cy="354640"/>
          </a:xfrm>
          <a:prstGeom prst="roundRect">
            <a:avLst>
              <a:gd name="adj" fmla="val 14641"/>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Main Tabs</a:t>
            </a:r>
          </a:p>
        </p:txBody>
      </p:sp>
      <p:sp>
        <p:nvSpPr>
          <p:cNvPr id="2" name="Content Placeholder 1">
            <a:extLst>
              <a:ext uri="{FF2B5EF4-FFF2-40B4-BE49-F238E27FC236}">
                <a16:creationId xmlns:a16="http://schemas.microsoft.com/office/drawing/2014/main" id="{52A44656-542F-68B8-E90C-C94DD48E07D8}"/>
              </a:ext>
            </a:extLst>
          </p:cNvPr>
          <p:cNvSpPr>
            <a:spLocks noGrp="1"/>
          </p:cNvSpPr>
          <p:nvPr>
            <p:ph sz="quarter" idx="11"/>
          </p:nvPr>
        </p:nvSpPr>
        <p:spPr/>
        <p:txBody>
          <a:bodyPr/>
          <a:lstStyle/>
          <a:p>
            <a:r>
              <a:rPr lang="en-US" sz="1800" b="1" dirty="0">
                <a:solidFill>
                  <a:srgbClr val="C00000"/>
                </a:solidFill>
              </a:rPr>
              <a:t>Alerts</a:t>
            </a:r>
            <a:r>
              <a:rPr lang="en-US" sz="1800" dirty="0">
                <a:solidFill>
                  <a:schemeClr val="tx1">
                    <a:lumMod val="50000"/>
                    <a:lumOff val="50000"/>
                  </a:schemeClr>
                </a:solidFill>
              </a:rPr>
              <a:t> main components</a:t>
            </a:r>
          </a:p>
        </p:txBody>
      </p:sp>
      <p:sp>
        <p:nvSpPr>
          <p:cNvPr id="6" name="Title 2">
            <a:extLst>
              <a:ext uri="{FF2B5EF4-FFF2-40B4-BE49-F238E27FC236}">
                <a16:creationId xmlns:a16="http://schemas.microsoft.com/office/drawing/2014/main" id="{3A6F9269-CFFB-7E7F-1917-8C40E1F5FDCF}"/>
              </a:ext>
            </a:extLst>
          </p:cNvPr>
          <p:cNvSpPr>
            <a:spLocks noGrp="1"/>
          </p:cNvSpPr>
          <p:nvPr>
            <p:ph type="title"/>
          </p:nvPr>
        </p:nvSpPr>
        <p:spPr/>
        <p:txBody>
          <a:bodyPr/>
          <a:lstStyle/>
          <a:p>
            <a:r>
              <a:rPr lang="en-US" spc="-150" dirty="0">
                <a:solidFill>
                  <a:schemeClr val="tx1"/>
                </a:solidFill>
                <a:ea typeface="+mj-ea"/>
                <a:cs typeface="Calibri" panose="020F0502020204030204" pitchFamily="34" charset="0"/>
              </a:rPr>
              <a:t>Case Managemen</a:t>
            </a:r>
            <a:r>
              <a:rPr lang="en-US" dirty="0"/>
              <a:t>t</a:t>
            </a:r>
          </a:p>
        </p:txBody>
      </p:sp>
      <p:sp>
        <p:nvSpPr>
          <p:cNvPr id="15" name="Rounded Rectangle 14">
            <a:extLst>
              <a:ext uri="{FF2B5EF4-FFF2-40B4-BE49-F238E27FC236}">
                <a16:creationId xmlns:a16="http://schemas.microsoft.com/office/drawing/2014/main" id="{723A998E-D396-6EEC-7B85-9A6D47B50906}"/>
              </a:ext>
            </a:extLst>
          </p:cNvPr>
          <p:cNvSpPr/>
          <p:nvPr/>
        </p:nvSpPr>
        <p:spPr>
          <a:xfrm>
            <a:off x="4650371" y="645558"/>
            <a:ext cx="2253232" cy="320170"/>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29" name="Rounded Rectangle 28">
            <a:extLst>
              <a:ext uri="{FF2B5EF4-FFF2-40B4-BE49-F238E27FC236}">
                <a16:creationId xmlns:a16="http://schemas.microsoft.com/office/drawing/2014/main" id="{5F0875AC-9D58-E13E-A537-C8FF0F23E7C9}"/>
              </a:ext>
            </a:extLst>
          </p:cNvPr>
          <p:cNvSpPr/>
          <p:nvPr/>
        </p:nvSpPr>
        <p:spPr>
          <a:xfrm>
            <a:off x="4651034" y="1352197"/>
            <a:ext cx="7540966" cy="3473191"/>
          </a:xfrm>
          <a:prstGeom prst="roundRect">
            <a:avLst>
              <a:gd name="adj" fmla="val 4773"/>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34" name="Rounded Rectangle 33">
            <a:extLst>
              <a:ext uri="{FF2B5EF4-FFF2-40B4-BE49-F238E27FC236}">
                <a16:creationId xmlns:a16="http://schemas.microsoft.com/office/drawing/2014/main" id="{93402AC1-7E00-49EA-5D77-951D1AEFA5BB}"/>
              </a:ext>
            </a:extLst>
          </p:cNvPr>
          <p:cNvSpPr/>
          <p:nvPr/>
        </p:nvSpPr>
        <p:spPr>
          <a:xfrm>
            <a:off x="4651034" y="4942828"/>
            <a:ext cx="7540966" cy="1565356"/>
          </a:xfrm>
          <a:prstGeom prst="roundRect">
            <a:avLst>
              <a:gd name="adj" fmla="val 12515"/>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47" name="TextBox 46">
            <a:extLst>
              <a:ext uri="{FF2B5EF4-FFF2-40B4-BE49-F238E27FC236}">
                <a16:creationId xmlns:a16="http://schemas.microsoft.com/office/drawing/2014/main" id="{38855782-1251-3A4B-2695-DF914CAFE4FC}"/>
              </a:ext>
            </a:extLst>
          </p:cNvPr>
          <p:cNvSpPr txBox="1"/>
          <p:nvPr/>
        </p:nvSpPr>
        <p:spPr>
          <a:xfrm>
            <a:off x="146621" y="1327292"/>
            <a:ext cx="3582538" cy="354640"/>
          </a:xfrm>
          <a:prstGeom prst="roundRect">
            <a:avLst>
              <a:gd name="adj" fmla="val 14641"/>
            </a:avLst>
          </a:prstGeom>
          <a:solidFill>
            <a:schemeClr val="accent6">
              <a:lumMod val="75000"/>
            </a:schemeClr>
          </a:solidFill>
          <a:ln>
            <a:solidFill>
              <a:srgbClr val="FFC000"/>
            </a:solidFill>
          </a:ln>
        </p:spPr>
        <p:txBody>
          <a:bodyPr wrap="squar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Comments and AI Recommendations</a:t>
            </a:r>
          </a:p>
        </p:txBody>
      </p:sp>
      <p:sp>
        <p:nvSpPr>
          <p:cNvPr id="60" name="Freeform 59">
            <a:extLst>
              <a:ext uri="{FF2B5EF4-FFF2-40B4-BE49-F238E27FC236}">
                <a16:creationId xmlns:a16="http://schemas.microsoft.com/office/drawing/2014/main" id="{D9F4C34C-3F03-69EB-E0CE-091F385FD772}"/>
              </a:ext>
            </a:extLst>
          </p:cNvPr>
          <p:cNvSpPr/>
          <p:nvPr/>
        </p:nvSpPr>
        <p:spPr>
          <a:xfrm>
            <a:off x="3721100" y="279400"/>
            <a:ext cx="8293100" cy="1244600"/>
          </a:xfrm>
          <a:custGeom>
            <a:avLst/>
            <a:gdLst>
              <a:gd name="connsiteX0" fmla="*/ 0 w 8293100"/>
              <a:gd name="connsiteY0" fmla="*/ 1244600 h 1244600"/>
              <a:gd name="connsiteX1" fmla="*/ 495300 w 8293100"/>
              <a:gd name="connsiteY1" fmla="*/ 444500 h 1244600"/>
              <a:gd name="connsiteX2" fmla="*/ 1460500 w 8293100"/>
              <a:gd name="connsiteY2" fmla="*/ 50800 h 1244600"/>
              <a:gd name="connsiteX3" fmla="*/ 3568700 w 8293100"/>
              <a:gd name="connsiteY3" fmla="*/ 25400 h 1244600"/>
              <a:gd name="connsiteX4" fmla="*/ 8293100 w 8293100"/>
              <a:gd name="connsiteY4" fmla="*/ 0 h 124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100" h="1244600">
                <a:moveTo>
                  <a:pt x="0" y="1244600"/>
                </a:moveTo>
                <a:cubicBezTo>
                  <a:pt x="125941" y="944033"/>
                  <a:pt x="251883" y="643467"/>
                  <a:pt x="495300" y="444500"/>
                </a:cubicBezTo>
                <a:cubicBezTo>
                  <a:pt x="738717" y="245533"/>
                  <a:pt x="948267" y="120650"/>
                  <a:pt x="1460500" y="50800"/>
                </a:cubicBezTo>
                <a:cubicBezTo>
                  <a:pt x="1972733" y="-19050"/>
                  <a:pt x="3568700" y="25400"/>
                  <a:pt x="3568700" y="25400"/>
                </a:cubicBezTo>
                <a:lnTo>
                  <a:pt x="8293100" y="0"/>
                </a:lnTo>
              </a:path>
            </a:pathLst>
          </a:cu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Tree>
    <p:extLst>
      <p:ext uri="{BB962C8B-B14F-4D97-AF65-F5344CB8AC3E}">
        <p14:creationId xmlns:p14="http://schemas.microsoft.com/office/powerpoint/2010/main" val="63265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E9C474-0A52-174B-B7D2-5EB28BCCF170}"/>
              </a:ext>
            </a:extLst>
          </p:cNvPr>
          <p:cNvSpPr/>
          <p:nvPr/>
        </p:nvSpPr>
        <p:spPr>
          <a:xfrm>
            <a:off x="836834" y="1097147"/>
            <a:ext cx="3990663" cy="563231"/>
          </a:xfrm>
          <a:prstGeom prst="rect">
            <a:avLst/>
          </a:prstGeom>
        </p:spPr>
        <p:txBody>
          <a:bodyPr wrap="square" lIns="0" tIns="0" rIns="0" bIns="0" anchor="ctr">
            <a:no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Volume of Alarms</a:t>
            </a:r>
          </a:p>
        </p:txBody>
      </p:sp>
      <p:sp>
        <p:nvSpPr>
          <p:cNvPr id="6" name="Rectangle 5">
            <a:extLst>
              <a:ext uri="{FF2B5EF4-FFF2-40B4-BE49-F238E27FC236}">
                <a16:creationId xmlns:a16="http://schemas.microsoft.com/office/drawing/2014/main" id="{39C29C37-32D7-4344-82C1-D18BEBEB3635}"/>
              </a:ext>
            </a:extLst>
          </p:cNvPr>
          <p:cNvSpPr/>
          <p:nvPr/>
        </p:nvSpPr>
        <p:spPr>
          <a:xfrm>
            <a:off x="4303120" y="1225098"/>
            <a:ext cx="7443807" cy="338554"/>
          </a:xfrm>
          <a:prstGeom prst="rect">
            <a:avLst/>
          </a:prstGeom>
        </p:spPr>
        <p:txBody>
          <a:bodyPr wrap="square" lIns="0" tIns="0" rIns="0" bIns="0" anchor="ctr">
            <a:spAutoFit/>
          </a:bodyPr>
          <a:lstStyle/>
          <a:p>
            <a:pPr lvl="0"/>
            <a:r>
              <a:rPr lang="en-US" sz="2200" dirty="0">
                <a:solidFill>
                  <a:schemeClr val="bg1">
                    <a:lumMod val="50000"/>
                  </a:schemeClr>
                </a:solidFill>
              </a:rPr>
              <a:t>Develops alert fatigue</a:t>
            </a:r>
          </a:p>
        </p:txBody>
      </p:sp>
      <p:sp>
        <p:nvSpPr>
          <p:cNvPr id="7" name="Rectangle 6">
            <a:extLst>
              <a:ext uri="{FF2B5EF4-FFF2-40B4-BE49-F238E27FC236}">
                <a16:creationId xmlns:a16="http://schemas.microsoft.com/office/drawing/2014/main" id="{5AB6155C-3E6F-814B-8BAD-1B2F0D886919}"/>
              </a:ext>
            </a:extLst>
          </p:cNvPr>
          <p:cNvSpPr/>
          <p:nvPr/>
        </p:nvSpPr>
        <p:spPr>
          <a:xfrm>
            <a:off x="836834" y="2155098"/>
            <a:ext cx="3990663" cy="563231"/>
          </a:xfrm>
          <a:prstGeom prst="rect">
            <a:avLst/>
          </a:prstGeom>
        </p:spPr>
        <p:txBody>
          <a:bodyPr wrap="square" lIns="0" tIns="0" rIns="0" bIns="0" anchor="ctr">
            <a:no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2200" b="1" dirty="0">
                <a:solidFill>
                  <a:srgbClr val="C00000"/>
                </a:solidFill>
                <a:latin typeface="Arial" panose="020B0604020202020204"/>
                <a:cs typeface="Arial" panose="020B0604020202020204" pitchFamily="34" charset="0"/>
              </a:rPr>
              <a:t>Manual processes</a:t>
            </a:r>
            <a:endParaRPr kumimoji="0" lang="en-US" sz="22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endParaRPr>
          </a:p>
        </p:txBody>
      </p:sp>
      <p:sp>
        <p:nvSpPr>
          <p:cNvPr id="8" name="Rectangle 7">
            <a:extLst>
              <a:ext uri="{FF2B5EF4-FFF2-40B4-BE49-F238E27FC236}">
                <a16:creationId xmlns:a16="http://schemas.microsoft.com/office/drawing/2014/main" id="{5FA78FD1-9F75-B548-B696-A297F3679848}"/>
              </a:ext>
            </a:extLst>
          </p:cNvPr>
          <p:cNvSpPr/>
          <p:nvPr/>
        </p:nvSpPr>
        <p:spPr>
          <a:xfrm>
            <a:off x="4303121" y="2097533"/>
            <a:ext cx="7443806" cy="677108"/>
          </a:xfrm>
          <a:prstGeom prst="rect">
            <a:avLst/>
          </a:prstGeom>
        </p:spPr>
        <p:txBody>
          <a:bodyPr wrap="square" lIns="0" tIns="0" rIns="0" bIns="0" anchor="ctr">
            <a:spAutoFit/>
          </a:bodyPr>
          <a:lstStyle/>
          <a:p>
            <a:pPr lvl="0"/>
            <a:r>
              <a:rPr lang="en-US" sz="2200" dirty="0">
                <a:solidFill>
                  <a:schemeClr val="bg1">
                    <a:lumMod val="50000"/>
                  </a:schemeClr>
                </a:solidFill>
              </a:rPr>
              <a:t>Complex and lengthy workflows produce slow response times, prone to human error &amp; burnout analysts</a:t>
            </a:r>
          </a:p>
        </p:txBody>
      </p:sp>
      <p:sp>
        <p:nvSpPr>
          <p:cNvPr id="9" name="Rectangle 8">
            <a:extLst>
              <a:ext uri="{FF2B5EF4-FFF2-40B4-BE49-F238E27FC236}">
                <a16:creationId xmlns:a16="http://schemas.microsoft.com/office/drawing/2014/main" id="{3A7409FD-3FE6-5445-ABC7-3377A4012DE7}"/>
              </a:ext>
            </a:extLst>
          </p:cNvPr>
          <p:cNvSpPr/>
          <p:nvPr/>
        </p:nvSpPr>
        <p:spPr>
          <a:xfrm>
            <a:off x="836834" y="3210719"/>
            <a:ext cx="3990663" cy="563231"/>
          </a:xfrm>
          <a:prstGeom prst="rect">
            <a:avLst/>
          </a:prstGeom>
        </p:spPr>
        <p:txBody>
          <a:bodyPr wrap="square" lIns="0" tIns="0" rIns="0" bIns="0" anchor="ctr">
            <a:no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2200" b="1" dirty="0">
                <a:solidFill>
                  <a:srgbClr val="C00000"/>
                </a:solidFill>
                <a:latin typeface="Arial" panose="020B0604020202020204"/>
                <a:cs typeface="Arial" panose="020B0604020202020204" pitchFamily="34" charset="0"/>
              </a:rPr>
              <a:t>Human Error</a:t>
            </a:r>
            <a:endParaRPr kumimoji="0" lang="en-US" sz="2200" b="1" i="0" u="none" strike="noStrike" kern="1200" cap="none" spc="0" normalizeH="0" baseline="0" noProof="0" dirty="0">
              <a:ln>
                <a:noFill/>
              </a:ln>
              <a:solidFill>
                <a:srgbClr val="C00000"/>
              </a:solidFill>
              <a:effectLst/>
              <a:uLnTx/>
              <a:uFillTx/>
              <a:latin typeface="Arial" panose="020B0604020202020204"/>
              <a:cs typeface="Arial" panose="020B0604020202020204" pitchFamily="34" charset="0"/>
            </a:endParaRPr>
          </a:p>
        </p:txBody>
      </p:sp>
      <p:sp>
        <p:nvSpPr>
          <p:cNvPr id="10" name="Rectangle 9">
            <a:extLst>
              <a:ext uri="{FF2B5EF4-FFF2-40B4-BE49-F238E27FC236}">
                <a16:creationId xmlns:a16="http://schemas.microsoft.com/office/drawing/2014/main" id="{72D07A6E-D413-5347-81F5-2AF3B44E292D}"/>
              </a:ext>
            </a:extLst>
          </p:cNvPr>
          <p:cNvSpPr/>
          <p:nvPr/>
        </p:nvSpPr>
        <p:spPr>
          <a:xfrm>
            <a:off x="4303121" y="3161861"/>
            <a:ext cx="7443806" cy="677108"/>
          </a:xfrm>
          <a:prstGeom prst="rect">
            <a:avLst/>
          </a:prstGeom>
        </p:spPr>
        <p:txBody>
          <a:bodyPr wrap="square" lIns="0" tIns="0" rIns="0" bIns="0" anchor="ctr">
            <a:spAutoFit/>
          </a:bodyPr>
          <a:lstStyle/>
          <a:p>
            <a:pPr fontAlgn="base"/>
            <a:r>
              <a:rPr lang="en-US" sz="2200" dirty="0">
                <a:solidFill>
                  <a:schemeClr val="bg1">
                    <a:lumMod val="50000"/>
                  </a:schemeClr>
                </a:solidFill>
              </a:rPr>
              <a:t>Whether due to skill set or inattention, human error is still at the heart of several breaches</a:t>
            </a:r>
          </a:p>
        </p:txBody>
      </p:sp>
      <p:cxnSp>
        <p:nvCxnSpPr>
          <p:cNvPr id="11" name="Straight Connector 10">
            <a:extLst>
              <a:ext uri="{FF2B5EF4-FFF2-40B4-BE49-F238E27FC236}">
                <a16:creationId xmlns:a16="http://schemas.microsoft.com/office/drawing/2014/main" id="{21ED45C6-C362-8D41-AC11-B0E4FE3187AD}"/>
              </a:ext>
            </a:extLst>
          </p:cNvPr>
          <p:cNvCxnSpPr>
            <a:cxnSpLocks/>
          </p:cNvCxnSpPr>
          <p:nvPr/>
        </p:nvCxnSpPr>
        <p:spPr>
          <a:xfrm>
            <a:off x="1018470" y="1897038"/>
            <a:ext cx="8780116" cy="0"/>
          </a:xfrm>
          <a:prstGeom prst="line">
            <a:avLst/>
          </a:prstGeom>
          <a:ln w="19050">
            <a:gradFill flip="none" rotWithShape="1">
              <a:gsLst>
                <a:gs pos="0">
                  <a:srgbClr val="334554">
                    <a:alpha val="0"/>
                  </a:srgbClr>
                </a:gs>
                <a:gs pos="50000">
                  <a:schemeClr val="accent6"/>
                </a:gs>
                <a:gs pos="100000">
                  <a:srgbClr val="334554">
                    <a:alpha val="0"/>
                  </a:srgbClr>
                </a:gs>
              </a:gsLst>
              <a:lin ang="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C74075-3388-D647-B02E-BAAFD5563389}"/>
              </a:ext>
            </a:extLst>
          </p:cNvPr>
          <p:cNvCxnSpPr>
            <a:cxnSpLocks/>
          </p:cNvCxnSpPr>
          <p:nvPr/>
        </p:nvCxnSpPr>
        <p:spPr>
          <a:xfrm>
            <a:off x="1018470" y="2946281"/>
            <a:ext cx="8796079" cy="0"/>
          </a:xfrm>
          <a:prstGeom prst="line">
            <a:avLst/>
          </a:prstGeom>
          <a:ln w="19050">
            <a:gradFill flip="none" rotWithShape="1">
              <a:gsLst>
                <a:gs pos="0">
                  <a:srgbClr val="334554">
                    <a:alpha val="0"/>
                  </a:srgbClr>
                </a:gs>
                <a:gs pos="50000">
                  <a:schemeClr val="accent6"/>
                </a:gs>
                <a:gs pos="100000">
                  <a:srgbClr val="334554">
                    <a:alpha val="0"/>
                  </a:srgbClr>
                </a:gs>
              </a:gsLst>
              <a:lin ang="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00BA7D-52BB-2E4D-95FF-41FBD9D450F3}"/>
              </a:ext>
            </a:extLst>
          </p:cNvPr>
          <p:cNvCxnSpPr>
            <a:cxnSpLocks/>
          </p:cNvCxnSpPr>
          <p:nvPr/>
        </p:nvCxnSpPr>
        <p:spPr>
          <a:xfrm>
            <a:off x="1018470" y="4010037"/>
            <a:ext cx="8670589" cy="0"/>
          </a:xfrm>
          <a:prstGeom prst="line">
            <a:avLst/>
          </a:prstGeom>
          <a:ln w="19050">
            <a:gradFill flip="none" rotWithShape="1">
              <a:gsLst>
                <a:gs pos="0">
                  <a:srgbClr val="334554">
                    <a:alpha val="0"/>
                  </a:srgbClr>
                </a:gs>
                <a:gs pos="50000">
                  <a:schemeClr val="accent6"/>
                </a:gs>
                <a:gs pos="100000">
                  <a:srgbClr val="334554">
                    <a:alpha val="0"/>
                  </a:srgb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F63068D-356A-5B46-9C84-2CA66907A056}"/>
              </a:ext>
            </a:extLst>
          </p:cNvPr>
          <p:cNvSpPr/>
          <p:nvPr/>
        </p:nvSpPr>
        <p:spPr>
          <a:xfrm>
            <a:off x="836834" y="4234578"/>
            <a:ext cx="3990663" cy="563231"/>
          </a:xfrm>
          <a:prstGeom prst="rect">
            <a:avLst/>
          </a:prstGeom>
        </p:spPr>
        <p:txBody>
          <a:bodyPr wrap="square" lIns="0" tIns="0" rIns="0" bIns="0" anchor="ctr">
            <a:no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Limited Budget</a:t>
            </a:r>
          </a:p>
        </p:txBody>
      </p:sp>
      <p:sp>
        <p:nvSpPr>
          <p:cNvPr id="16" name="Rectangle 15">
            <a:extLst>
              <a:ext uri="{FF2B5EF4-FFF2-40B4-BE49-F238E27FC236}">
                <a16:creationId xmlns:a16="http://schemas.microsoft.com/office/drawing/2014/main" id="{C7E3560B-E11F-7A4D-99F5-A5ED5CDF488F}"/>
              </a:ext>
            </a:extLst>
          </p:cNvPr>
          <p:cNvSpPr/>
          <p:nvPr/>
        </p:nvSpPr>
        <p:spPr>
          <a:xfrm>
            <a:off x="4303121" y="4200522"/>
            <a:ext cx="7443806" cy="677108"/>
          </a:xfrm>
          <a:prstGeom prst="rect">
            <a:avLst/>
          </a:prstGeom>
        </p:spPr>
        <p:txBody>
          <a:bodyPr wrap="square" lIns="0" tIns="0" rIns="0" bIns="0" anchor="ctr">
            <a:spAutoFit/>
          </a:bodyPr>
          <a:lstStyle/>
          <a:p>
            <a:pPr lvl="0"/>
            <a:r>
              <a:rPr lang="en-US" sz="2200" dirty="0">
                <a:solidFill>
                  <a:schemeClr val="bg1">
                    <a:lumMod val="50000"/>
                  </a:schemeClr>
                </a:solidFill>
              </a:rPr>
              <a:t>Organizations are struggling with retaining and acquiring senior level staff</a:t>
            </a:r>
          </a:p>
        </p:txBody>
      </p:sp>
      <p:cxnSp>
        <p:nvCxnSpPr>
          <p:cNvPr id="17" name="Straight Connector 16">
            <a:extLst>
              <a:ext uri="{FF2B5EF4-FFF2-40B4-BE49-F238E27FC236}">
                <a16:creationId xmlns:a16="http://schemas.microsoft.com/office/drawing/2014/main" id="{913ED627-2CB9-284E-BD89-DA70E991CF8D}"/>
              </a:ext>
            </a:extLst>
          </p:cNvPr>
          <p:cNvCxnSpPr>
            <a:cxnSpLocks/>
          </p:cNvCxnSpPr>
          <p:nvPr/>
        </p:nvCxnSpPr>
        <p:spPr>
          <a:xfrm>
            <a:off x="1018470" y="5047479"/>
            <a:ext cx="8670589" cy="0"/>
          </a:xfrm>
          <a:prstGeom prst="line">
            <a:avLst/>
          </a:prstGeom>
          <a:ln w="19050">
            <a:gradFill flip="none" rotWithShape="1">
              <a:gsLst>
                <a:gs pos="0">
                  <a:srgbClr val="334554">
                    <a:alpha val="0"/>
                  </a:srgbClr>
                </a:gs>
                <a:gs pos="50000">
                  <a:schemeClr val="accent6"/>
                </a:gs>
                <a:gs pos="100000">
                  <a:srgbClr val="334554">
                    <a:alpha val="0"/>
                  </a:srgb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35D2DA-B8D5-F44A-9DFB-627C0FB6DD0E}"/>
              </a:ext>
            </a:extLst>
          </p:cNvPr>
          <p:cNvSpPr/>
          <p:nvPr/>
        </p:nvSpPr>
        <p:spPr>
          <a:xfrm>
            <a:off x="836834" y="5227177"/>
            <a:ext cx="3990663" cy="563231"/>
          </a:xfrm>
          <a:prstGeom prst="rect">
            <a:avLst/>
          </a:prstGeom>
        </p:spPr>
        <p:txBody>
          <a:bodyPr wrap="square" lIns="0" tIns="0" rIns="0" bIns="0" anchor="ctr">
            <a:no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rPr>
              <a:t>Siloed Security </a:t>
            </a:r>
            <a:r>
              <a:rPr lang="en-US" sz="2200" b="1" dirty="0">
                <a:solidFill>
                  <a:srgbClr val="C00000"/>
                </a:solidFill>
                <a:latin typeface="Arial" panose="020B0604020202020204"/>
                <a:cs typeface="Arial" panose="020B0604020202020204" pitchFamily="34" charset="0"/>
              </a:rPr>
              <a:t>tools</a:t>
            </a:r>
            <a:endParaRPr kumimoji="0" lang="en-US" sz="2200" b="1" i="0" u="none" strike="noStrike" kern="1200" cap="none" spc="0" normalizeH="0" baseline="0" noProof="0" dirty="0">
              <a:ln>
                <a:noFill/>
              </a:ln>
              <a:solidFill>
                <a:srgbClr val="C00000"/>
              </a:solidFill>
              <a:effectLst/>
              <a:uLnTx/>
              <a:uFillTx/>
              <a:latin typeface="Arial" panose="020B0604020202020204"/>
              <a:ea typeface="+mn-ea"/>
              <a:cs typeface="Arial" panose="020B0604020202020204" pitchFamily="34" charset="0"/>
            </a:endParaRPr>
          </a:p>
        </p:txBody>
      </p:sp>
      <p:sp>
        <p:nvSpPr>
          <p:cNvPr id="24" name="Rectangle 23">
            <a:extLst>
              <a:ext uri="{FF2B5EF4-FFF2-40B4-BE49-F238E27FC236}">
                <a16:creationId xmlns:a16="http://schemas.microsoft.com/office/drawing/2014/main" id="{EDA93334-6897-F948-8DE5-85A72E7013EA}"/>
              </a:ext>
            </a:extLst>
          </p:cNvPr>
          <p:cNvSpPr/>
          <p:nvPr/>
        </p:nvSpPr>
        <p:spPr>
          <a:xfrm>
            <a:off x="4303121" y="5198011"/>
            <a:ext cx="7443806" cy="677108"/>
          </a:xfrm>
          <a:prstGeom prst="rect">
            <a:avLst/>
          </a:prstGeom>
        </p:spPr>
        <p:txBody>
          <a:bodyPr wrap="square" lIns="0" tIns="0" rIns="0" bIns="0" anchor="ctr">
            <a:spAutoFit/>
          </a:bodyPr>
          <a:lstStyle/>
          <a:p>
            <a:pPr>
              <a:lnSpc>
                <a:spcPct val="100000"/>
              </a:lnSpc>
            </a:pPr>
            <a:r>
              <a:rPr lang="en-US" sz="2200" dirty="0">
                <a:solidFill>
                  <a:schemeClr val="bg1">
                    <a:lumMod val="50000"/>
                  </a:schemeClr>
                </a:solidFill>
              </a:rPr>
              <a:t>Lack of infrastructure integration can considerably slow down incident response</a:t>
            </a:r>
            <a:endParaRPr lang="en-US" sz="2200" dirty="0">
              <a:ea typeface="+mn-lt"/>
              <a:cs typeface="+mn-lt"/>
            </a:endParaRPr>
          </a:p>
        </p:txBody>
      </p:sp>
      <p:sp>
        <p:nvSpPr>
          <p:cNvPr id="2" name="Title 1">
            <a:extLst>
              <a:ext uri="{FF2B5EF4-FFF2-40B4-BE49-F238E27FC236}">
                <a16:creationId xmlns:a16="http://schemas.microsoft.com/office/drawing/2014/main" id="{A2741A3D-9C15-A53B-BF66-8D29361B4107}"/>
              </a:ext>
            </a:extLst>
          </p:cNvPr>
          <p:cNvSpPr>
            <a:spLocks noGrp="1"/>
          </p:cNvSpPr>
          <p:nvPr>
            <p:ph type="title"/>
          </p:nvPr>
        </p:nvSpPr>
        <p:spPr/>
        <p:txBody>
          <a:bodyPr/>
          <a:lstStyle/>
          <a:p>
            <a:r>
              <a:rPr lang="en-US" b="1" dirty="0">
                <a:cs typeface="Arial" panose="020B0604020202020204" pitchFamily="34" charset="0"/>
              </a:rPr>
              <a:t>Typical Security Operation Challenges</a:t>
            </a:r>
            <a:endParaRPr lang="en-GB" dirty="0"/>
          </a:p>
        </p:txBody>
      </p:sp>
    </p:spTree>
    <p:extLst>
      <p:ext uri="{BB962C8B-B14F-4D97-AF65-F5344CB8AC3E}">
        <p14:creationId xmlns:p14="http://schemas.microsoft.com/office/powerpoint/2010/main" val="11661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10254-31C0-7D02-C6BC-33FF6FBEB4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2857" y="0"/>
            <a:ext cx="7539143" cy="6858000"/>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539FD2-2F89-4E94-804E-B6705DCACC06}"/>
              </a:ext>
            </a:extLst>
          </p:cNvPr>
          <p:cNvSpPr txBox="1"/>
          <p:nvPr/>
        </p:nvSpPr>
        <p:spPr>
          <a:xfrm>
            <a:off x="1249963" y="2703251"/>
            <a:ext cx="2484976" cy="342019"/>
          </a:xfrm>
          <a:prstGeom prst="roundRect">
            <a:avLst>
              <a:gd name="adj" fmla="val 8560"/>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Playbook execution logs</a:t>
            </a:r>
          </a:p>
        </p:txBody>
      </p:sp>
      <p:sp>
        <p:nvSpPr>
          <p:cNvPr id="14" name="TextBox 13">
            <a:extLst>
              <a:ext uri="{FF2B5EF4-FFF2-40B4-BE49-F238E27FC236}">
                <a16:creationId xmlns:a16="http://schemas.microsoft.com/office/drawing/2014/main" id="{8F9EDC42-A352-41F5-A022-01A31C1D2528}"/>
              </a:ext>
            </a:extLst>
          </p:cNvPr>
          <p:cNvSpPr txBox="1"/>
          <p:nvPr/>
        </p:nvSpPr>
        <p:spPr>
          <a:xfrm>
            <a:off x="1187944" y="4267372"/>
            <a:ext cx="2533156" cy="661743"/>
          </a:xfrm>
          <a:prstGeom prst="roundRect">
            <a:avLst>
              <a:gd name="adj" fmla="val 7327"/>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Related records, Timeline</a:t>
            </a:r>
          </a:p>
          <a:p>
            <a:pPr algn="ctr" defTabSz="457189">
              <a:lnSpc>
                <a:spcPct val="95000"/>
              </a:lnSpc>
              <a:spcAft>
                <a:spcPts val="600"/>
              </a:spcAft>
            </a:pPr>
            <a:r>
              <a:rPr lang="en-US" sz="1600" dirty="0">
                <a:solidFill>
                  <a:schemeClr val="bg1"/>
                </a:solidFill>
                <a:cs typeface="Arial" panose="020B0604020202020204" pitchFamily="34" charset="0"/>
              </a:rPr>
              <a:t> and access control</a:t>
            </a:r>
          </a:p>
        </p:txBody>
      </p:sp>
      <p:cxnSp>
        <p:nvCxnSpPr>
          <p:cNvPr id="16" name="Straight Arrow Connector 15">
            <a:extLst>
              <a:ext uri="{FF2B5EF4-FFF2-40B4-BE49-F238E27FC236}">
                <a16:creationId xmlns:a16="http://schemas.microsoft.com/office/drawing/2014/main" id="{159DED35-74D0-4094-B08E-62AF3F182E11}"/>
              </a:ext>
            </a:extLst>
          </p:cNvPr>
          <p:cNvCxnSpPr>
            <a:cxnSpLocks/>
            <a:stCxn id="9" idx="3"/>
          </p:cNvCxnSpPr>
          <p:nvPr/>
        </p:nvCxnSpPr>
        <p:spPr>
          <a:xfrm flipV="1">
            <a:off x="3734939" y="843743"/>
            <a:ext cx="2361061" cy="203051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BE3364-C669-414E-A7E8-B4BBD135574C}"/>
              </a:ext>
            </a:extLst>
          </p:cNvPr>
          <p:cNvCxnSpPr>
            <a:cxnSpLocks/>
            <a:stCxn id="14" idx="3"/>
            <a:endCxn id="34" idx="1"/>
          </p:cNvCxnSpPr>
          <p:nvPr/>
        </p:nvCxnSpPr>
        <p:spPr>
          <a:xfrm>
            <a:off x="3721100" y="4598244"/>
            <a:ext cx="929934" cy="151334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D443EE7-E6FB-4565-A78A-35A2D8D12B66}"/>
              </a:ext>
            </a:extLst>
          </p:cNvPr>
          <p:cNvCxnSpPr>
            <a:cxnSpLocks/>
            <a:stCxn id="13" idx="3"/>
            <a:endCxn id="15" idx="1"/>
          </p:cNvCxnSpPr>
          <p:nvPr/>
        </p:nvCxnSpPr>
        <p:spPr>
          <a:xfrm flipV="1">
            <a:off x="3734939" y="843743"/>
            <a:ext cx="915431" cy="128724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F8A24D6-D01A-496E-BF4A-712773D92F21}"/>
              </a:ext>
            </a:extLst>
          </p:cNvPr>
          <p:cNvCxnSpPr>
            <a:cxnSpLocks/>
            <a:stCxn id="10" idx="3"/>
            <a:endCxn id="29" idx="1"/>
          </p:cNvCxnSpPr>
          <p:nvPr/>
        </p:nvCxnSpPr>
        <p:spPr>
          <a:xfrm flipV="1">
            <a:off x="3721100" y="3206992"/>
            <a:ext cx="929934" cy="44932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AB2D75-C5A6-4F98-9764-897BE1546A30}"/>
              </a:ext>
            </a:extLst>
          </p:cNvPr>
          <p:cNvSpPr txBox="1"/>
          <p:nvPr/>
        </p:nvSpPr>
        <p:spPr>
          <a:xfrm>
            <a:off x="1164118" y="3483734"/>
            <a:ext cx="2556982" cy="345174"/>
          </a:xfrm>
          <a:prstGeom prst="roundRect">
            <a:avLst>
              <a:gd name="adj" fmla="val 10587"/>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Incident Attributes (Fields)</a:t>
            </a:r>
          </a:p>
        </p:txBody>
      </p:sp>
      <p:sp>
        <p:nvSpPr>
          <p:cNvPr id="13" name="TextBox 12">
            <a:extLst>
              <a:ext uri="{FF2B5EF4-FFF2-40B4-BE49-F238E27FC236}">
                <a16:creationId xmlns:a16="http://schemas.microsoft.com/office/drawing/2014/main" id="{61389B24-5253-46DE-8F10-82FD9CFD79A5}"/>
              </a:ext>
            </a:extLst>
          </p:cNvPr>
          <p:cNvSpPr txBox="1"/>
          <p:nvPr/>
        </p:nvSpPr>
        <p:spPr>
          <a:xfrm>
            <a:off x="2598191" y="1953670"/>
            <a:ext cx="1136748" cy="354640"/>
          </a:xfrm>
          <a:prstGeom prst="roundRect">
            <a:avLst>
              <a:gd name="adj" fmla="val 14641"/>
            </a:avLst>
          </a:prstGeom>
          <a:solidFill>
            <a:schemeClr val="accent6">
              <a:lumMod val="75000"/>
            </a:schemeClr>
          </a:solidFill>
          <a:ln>
            <a:solidFill>
              <a:srgbClr val="FFC000"/>
            </a:solidFill>
          </a:ln>
        </p:spPr>
        <p:txBody>
          <a:bodyPr wrap="non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Main Tabs</a:t>
            </a:r>
          </a:p>
        </p:txBody>
      </p:sp>
      <p:sp>
        <p:nvSpPr>
          <p:cNvPr id="3" name="Content Placeholder 2">
            <a:extLst>
              <a:ext uri="{FF2B5EF4-FFF2-40B4-BE49-F238E27FC236}">
                <a16:creationId xmlns:a16="http://schemas.microsoft.com/office/drawing/2014/main" id="{C3887605-6776-653F-7E66-FEB378E60C12}"/>
              </a:ext>
            </a:extLst>
          </p:cNvPr>
          <p:cNvSpPr>
            <a:spLocks noGrp="1"/>
          </p:cNvSpPr>
          <p:nvPr>
            <p:ph sz="quarter" idx="11"/>
          </p:nvPr>
        </p:nvSpPr>
        <p:spPr/>
        <p:txBody>
          <a:bodyPr/>
          <a:lstStyle/>
          <a:p>
            <a:r>
              <a:rPr lang="en-US" sz="1800" b="1" dirty="0">
                <a:solidFill>
                  <a:srgbClr val="C00000"/>
                </a:solidFill>
              </a:rPr>
              <a:t>Incidents</a:t>
            </a:r>
            <a:r>
              <a:rPr lang="en-US" sz="1800" dirty="0">
                <a:solidFill>
                  <a:schemeClr val="tx1">
                    <a:lumMod val="50000"/>
                    <a:lumOff val="50000"/>
                  </a:schemeClr>
                </a:solidFill>
              </a:rPr>
              <a:t> main components</a:t>
            </a:r>
          </a:p>
        </p:txBody>
      </p:sp>
      <p:sp>
        <p:nvSpPr>
          <p:cNvPr id="6" name="Title 2">
            <a:extLst>
              <a:ext uri="{FF2B5EF4-FFF2-40B4-BE49-F238E27FC236}">
                <a16:creationId xmlns:a16="http://schemas.microsoft.com/office/drawing/2014/main" id="{3A6F9269-CFFB-7E7F-1917-8C40E1F5FDCF}"/>
              </a:ext>
            </a:extLst>
          </p:cNvPr>
          <p:cNvSpPr>
            <a:spLocks noGrp="1"/>
          </p:cNvSpPr>
          <p:nvPr>
            <p:ph type="title"/>
          </p:nvPr>
        </p:nvSpPr>
        <p:spPr/>
        <p:txBody>
          <a:bodyPr/>
          <a:lstStyle/>
          <a:p>
            <a:r>
              <a:rPr lang="en-US" spc="-150" dirty="0">
                <a:solidFill>
                  <a:schemeClr val="tx1"/>
                </a:solidFill>
                <a:ea typeface="+mj-ea"/>
                <a:cs typeface="Calibri" panose="020F0502020204030204" pitchFamily="34" charset="0"/>
              </a:rPr>
              <a:t>Case Managemen</a:t>
            </a:r>
            <a:r>
              <a:rPr lang="en-US" dirty="0"/>
              <a:t>t</a:t>
            </a:r>
          </a:p>
        </p:txBody>
      </p:sp>
      <p:sp>
        <p:nvSpPr>
          <p:cNvPr id="15" name="Rounded Rectangle 14">
            <a:extLst>
              <a:ext uri="{FF2B5EF4-FFF2-40B4-BE49-F238E27FC236}">
                <a16:creationId xmlns:a16="http://schemas.microsoft.com/office/drawing/2014/main" id="{723A998E-D396-6EEC-7B85-9A6D47B50906}"/>
              </a:ext>
            </a:extLst>
          </p:cNvPr>
          <p:cNvSpPr/>
          <p:nvPr/>
        </p:nvSpPr>
        <p:spPr>
          <a:xfrm>
            <a:off x="4650370" y="683658"/>
            <a:ext cx="2591101" cy="320170"/>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29" name="Rounded Rectangle 28">
            <a:extLst>
              <a:ext uri="{FF2B5EF4-FFF2-40B4-BE49-F238E27FC236}">
                <a16:creationId xmlns:a16="http://schemas.microsoft.com/office/drawing/2014/main" id="{5F0875AC-9D58-E13E-A537-C8FF0F23E7C9}"/>
              </a:ext>
            </a:extLst>
          </p:cNvPr>
          <p:cNvSpPr/>
          <p:nvPr/>
        </p:nvSpPr>
        <p:spPr>
          <a:xfrm>
            <a:off x="4651034" y="1048799"/>
            <a:ext cx="7540966" cy="4316386"/>
          </a:xfrm>
          <a:prstGeom prst="roundRect">
            <a:avLst>
              <a:gd name="adj" fmla="val 4773"/>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34" name="Rounded Rectangle 33">
            <a:extLst>
              <a:ext uri="{FF2B5EF4-FFF2-40B4-BE49-F238E27FC236}">
                <a16:creationId xmlns:a16="http://schemas.microsoft.com/office/drawing/2014/main" id="{93402AC1-7E00-49EA-5D77-951D1AEFA5BB}"/>
              </a:ext>
            </a:extLst>
          </p:cNvPr>
          <p:cNvSpPr/>
          <p:nvPr/>
        </p:nvSpPr>
        <p:spPr>
          <a:xfrm>
            <a:off x="4651034" y="5372100"/>
            <a:ext cx="7540966" cy="1478984"/>
          </a:xfrm>
          <a:prstGeom prst="roundRect">
            <a:avLst>
              <a:gd name="adj" fmla="val 12515"/>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47" name="TextBox 46">
            <a:extLst>
              <a:ext uri="{FF2B5EF4-FFF2-40B4-BE49-F238E27FC236}">
                <a16:creationId xmlns:a16="http://schemas.microsoft.com/office/drawing/2014/main" id="{38855782-1251-3A4B-2695-DF914CAFE4FC}"/>
              </a:ext>
            </a:extLst>
          </p:cNvPr>
          <p:cNvSpPr txBox="1"/>
          <p:nvPr/>
        </p:nvSpPr>
        <p:spPr>
          <a:xfrm>
            <a:off x="146621" y="1327292"/>
            <a:ext cx="3582538" cy="354640"/>
          </a:xfrm>
          <a:prstGeom prst="roundRect">
            <a:avLst>
              <a:gd name="adj" fmla="val 14641"/>
            </a:avLst>
          </a:prstGeom>
          <a:solidFill>
            <a:schemeClr val="accent6">
              <a:lumMod val="75000"/>
            </a:schemeClr>
          </a:solidFill>
          <a:ln>
            <a:solidFill>
              <a:srgbClr val="FFC000"/>
            </a:solidFill>
          </a:ln>
        </p:spPr>
        <p:txBody>
          <a:bodyPr wrap="square" rtlCol="0">
            <a:spAutoFit/>
          </a:bodyPr>
          <a:lstStyle/>
          <a:p>
            <a:pPr algn="ctr" defTabSz="457189">
              <a:lnSpc>
                <a:spcPct val="95000"/>
              </a:lnSpc>
              <a:spcAft>
                <a:spcPts val="600"/>
              </a:spcAft>
            </a:pPr>
            <a:r>
              <a:rPr lang="en-US" sz="1600" dirty="0">
                <a:solidFill>
                  <a:schemeClr val="bg1"/>
                </a:solidFill>
                <a:cs typeface="Arial" panose="020B0604020202020204" pitchFamily="34" charset="0"/>
              </a:rPr>
              <a:t>Comments and AI Recommendations</a:t>
            </a:r>
          </a:p>
        </p:txBody>
      </p:sp>
      <p:sp>
        <p:nvSpPr>
          <p:cNvPr id="60" name="Freeform 59">
            <a:extLst>
              <a:ext uri="{FF2B5EF4-FFF2-40B4-BE49-F238E27FC236}">
                <a16:creationId xmlns:a16="http://schemas.microsoft.com/office/drawing/2014/main" id="{D9F4C34C-3F03-69EB-E0CE-091F385FD772}"/>
              </a:ext>
            </a:extLst>
          </p:cNvPr>
          <p:cNvSpPr/>
          <p:nvPr/>
        </p:nvSpPr>
        <p:spPr>
          <a:xfrm>
            <a:off x="3721100" y="279400"/>
            <a:ext cx="8293100" cy="1244600"/>
          </a:xfrm>
          <a:custGeom>
            <a:avLst/>
            <a:gdLst>
              <a:gd name="connsiteX0" fmla="*/ 0 w 8293100"/>
              <a:gd name="connsiteY0" fmla="*/ 1244600 h 1244600"/>
              <a:gd name="connsiteX1" fmla="*/ 495300 w 8293100"/>
              <a:gd name="connsiteY1" fmla="*/ 444500 h 1244600"/>
              <a:gd name="connsiteX2" fmla="*/ 1460500 w 8293100"/>
              <a:gd name="connsiteY2" fmla="*/ 50800 h 1244600"/>
              <a:gd name="connsiteX3" fmla="*/ 3568700 w 8293100"/>
              <a:gd name="connsiteY3" fmla="*/ 25400 h 1244600"/>
              <a:gd name="connsiteX4" fmla="*/ 8293100 w 8293100"/>
              <a:gd name="connsiteY4" fmla="*/ 0 h 124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100" h="1244600">
                <a:moveTo>
                  <a:pt x="0" y="1244600"/>
                </a:moveTo>
                <a:cubicBezTo>
                  <a:pt x="125941" y="944033"/>
                  <a:pt x="251883" y="643467"/>
                  <a:pt x="495300" y="444500"/>
                </a:cubicBezTo>
                <a:cubicBezTo>
                  <a:pt x="738717" y="245533"/>
                  <a:pt x="948267" y="120650"/>
                  <a:pt x="1460500" y="50800"/>
                </a:cubicBezTo>
                <a:cubicBezTo>
                  <a:pt x="1972733" y="-19050"/>
                  <a:pt x="3568700" y="25400"/>
                  <a:pt x="3568700" y="25400"/>
                </a:cubicBezTo>
                <a:lnTo>
                  <a:pt x="8293100" y="0"/>
                </a:lnTo>
              </a:path>
            </a:pathLst>
          </a:cu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E"/>
          </a:p>
        </p:txBody>
      </p:sp>
    </p:spTree>
    <p:extLst>
      <p:ext uri="{BB962C8B-B14F-4D97-AF65-F5344CB8AC3E}">
        <p14:creationId xmlns:p14="http://schemas.microsoft.com/office/powerpoint/2010/main" val="197830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E7A0-D6C5-3114-FFC5-10842C605E72}"/>
              </a:ext>
            </a:extLst>
          </p:cNvPr>
          <p:cNvPicPr>
            <a:picLocks noChangeAspect="1"/>
          </p:cNvPicPr>
          <p:nvPr/>
        </p:nvPicPr>
        <p:blipFill>
          <a:blip r:embed="rId3"/>
          <a:stretch>
            <a:fillRect/>
          </a:stretch>
        </p:blipFill>
        <p:spPr>
          <a:xfrm>
            <a:off x="4928094" y="5949719"/>
            <a:ext cx="2247900" cy="673100"/>
          </a:xfrm>
          <a:prstGeom prst="rect">
            <a:avLst/>
          </a:prstGeom>
        </p:spPr>
      </p:pic>
      <p:sp>
        <p:nvSpPr>
          <p:cNvPr id="4" name="Text Placeholder 3">
            <a:extLst>
              <a:ext uri="{FF2B5EF4-FFF2-40B4-BE49-F238E27FC236}">
                <a16:creationId xmlns:a16="http://schemas.microsoft.com/office/drawing/2014/main" id="{B20BE50F-8AA5-6A42-B5E5-658DCEE0F29D}"/>
              </a:ext>
            </a:extLst>
          </p:cNvPr>
          <p:cNvSpPr>
            <a:spLocks noGrp="1"/>
          </p:cNvSpPr>
          <p:nvPr>
            <p:ph sz="quarter" idx="11"/>
          </p:nvPr>
        </p:nvSpPr>
        <p:spPr/>
        <p:txBody>
          <a:bodyPr/>
          <a:lstStyle/>
          <a:p>
            <a:r>
              <a:rPr lang="en-US" dirty="0"/>
              <a:t>Comments and </a:t>
            </a:r>
            <a:r>
              <a:rPr lang="en-US" b="1" dirty="0">
                <a:solidFill>
                  <a:srgbClr val="C00000"/>
                </a:solidFill>
              </a:rPr>
              <a:t>Machine Learning</a:t>
            </a:r>
          </a:p>
        </p:txBody>
      </p:sp>
      <p:sp>
        <p:nvSpPr>
          <p:cNvPr id="3" name="Title 2">
            <a:extLst>
              <a:ext uri="{FF2B5EF4-FFF2-40B4-BE49-F238E27FC236}">
                <a16:creationId xmlns:a16="http://schemas.microsoft.com/office/drawing/2014/main" id="{E570CA7B-3D7D-AD48-8395-A28AF6895992}"/>
              </a:ext>
            </a:extLst>
          </p:cNvPr>
          <p:cNvSpPr>
            <a:spLocks noGrp="1"/>
          </p:cNvSpPr>
          <p:nvPr>
            <p:ph type="title"/>
          </p:nvPr>
        </p:nvSpPr>
        <p:spPr/>
        <p:txBody>
          <a:bodyPr/>
          <a:lstStyle/>
          <a:p>
            <a:r>
              <a:rPr lang="en-US" spc="-150" dirty="0">
                <a:solidFill>
                  <a:schemeClr val="tx1"/>
                </a:solidFill>
                <a:ea typeface="+mj-ea"/>
                <a:cs typeface="Calibri" panose="020F0502020204030204" pitchFamily="34" charset="0"/>
              </a:rPr>
              <a:t>Case Managemen</a:t>
            </a:r>
            <a:r>
              <a:rPr lang="en-US" dirty="0"/>
              <a:t>t</a:t>
            </a:r>
          </a:p>
        </p:txBody>
      </p:sp>
      <p:sp>
        <p:nvSpPr>
          <p:cNvPr id="11" name="Content Placeholder 1">
            <a:extLst>
              <a:ext uri="{FF2B5EF4-FFF2-40B4-BE49-F238E27FC236}">
                <a16:creationId xmlns:a16="http://schemas.microsoft.com/office/drawing/2014/main" id="{AE90FC62-AD5D-7441-AC84-21620A609A75}"/>
              </a:ext>
            </a:extLst>
          </p:cNvPr>
          <p:cNvSpPr txBox="1">
            <a:spLocks/>
          </p:cNvSpPr>
          <p:nvPr/>
        </p:nvSpPr>
        <p:spPr>
          <a:xfrm>
            <a:off x="348916" y="1042830"/>
            <a:ext cx="5268646" cy="5351539"/>
          </a:xfrm>
          <a:prstGeom prst="rect">
            <a:avLst/>
          </a:prstGeom>
        </p:spPr>
        <p:txBody>
          <a:bodyPr>
            <a:noAutofit/>
          </a:bodyPr>
          <a:lstStyle>
            <a:lvl1pPr marL="122400" indent="-122400" algn="l" defTabSz="914400" rtl="0" eaLnBrk="1" latinLnBrk="0" hangingPunct="1">
              <a:lnSpc>
                <a:spcPts val="2000"/>
              </a:lnSpc>
              <a:spcBef>
                <a:spcPts val="1000"/>
              </a:spcBef>
              <a:buFont typeface="Arial" panose="020B0604020202020204" pitchFamily="34" charset="0"/>
              <a:buChar char="•"/>
              <a:defRPr sz="1600" kern="0" spc="-20">
                <a:solidFill>
                  <a:schemeClr val="tx1"/>
                </a:solidFill>
                <a:latin typeface="+mn-lt"/>
                <a:ea typeface="+mn-ea"/>
                <a:cs typeface="+mn-cs"/>
              </a:defRPr>
            </a:lvl1pPr>
            <a:lvl2pPr marL="248400" indent="-122400" algn="l" defTabSz="914400" rtl="0" eaLnBrk="1" latinLnBrk="0" hangingPunct="1">
              <a:lnSpc>
                <a:spcPts val="1600"/>
              </a:lnSpc>
              <a:spcBef>
                <a:spcPts val="500"/>
              </a:spcBef>
              <a:buFont typeface="Arial" panose="020B0604020202020204" pitchFamily="34" charset="0"/>
              <a:buChar char="•"/>
              <a:defRPr sz="1400" kern="0" spc="-2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Comments:</a:t>
            </a:r>
          </a:p>
          <a:p>
            <a:pPr lvl="1">
              <a:lnSpc>
                <a:spcPct val="100000"/>
              </a:lnSpc>
            </a:pPr>
            <a:r>
              <a:rPr lang="en-US" dirty="0"/>
              <a:t>Rich text record related notes left by playbooks and analysts</a:t>
            </a:r>
          </a:p>
          <a:p>
            <a:pPr lvl="1">
              <a:lnSpc>
                <a:spcPct val="100000"/>
              </a:lnSpc>
            </a:pPr>
            <a:r>
              <a:rPr lang="en-US" dirty="0"/>
              <a:t>Ability to tag users (similar to an IM software)</a:t>
            </a:r>
          </a:p>
          <a:p>
            <a:pPr lvl="1">
              <a:lnSpc>
                <a:spcPct val="100000"/>
              </a:lnSpc>
            </a:pPr>
            <a:r>
              <a:rPr lang="en-US" dirty="0"/>
              <a:t>Ability to attach files</a:t>
            </a:r>
          </a:p>
          <a:p>
            <a:pPr>
              <a:lnSpc>
                <a:spcPct val="100000"/>
              </a:lnSpc>
            </a:pPr>
            <a:r>
              <a:rPr lang="en-US" sz="2000" dirty="0"/>
              <a:t> Recommended Fields</a:t>
            </a:r>
          </a:p>
          <a:p>
            <a:pPr lvl="1">
              <a:lnSpc>
                <a:spcPct val="100000"/>
              </a:lnSpc>
            </a:pPr>
            <a:r>
              <a:rPr lang="en-US" sz="1600" dirty="0"/>
              <a:t>AI model to help analysts select the right field value based on the previous records</a:t>
            </a:r>
          </a:p>
          <a:p>
            <a:pPr lvl="1">
              <a:lnSpc>
                <a:spcPct val="100000"/>
              </a:lnSpc>
            </a:pPr>
            <a:r>
              <a:rPr lang="en-US" sz="1600" dirty="0"/>
              <a:t>Fields recommendation can be applied via playbook</a:t>
            </a:r>
            <a:endParaRPr lang="en-US" sz="1800" dirty="0"/>
          </a:p>
          <a:p>
            <a:pPr>
              <a:lnSpc>
                <a:spcPct val="100000"/>
              </a:lnSpc>
            </a:pPr>
            <a:r>
              <a:rPr lang="en-US" sz="2000" dirty="0"/>
              <a:t> Similar Records</a:t>
            </a:r>
          </a:p>
          <a:p>
            <a:pPr lvl="1">
              <a:lnSpc>
                <a:spcPct val="100000"/>
              </a:lnSpc>
            </a:pPr>
            <a:r>
              <a:rPr lang="en-US" sz="1600" dirty="0"/>
              <a:t>AI model to fetch records similar to the current</a:t>
            </a:r>
          </a:p>
          <a:p>
            <a:pPr lvl="1">
              <a:lnSpc>
                <a:spcPct val="100000"/>
              </a:lnSpc>
            </a:pPr>
            <a:r>
              <a:rPr lang="en-US" sz="1600" dirty="0"/>
              <a:t>Found similar records can be linked automatically via playbook</a:t>
            </a:r>
          </a:p>
          <a:p>
            <a:pPr>
              <a:lnSpc>
                <a:spcPct val="100000"/>
              </a:lnSpc>
            </a:pPr>
            <a:r>
              <a:rPr lang="en-US" sz="2000" dirty="0"/>
              <a:t> Recommended Playbooks</a:t>
            </a:r>
          </a:p>
          <a:p>
            <a:pPr lvl="1">
              <a:lnSpc>
                <a:spcPct val="100000"/>
              </a:lnSpc>
            </a:pPr>
            <a:r>
              <a:rPr lang="en-US" sz="1600" dirty="0"/>
              <a:t>Based on previous records (alerts, incidents…) this AI model provides the list of recommended playbooks to run for this record</a:t>
            </a:r>
          </a:p>
          <a:p>
            <a:pPr lvl="1">
              <a:lnSpc>
                <a:spcPct val="100000"/>
              </a:lnSpc>
            </a:pPr>
            <a:r>
              <a:rPr lang="en-US" sz="1600" dirty="0"/>
              <a:t>Provides a button to execute the playbook</a:t>
            </a:r>
          </a:p>
        </p:txBody>
      </p:sp>
      <p:pic>
        <p:nvPicPr>
          <p:cNvPr id="6" name="Picture 5">
            <a:extLst>
              <a:ext uri="{FF2B5EF4-FFF2-40B4-BE49-F238E27FC236}">
                <a16:creationId xmlns:a16="http://schemas.microsoft.com/office/drawing/2014/main" id="{B7599B99-52BC-9427-5367-10B4A4DFD9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1705" y="0"/>
            <a:ext cx="2937743" cy="6841534"/>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1A16F19-97E6-91C6-FCB7-D263BE34E7C8}"/>
              </a:ext>
            </a:extLst>
          </p:cNvPr>
          <p:cNvPicPr>
            <a:picLocks noChangeAspect="1"/>
          </p:cNvPicPr>
          <p:nvPr/>
        </p:nvPicPr>
        <p:blipFill>
          <a:blip r:embed="rId5"/>
          <a:stretch>
            <a:fillRect/>
          </a:stretch>
        </p:blipFill>
        <p:spPr>
          <a:xfrm>
            <a:off x="8601342" y="667"/>
            <a:ext cx="3579862" cy="2400912"/>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3931ABF-F8B6-F3CD-F734-E95D93EC6A4C}"/>
              </a:ext>
            </a:extLst>
          </p:cNvPr>
          <p:cNvPicPr>
            <a:picLocks noChangeAspect="1"/>
          </p:cNvPicPr>
          <p:nvPr/>
        </p:nvPicPr>
        <p:blipFill>
          <a:blip r:embed="rId6"/>
          <a:stretch>
            <a:fillRect/>
          </a:stretch>
        </p:blipFill>
        <p:spPr>
          <a:xfrm>
            <a:off x="8596358" y="2428357"/>
            <a:ext cx="3597546" cy="2010118"/>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59005C5C-CA7E-C48D-42E1-412E79720F3C}"/>
              </a:ext>
            </a:extLst>
          </p:cNvPr>
          <p:cNvPicPr>
            <a:picLocks noChangeAspect="1"/>
          </p:cNvPicPr>
          <p:nvPr/>
        </p:nvPicPr>
        <p:blipFill>
          <a:blip r:embed="rId7"/>
          <a:stretch>
            <a:fillRect/>
          </a:stretch>
        </p:blipFill>
        <p:spPr>
          <a:xfrm>
            <a:off x="8596358" y="4448355"/>
            <a:ext cx="3597546" cy="2398852"/>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481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A334DD8-4AB7-40CF-9E75-EAD164E94776}"/>
              </a:ext>
            </a:extLst>
          </p:cNvPr>
          <p:cNvSpPr txBox="1"/>
          <p:nvPr/>
        </p:nvSpPr>
        <p:spPr>
          <a:xfrm>
            <a:off x="353011" y="1397843"/>
            <a:ext cx="3965908" cy="5078313"/>
          </a:xfrm>
          <a:prstGeom prst="rect">
            <a:avLst/>
          </a:prstGeom>
          <a:noFill/>
        </p:spPr>
        <p:txBody>
          <a:bodyPr wrap="square" rtlCol="0">
            <a:spAutoFit/>
          </a:bodyPr>
          <a:lstStyle/>
          <a:p>
            <a:pPr marL="285750" indent="-285750" defTabSz="457189">
              <a:spcBef>
                <a:spcPts val="500"/>
              </a:spcBef>
              <a:buFont typeface="Arial" panose="020B0604020202020204" pitchFamily="34" charset="0"/>
              <a:buChar char="•"/>
            </a:pPr>
            <a:r>
              <a:rPr lang="en-US" sz="2000" dirty="0">
                <a:cs typeface="Arial" panose="020B0604020202020204" pitchFamily="34" charset="0"/>
              </a:rPr>
              <a:t>Co-ordinate major incident response from a central page</a:t>
            </a:r>
          </a:p>
          <a:p>
            <a:pPr marL="285750" indent="-285750" defTabSz="457189">
              <a:lnSpc>
                <a:spcPct val="150000"/>
              </a:lnSpc>
              <a:spcAft>
                <a:spcPts val="600"/>
              </a:spcAft>
              <a:buFont typeface="Arial" panose="020B0604020202020204" pitchFamily="34" charset="0"/>
              <a:buChar char="•"/>
            </a:pPr>
            <a:r>
              <a:rPr lang="en-US" sz="2000" dirty="0">
                <a:cs typeface="Arial" panose="020B0604020202020204" pitchFamily="34" charset="0"/>
              </a:rPr>
              <a:t>Centralize associated records</a:t>
            </a:r>
          </a:p>
          <a:p>
            <a:pPr marL="285750" indent="-285750" defTabSz="457189">
              <a:lnSpc>
                <a:spcPct val="150000"/>
              </a:lnSpc>
              <a:spcAft>
                <a:spcPts val="600"/>
              </a:spcAft>
              <a:buFont typeface="Arial" panose="020B0604020202020204" pitchFamily="34" charset="0"/>
              <a:buChar char="•"/>
            </a:pPr>
            <a:r>
              <a:rPr lang="en-US" sz="2000" dirty="0">
                <a:cs typeface="Arial" panose="020B0604020202020204" pitchFamily="34" charset="0"/>
              </a:rPr>
              <a:t>Invite members, collaborate, and assign tasks </a:t>
            </a:r>
          </a:p>
          <a:p>
            <a:pPr marL="285750" indent="-285750" defTabSz="457189">
              <a:lnSpc>
                <a:spcPct val="150000"/>
              </a:lnSpc>
              <a:spcAft>
                <a:spcPts val="600"/>
              </a:spcAft>
              <a:buFont typeface="Arial" panose="020B0604020202020204" pitchFamily="34" charset="0"/>
              <a:buChar char="•"/>
            </a:pPr>
            <a:r>
              <a:rPr lang="en-US" sz="2000" dirty="0">
                <a:cs typeface="Arial" panose="020B0604020202020204" pitchFamily="34" charset="0"/>
              </a:rPr>
              <a:t>Track the tasks across all teams and ITSMs</a:t>
            </a:r>
          </a:p>
          <a:p>
            <a:pPr marL="285750" indent="-285750" defTabSz="457189">
              <a:lnSpc>
                <a:spcPct val="150000"/>
              </a:lnSpc>
              <a:spcAft>
                <a:spcPts val="600"/>
              </a:spcAft>
              <a:buFont typeface="Arial" panose="020B0604020202020204" pitchFamily="34" charset="0"/>
              <a:buChar char="•"/>
            </a:pPr>
            <a:r>
              <a:rPr lang="en-US" sz="2000" dirty="0">
                <a:cs typeface="Arial" panose="020B0604020202020204" pitchFamily="34" charset="0"/>
              </a:rPr>
              <a:t>Send notifications at each milestone</a:t>
            </a:r>
          </a:p>
          <a:p>
            <a:pPr marL="285750" indent="-285750" defTabSz="457189">
              <a:lnSpc>
                <a:spcPct val="150000"/>
              </a:lnSpc>
              <a:spcAft>
                <a:spcPts val="600"/>
              </a:spcAft>
              <a:buFont typeface="Arial" panose="020B0604020202020204" pitchFamily="34" charset="0"/>
              <a:buChar char="•"/>
            </a:pPr>
            <a:r>
              <a:rPr lang="en-US" sz="2000" dirty="0">
                <a:cs typeface="Arial" panose="020B0604020202020204" pitchFamily="34" charset="0"/>
              </a:rPr>
              <a:t>Detailed audit trail</a:t>
            </a:r>
          </a:p>
          <a:p>
            <a:pPr marL="285750" indent="-285750" defTabSz="457189">
              <a:lnSpc>
                <a:spcPct val="95000"/>
              </a:lnSpc>
              <a:spcAft>
                <a:spcPts val="600"/>
              </a:spcAft>
              <a:buFont typeface="Arial" panose="020B0604020202020204" pitchFamily="34" charset="0"/>
              <a:buChar char="•"/>
            </a:pPr>
            <a:endParaRPr lang="en-US" sz="2000" dirty="0">
              <a:cs typeface="Arial" panose="020B0604020202020204" pitchFamily="34" charset="0"/>
            </a:endParaRPr>
          </a:p>
        </p:txBody>
      </p:sp>
      <p:sp>
        <p:nvSpPr>
          <p:cNvPr id="2" name="Content Placeholder 1">
            <a:extLst>
              <a:ext uri="{FF2B5EF4-FFF2-40B4-BE49-F238E27FC236}">
                <a16:creationId xmlns:a16="http://schemas.microsoft.com/office/drawing/2014/main" id="{EA0BCF93-B3A4-941D-AAD0-8D3170F313F1}"/>
              </a:ext>
            </a:extLst>
          </p:cNvPr>
          <p:cNvSpPr>
            <a:spLocks noGrp="1"/>
          </p:cNvSpPr>
          <p:nvPr>
            <p:ph sz="quarter" idx="11"/>
          </p:nvPr>
        </p:nvSpPr>
        <p:spPr/>
        <p:txBody>
          <a:bodyPr/>
          <a:lstStyle/>
          <a:p>
            <a:r>
              <a:rPr lang="en-US" sz="1800" dirty="0">
                <a:solidFill>
                  <a:schemeClr val="tx1">
                    <a:lumMod val="50000"/>
                    <a:lumOff val="50000"/>
                  </a:schemeClr>
                </a:solidFill>
              </a:rPr>
              <a:t>Crisis Management with </a:t>
            </a:r>
            <a:r>
              <a:rPr lang="en-US" sz="1800" b="1" dirty="0">
                <a:solidFill>
                  <a:srgbClr val="C00000"/>
                </a:solidFill>
              </a:rPr>
              <a:t>War Rooms</a:t>
            </a:r>
          </a:p>
        </p:txBody>
      </p:sp>
      <p:sp>
        <p:nvSpPr>
          <p:cNvPr id="13" name="Title 2">
            <a:extLst>
              <a:ext uri="{FF2B5EF4-FFF2-40B4-BE49-F238E27FC236}">
                <a16:creationId xmlns:a16="http://schemas.microsoft.com/office/drawing/2014/main" id="{B2ECDB01-6248-ED4A-F074-93C7BE74CC2E}"/>
              </a:ext>
            </a:extLst>
          </p:cNvPr>
          <p:cNvSpPr>
            <a:spLocks noGrp="1"/>
          </p:cNvSpPr>
          <p:nvPr>
            <p:ph type="title"/>
          </p:nvPr>
        </p:nvSpPr>
        <p:spPr/>
        <p:txBody>
          <a:bodyPr/>
          <a:lstStyle/>
          <a:p>
            <a:r>
              <a:rPr lang="en-US" spc="-150" dirty="0">
                <a:solidFill>
                  <a:schemeClr val="tx1"/>
                </a:solidFill>
                <a:ea typeface="+mj-ea"/>
                <a:cs typeface="Calibri" panose="020F0502020204030204" pitchFamily="34" charset="0"/>
              </a:rPr>
              <a:t>Case Managemen</a:t>
            </a:r>
            <a:r>
              <a:rPr lang="en-US" dirty="0"/>
              <a:t>t</a:t>
            </a:r>
          </a:p>
        </p:txBody>
      </p:sp>
      <p:pic>
        <p:nvPicPr>
          <p:cNvPr id="9" name="Picture 8">
            <a:extLst>
              <a:ext uri="{FF2B5EF4-FFF2-40B4-BE49-F238E27FC236}">
                <a16:creationId xmlns:a16="http://schemas.microsoft.com/office/drawing/2014/main" id="{25531681-69CE-528B-88A0-11CC797E48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18919" y="4122857"/>
            <a:ext cx="6855166" cy="2506543"/>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D8916F3-1126-A15F-DA27-F1BB2F0187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8919" y="493789"/>
            <a:ext cx="7772400" cy="3543054"/>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sp>
        <p:nvSpPr>
          <p:cNvPr id="6" name="Rounded Rectangle 5">
            <a:extLst>
              <a:ext uri="{FF2B5EF4-FFF2-40B4-BE49-F238E27FC236}">
                <a16:creationId xmlns:a16="http://schemas.microsoft.com/office/drawing/2014/main" id="{A5A54D03-915F-88C2-3FCF-17A43F17B073}"/>
              </a:ext>
            </a:extLst>
          </p:cNvPr>
          <p:cNvSpPr/>
          <p:nvPr/>
        </p:nvSpPr>
        <p:spPr>
          <a:xfrm>
            <a:off x="4318919" y="1114272"/>
            <a:ext cx="1854200" cy="2822728"/>
          </a:xfrm>
          <a:prstGeom prst="roundRect">
            <a:avLst>
              <a:gd name="adj" fmla="val 4883"/>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12" name="Rounded Rectangle 11">
            <a:extLst>
              <a:ext uri="{FF2B5EF4-FFF2-40B4-BE49-F238E27FC236}">
                <a16:creationId xmlns:a16="http://schemas.microsoft.com/office/drawing/2014/main" id="{043E56B5-2CFC-C5D5-4810-429C584D7944}"/>
              </a:ext>
            </a:extLst>
          </p:cNvPr>
          <p:cNvSpPr/>
          <p:nvPr/>
        </p:nvSpPr>
        <p:spPr>
          <a:xfrm>
            <a:off x="6363621" y="1546072"/>
            <a:ext cx="5626098" cy="2390928"/>
          </a:xfrm>
          <a:prstGeom prst="roundRect">
            <a:avLst>
              <a:gd name="adj" fmla="val 4883"/>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17" name="Rounded Rectangle 16">
            <a:extLst>
              <a:ext uri="{FF2B5EF4-FFF2-40B4-BE49-F238E27FC236}">
                <a16:creationId xmlns:a16="http://schemas.microsoft.com/office/drawing/2014/main" id="{0E133F3C-AD86-C9DE-6595-F0F4F1BE833C}"/>
              </a:ext>
            </a:extLst>
          </p:cNvPr>
          <p:cNvSpPr/>
          <p:nvPr/>
        </p:nvSpPr>
        <p:spPr>
          <a:xfrm>
            <a:off x="4318919" y="4621248"/>
            <a:ext cx="6855166" cy="1868452"/>
          </a:xfrm>
          <a:prstGeom prst="roundRect">
            <a:avLst>
              <a:gd name="adj" fmla="val 4883"/>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Tree>
    <p:extLst>
      <p:ext uri="{BB962C8B-B14F-4D97-AF65-F5344CB8AC3E}">
        <p14:creationId xmlns:p14="http://schemas.microsoft.com/office/powerpoint/2010/main" val="66770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00E59E-118C-7443-BDA1-21124FF17AB9}"/>
              </a:ext>
            </a:extLst>
          </p:cNvPr>
          <p:cNvSpPr>
            <a:spLocks noGrp="1"/>
          </p:cNvSpPr>
          <p:nvPr>
            <p:ph sz="quarter" idx="11"/>
          </p:nvPr>
        </p:nvSpPr>
        <p:spPr/>
        <p:txBody>
          <a:bodyPr/>
          <a:lstStyle/>
          <a:p>
            <a:r>
              <a:rPr lang="en-US" dirty="0">
                <a:cs typeface="Arial"/>
              </a:rPr>
              <a:t>Request manual input </a:t>
            </a:r>
            <a:r>
              <a:rPr lang="en-US" b="1" dirty="0">
                <a:solidFill>
                  <a:srgbClr val="C00000"/>
                </a:solidFill>
                <a:ea typeface="+mn-ea"/>
              </a:rPr>
              <a:t>via email</a:t>
            </a:r>
          </a:p>
        </p:txBody>
      </p:sp>
      <p:sp>
        <p:nvSpPr>
          <p:cNvPr id="3" name="Title 2">
            <a:extLst>
              <a:ext uri="{FF2B5EF4-FFF2-40B4-BE49-F238E27FC236}">
                <a16:creationId xmlns:a16="http://schemas.microsoft.com/office/drawing/2014/main" id="{69A0A656-0133-F84A-827D-8BF08537FC3E}"/>
              </a:ext>
            </a:extLst>
          </p:cNvPr>
          <p:cNvSpPr>
            <a:spLocks noGrp="1"/>
          </p:cNvSpPr>
          <p:nvPr>
            <p:ph type="title"/>
          </p:nvPr>
        </p:nvSpPr>
        <p:spPr/>
        <p:txBody>
          <a:bodyPr/>
          <a:lstStyle/>
          <a:p>
            <a:r>
              <a:rPr lang="en-CA" dirty="0"/>
              <a:t>Collaboration</a:t>
            </a:r>
            <a:endParaRPr lang="en-US" dirty="0"/>
          </a:p>
        </p:txBody>
      </p:sp>
      <p:pic>
        <p:nvPicPr>
          <p:cNvPr id="7" name="Picture 4" descr="Graphical user interface, text, application&#10;&#10;Description automatically generated">
            <a:extLst>
              <a:ext uri="{FF2B5EF4-FFF2-40B4-BE49-F238E27FC236}">
                <a16:creationId xmlns:a16="http://schemas.microsoft.com/office/drawing/2014/main" id="{E3583B60-0611-30A6-5009-8AD879EEC1E8}"/>
              </a:ext>
            </a:extLst>
          </p:cNvPr>
          <p:cNvPicPr>
            <a:picLocks noChangeAspect="1"/>
          </p:cNvPicPr>
          <p:nvPr/>
        </p:nvPicPr>
        <p:blipFill>
          <a:blip r:embed="rId3"/>
          <a:stretch>
            <a:fillRect/>
          </a:stretch>
        </p:blipFill>
        <p:spPr>
          <a:xfrm>
            <a:off x="229798" y="1429335"/>
            <a:ext cx="3675873" cy="479864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7B904FD1-F5E7-B307-F723-5FEBB4D0DF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6202" y="1884128"/>
            <a:ext cx="6096000" cy="4343856"/>
          </a:xfrm>
          <a:prstGeom prst="rect">
            <a:avLst/>
          </a:prstGeom>
        </p:spPr>
      </p:pic>
      <p:sp>
        <p:nvSpPr>
          <p:cNvPr id="9" name="Notched Right Arrow 8">
            <a:extLst>
              <a:ext uri="{FF2B5EF4-FFF2-40B4-BE49-F238E27FC236}">
                <a16:creationId xmlns:a16="http://schemas.microsoft.com/office/drawing/2014/main" id="{D9DBCF70-B002-43B9-06CE-DE38EFEA69FF}"/>
              </a:ext>
            </a:extLst>
          </p:cNvPr>
          <p:cNvSpPr/>
          <p:nvPr/>
        </p:nvSpPr>
        <p:spPr>
          <a:xfrm>
            <a:off x="4162605" y="3560445"/>
            <a:ext cx="1446663" cy="536428"/>
          </a:xfrm>
          <a:prstGeom prst="notch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
        <p:nvSpPr>
          <p:cNvPr id="11" name="TextBox 10">
            <a:extLst>
              <a:ext uri="{FF2B5EF4-FFF2-40B4-BE49-F238E27FC236}">
                <a16:creationId xmlns:a16="http://schemas.microsoft.com/office/drawing/2014/main" id="{BB952D72-4D28-32A3-826A-3D5A106E0872}"/>
              </a:ext>
            </a:extLst>
          </p:cNvPr>
          <p:cNvSpPr txBox="1"/>
          <p:nvPr/>
        </p:nvSpPr>
        <p:spPr>
          <a:xfrm>
            <a:off x="4277504" y="1056756"/>
            <a:ext cx="7330296"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21E29"/>
                </a:solidFill>
                <a:cs typeface="Arial" panose="020B0604020202020204" pitchFamily="34" charset="0"/>
              </a:rPr>
              <a:t>Send Email requesting user input or approval via a secure link</a:t>
            </a:r>
          </a:p>
          <a:p>
            <a:pPr marL="285750" indent="-285750">
              <a:buFont typeface="Arial" panose="020B0604020202020204" pitchFamily="34" charset="0"/>
              <a:buChar char="•"/>
            </a:pPr>
            <a:r>
              <a:rPr lang="en-US" dirty="0">
                <a:solidFill>
                  <a:srgbClr val="121E29"/>
                </a:solidFill>
                <a:cs typeface="Arial" panose="020B0604020202020204" pitchFamily="34" charset="0"/>
              </a:rPr>
              <a:t>Receive Emails as replies or new messages</a:t>
            </a:r>
            <a:endParaRPr lang="en-AE" dirty="0"/>
          </a:p>
        </p:txBody>
      </p:sp>
    </p:spTree>
    <p:extLst>
      <p:ext uri="{BB962C8B-B14F-4D97-AF65-F5344CB8AC3E}">
        <p14:creationId xmlns:p14="http://schemas.microsoft.com/office/powerpoint/2010/main" val="90748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00E59E-118C-7443-BDA1-21124FF17AB9}"/>
              </a:ext>
            </a:extLst>
          </p:cNvPr>
          <p:cNvSpPr>
            <a:spLocks noGrp="1"/>
          </p:cNvSpPr>
          <p:nvPr>
            <p:ph sz="quarter" idx="11"/>
          </p:nvPr>
        </p:nvSpPr>
        <p:spPr/>
        <p:txBody>
          <a:bodyPr/>
          <a:lstStyle/>
          <a:p>
            <a:r>
              <a:rPr lang="en-US" dirty="0">
                <a:cs typeface="Arial"/>
              </a:rPr>
              <a:t>Request manual input </a:t>
            </a:r>
            <a:r>
              <a:rPr lang="en-US" b="1" dirty="0">
                <a:solidFill>
                  <a:srgbClr val="C00000"/>
                </a:solidFill>
                <a:ea typeface="+mn-ea"/>
              </a:rPr>
              <a:t>from Slack </a:t>
            </a:r>
            <a:r>
              <a:rPr lang="en-US" dirty="0">
                <a:cs typeface="Arial"/>
              </a:rPr>
              <a:t>users</a:t>
            </a:r>
            <a:endParaRPr lang="en-US" dirty="0"/>
          </a:p>
        </p:txBody>
      </p:sp>
      <p:sp>
        <p:nvSpPr>
          <p:cNvPr id="3" name="Title 2">
            <a:extLst>
              <a:ext uri="{FF2B5EF4-FFF2-40B4-BE49-F238E27FC236}">
                <a16:creationId xmlns:a16="http://schemas.microsoft.com/office/drawing/2014/main" id="{69A0A656-0133-F84A-827D-8BF08537FC3E}"/>
              </a:ext>
            </a:extLst>
          </p:cNvPr>
          <p:cNvSpPr>
            <a:spLocks noGrp="1"/>
          </p:cNvSpPr>
          <p:nvPr>
            <p:ph type="title"/>
          </p:nvPr>
        </p:nvSpPr>
        <p:spPr/>
        <p:txBody>
          <a:bodyPr/>
          <a:lstStyle/>
          <a:p>
            <a:r>
              <a:rPr lang="en-CA" dirty="0"/>
              <a:t>Collaboration</a:t>
            </a:r>
            <a:endParaRPr lang="en-US" dirty="0"/>
          </a:p>
        </p:txBody>
      </p:sp>
      <p:sp>
        <p:nvSpPr>
          <p:cNvPr id="2" name="Rectangle 1">
            <a:extLst>
              <a:ext uri="{FF2B5EF4-FFF2-40B4-BE49-F238E27FC236}">
                <a16:creationId xmlns:a16="http://schemas.microsoft.com/office/drawing/2014/main" id="{5A7EDA81-B7A2-0189-5AD3-5D41304A21BE}"/>
              </a:ext>
            </a:extLst>
          </p:cNvPr>
          <p:cNvSpPr/>
          <p:nvPr/>
        </p:nvSpPr>
        <p:spPr>
          <a:xfrm>
            <a:off x="157376" y="5687507"/>
            <a:ext cx="11877248" cy="613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lnSpc>
                <a:spcPct val="90000"/>
              </a:lnSpc>
              <a:spcBef>
                <a:spcPts val="300"/>
              </a:spcBef>
              <a:buFont typeface="Arial"/>
              <a:buChar char="•"/>
            </a:pPr>
            <a:r>
              <a:rPr lang="en-US" sz="1600" dirty="0">
                <a:solidFill>
                  <a:srgbClr val="000000"/>
                </a:solidFill>
                <a:cs typeface="Arial" panose="020B0604020202020204" pitchFamily="34" charset="0"/>
              </a:rPr>
              <a:t>Manual input links via IM</a:t>
            </a:r>
          </a:p>
          <a:p>
            <a:pPr marL="285750" indent="-285750">
              <a:lnSpc>
                <a:spcPct val="90000"/>
              </a:lnSpc>
              <a:spcBef>
                <a:spcPts val="300"/>
              </a:spcBef>
              <a:buFont typeface="Arial"/>
              <a:buChar char="•"/>
            </a:pPr>
            <a:r>
              <a:rPr lang="en-US" sz="1600" dirty="0">
                <a:solidFill>
                  <a:srgbClr val="000000"/>
                </a:solidFill>
                <a:cs typeface="Arial" panose="020B0604020202020204" pitchFamily="34" charset="0"/>
              </a:rPr>
              <a:t>Manual input request and result directly from Slack user</a:t>
            </a:r>
          </a:p>
        </p:txBody>
      </p:sp>
      <p:pic>
        <p:nvPicPr>
          <p:cNvPr id="9" name="Picture 8">
            <a:extLst>
              <a:ext uri="{FF2B5EF4-FFF2-40B4-BE49-F238E27FC236}">
                <a16:creationId xmlns:a16="http://schemas.microsoft.com/office/drawing/2014/main" id="{E942D36D-3AEA-9D77-F54C-8D34251C7D8F}"/>
              </a:ext>
            </a:extLst>
          </p:cNvPr>
          <p:cNvPicPr>
            <a:picLocks noChangeAspect="1"/>
          </p:cNvPicPr>
          <p:nvPr/>
        </p:nvPicPr>
        <p:blipFill>
          <a:blip r:embed="rId3"/>
          <a:stretch>
            <a:fillRect/>
          </a:stretch>
        </p:blipFill>
        <p:spPr>
          <a:xfrm>
            <a:off x="3693034" y="3400700"/>
            <a:ext cx="4119535" cy="2333102"/>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8AAE2C7-C848-169F-1844-436AF1031998}"/>
              </a:ext>
            </a:extLst>
          </p:cNvPr>
          <p:cNvPicPr>
            <a:picLocks noChangeAspect="1"/>
          </p:cNvPicPr>
          <p:nvPr/>
        </p:nvPicPr>
        <p:blipFill>
          <a:blip r:embed="rId4"/>
          <a:stretch>
            <a:fillRect/>
          </a:stretch>
        </p:blipFill>
        <p:spPr>
          <a:xfrm>
            <a:off x="3693035" y="1621201"/>
            <a:ext cx="4119535" cy="1432882"/>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588CFFD-0E0C-D58D-0A03-F5BCAC83D1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78159" y="1621201"/>
            <a:ext cx="3711460" cy="2644693"/>
          </a:xfrm>
          <a:prstGeom prst="rect">
            <a:avLst/>
          </a:prstGeom>
        </p:spPr>
      </p:pic>
      <p:pic>
        <p:nvPicPr>
          <p:cNvPr id="12" name="Picture 4" descr="Graphical user interface, text, application&#10;&#10;Description automatically generated">
            <a:extLst>
              <a:ext uri="{FF2B5EF4-FFF2-40B4-BE49-F238E27FC236}">
                <a16:creationId xmlns:a16="http://schemas.microsoft.com/office/drawing/2014/main" id="{2218421F-4D2B-904B-3008-0CC01CAE27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3" y="1621201"/>
            <a:ext cx="3049031" cy="3980341"/>
          </a:xfrm>
          <a:prstGeom prst="rect">
            <a:avLst/>
          </a:prstGeom>
          <a:ln>
            <a:noFill/>
          </a:ln>
          <a:effectLst>
            <a:outerShdw blurRad="190500" algn="tl" rotWithShape="0">
              <a:srgbClr val="000000">
                <a:alpha val="70000"/>
              </a:srgbClr>
            </a:outerShdw>
          </a:effectLst>
        </p:spPr>
      </p:pic>
      <p:sp>
        <p:nvSpPr>
          <p:cNvPr id="14" name="Freeform 13">
            <a:extLst>
              <a:ext uri="{FF2B5EF4-FFF2-40B4-BE49-F238E27FC236}">
                <a16:creationId xmlns:a16="http://schemas.microsoft.com/office/drawing/2014/main" id="{E42CB7CC-C26C-07A1-4859-9168495F2E6C}"/>
              </a:ext>
            </a:extLst>
          </p:cNvPr>
          <p:cNvSpPr/>
          <p:nvPr/>
        </p:nvSpPr>
        <p:spPr>
          <a:xfrm>
            <a:off x="3029447" y="1762594"/>
            <a:ext cx="652007" cy="397566"/>
          </a:xfrm>
          <a:custGeom>
            <a:avLst/>
            <a:gdLst>
              <a:gd name="connsiteX0" fmla="*/ 0 w 652007"/>
              <a:gd name="connsiteY0" fmla="*/ 397566 h 397566"/>
              <a:gd name="connsiteX1" fmla="*/ 270344 w 652007"/>
              <a:gd name="connsiteY1" fmla="*/ 95416 h 397566"/>
              <a:gd name="connsiteX2" fmla="*/ 652007 w 652007"/>
              <a:gd name="connsiteY2" fmla="*/ 0 h 397566"/>
            </a:gdLst>
            <a:ahLst/>
            <a:cxnLst>
              <a:cxn ang="0">
                <a:pos x="connsiteX0" y="connsiteY0"/>
              </a:cxn>
              <a:cxn ang="0">
                <a:pos x="connsiteX1" y="connsiteY1"/>
              </a:cxn>
              <a:cxn ang="0">
                <a:pos x="connsiteX2" y="connsiteY2"/>
              </a:cxn>
            </a:cxnLst>
            <a:rect l="l" t="t" r="r" b="b"/>
            <a:pathLst>
              <a:path w="652007" h="397566">
                <a:moveTo>
                  <a:pt x="0" y="397566"/>
                </a:moveTo>
                <a:cubicBezTo>
                  <a:pt x="80838" y="279621"/>
                  <a:pt x="161676" y="161677"/>
                  <a:pt x="270344" y="95416"/>
                </a:cubicBezTo>
                <a:cubicBezTo>
                  <a:pt x="379012" y="29155"/>
                  <a:pt x="515509" y="14577"/>
                  <a:pt x="652007" y="0"/>
                </a:cubicBezTo>
              </a:path>
            </a:pathLst>
          </a:custGeom>
          <a:noFill/>
          <a:ln w="28575">
            <a:solidFill>
              <a:schemeClr val="accent6"/>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a:p>
        </p:txBody>
      </p:sp>
      <p:sp>
        <p:nvSpPr>
          <p:cNvPr id="15" name="Freeform 14">
            <a:extLst>
              <a:ext uri="{FF2B5EF4-FFF2-40B4-BE49-F238E27FC236}">
                <a16:creationId xmlns:a16="http://schemas.microsoft.com/office/drawing/2014/main" id="{1528D326-47FC-F9B8-DCB2-CD58FF45D5EB}"/>
              </a:ext>
            </a:extLst>
          </p:cNvPr>
          <p:cNvSpPr/>
          <p:nvPr/>
        </p:nvSpPr>
        <p:spPr>
          <a:xfrm>
            <a:off x="7839986" y="1742184"/>
            <a:ext cx="628153" cy="219193"/>
          </a:xfrm>
          <a:custGeom>
            <a:avLst/>
            <a:gdLst>
              <a:gd name="connsiteX0" fmla="*/ 0 w 628153"/>
              <a:gd name="connsiteY0" fmla="*/ 4508 h 219193"/>
              <a:gd name="connsiteX1" fmla="*/ 365760 w 628153"/>
              <a:gd name="connsiteY1" fmla="*/ 28362 h 219193"/>
              <a:gd name="connsiteX2" fmla="*/ 628153 w 628153"/>
              <a:gd name="connsiteY2" fmla="*/ 219193 h 219193"/>
            </a:gdLst>
            <a:ahLst/>
            <a:cxnLst>
              <a:cxn ang="0">
                <a:pos x="connsiteX0" y="connsiteY0"/>
              </a:cxn>
              <a:cxn ang="0">
                <a:pos x="connsiteX1" y="connsiteY1"/>
              </a:cxn>
              <a:cxn ang="0">
                <a:pos x="connsiteX2" y="connsiteY2"/>
              </a:cxn>
            </a:cxnLst>
            <a:rect l="l" t="t" r="r" b="b"/>
            <a:pathLst>
              <a:path w="628153" h="219193">
                <a:moveTo>
                  <a:pt x="0" y="4508"/>
                </a:moveTo>
                <a:cubicBezTo>
                  <a:pt x="130534" y="-1456"/>
                  <a:pt x="261068" y="-7419"/>
                  <a:pt x="365760" y="28362"/>
                </a:cubicBezTo>
                <a:cubicBezTo>
                  <a:pt x="470452" y="64143"/>
                  <a:pt x="549302" y="141668"/>
                  <a:pt x="628153" y="219193"/>
                </a:cubicBezTo>
              </a:path>
            </a:pathLst>
          </a:custGeom>
          <a:noFill/>
          <a:ln w="28575">
            <a:solidFill>
              <a:schemeClr val="accent6"/>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8" name="Freeform 17">
            <a:extLst>
              <a:ext uri="{FF2B5EF4-FFF2-40B4-BE49-F238E27FC236}">
                <a16:creationId xmlns:a16="http://schemas.microsoft.com/office/drawing/2014/main" id="{ACE11017-D20B-B210-5F7E-6C88CD0B76B5}"/>
              </a:ext>
            </a:extLst>
          </p:cNvPr>
          <p:cNvSpPr/>
          <p:nvPr/>
        </p:nvSpPr>
        <p:spPr>
          <a:xfrm>
            <a:off x="3045350" y="2748556"/>
            <a:ext cx="5430740" cy="533968"/>
          </a:xfrm>
          <a:custGeom>
            <a:avLst/>
            <a:gdLst>
              <a:gd name="connsiteX0" fmla="*/ 5430740 w 5430740"/>
              <a:gd name="connsiteY0" fmla="*/ 0 h 533968"/>
              <a:gd name="connsiteX1" fmla="*/ 4898003 w 5430740"/>
              <a:gd name="connsiteY1" fmla="*/ 437322 h 533968"/>
              <a:gd name="connsiteX2" fmla="*/ 3101008 w 5430740"/>
              <a:gd name="connsiteY2" fmla="*/ 516835 h 533968"/>
              <a:gd name="connsiteX3" fmla="*/ 858740 w 5430740"/>
              <a:gd name="connsiteY3" fmla="*/ 500932 h 533968"/>
              <a:gd name="connsiteX4" fmla="*/ 0 w 5430740"/>
              <a:gd name="connsiteY4" fmla="*/ 182880 h 53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740" h="533968">
                <a:moveTo>
                  <a:pt x="5430740" y="0"/>
                </a:moveTo>
                <a:cubicBezTo>
                  <a:pt x="5358516" y="175591"/>
                  <a:pt x="5286292" y="351183"/>
                  <a:pt x="4898003" y="437322"/>
                </a:cubicBezTo>
                <a:cubicBezTo>
                  <a:pt x="4509714" y="523461"/>
                  <a:pt x="3101008" y="516835"/>
                  <a:pt x="3101008" y="516835"/>
                </a:cubicBezTo>
                <a:cubicBezTo>
                  <a:pt x="2427797" y="527437"/>
                  <a:pt x="1375575" y="556591"/>
                  <a:pt x="858740" y="500932"/>
                </a:cubicBezTo>
                <a:cubicBezTo>
                  <a:pt x="341905" y="445273"/>
                  <a:pt x="170952" y="314076"/>
                  <a:pt x="0" y="182880"/>
                </a:cubicBezTo>
              </a:path>
            </a:pathLst>
          </a:custGeom>
          <a:noFill/>
          <a:ln w="28575">
            <a:solidFill>
              <a:schemeClr val="accent6"/>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9" name="Freeform 18">
            <a:extLst>
              <a:ext uri="{FF2B5EF4-FFF2-40B4-BE49-F238E27FC236}">
                <a16:creationId xmlns:a16="http://schemas.microsoft.com/office/drawing/2014/main" id="{334F824F-CCAD-9D56-25CB-E10002E9B7C6}"/>
              </a:ext>
            </a:extLst>
          </p:cNvPr>
          <p:cNvSpPr/>
          <p:nvPr/>
        </p:nvSpPr>
        <p:spPr>
          <a:xfrm>
            <a:off x="3045350" y="3766324"/>
            <a:ext cx="636104" cy="151074"/>
          </a:xfrm>
          <a:custGeom>
            <a:avLst/>
            <a:gdLst>
              <a:gd name="connsiteX0" fmla="*/ 0 w 636104"/>
              <a:gd name="connsiteY0" fmla="*/ 7950 h 151074"/>
              <a:gd name="connsiteX1" fmla="*/ 310100 w 636104"/>
              <a:gd name="connsiteY1" fmla="*/ 15902 h 151074"/>
              <a:gd name="connsiteX2" fmla="*/ 636104 w 636104"/>
              <a:gd name="connsiteY2" fmla="*/ 151074 h 151074"/>
            </a:gdLst>
            <a:ahLst/>
            <a:cxnLst>
              <a:cxn ang="0">
                <a:pos x="connsiteX0" y="connsiteY0"/>
              </a:cxn>
              <a:cxn ang="0">
                <a:pos x="connsiteX1" y="connsiteY1"/>
              </a:cxn>
              <a:cxn ang="0">
                <a:pos x="connsiteX2" y="connsiteY2"/>
              </a:cxn>
            </a:cxnLst>
            <a:rect l="l" t="t" r="r" b="b"/>
            <a:pathLst>
              <a:path w="636104" h="151074">
                <a:moveTo>
                  <a:pt x="0" y="7950"/>
                </a:moveTo>
                <a:cubicBezTo>
                  <a:pt x="102041" y="-1"/>
                  <a:pt x="204083" y="-7952"/>
                  <a:pt x="310100" y="15902"/>
                </a:cubicBezTo>
                <a:cubicBezTo>
                  <a:pt x="416117" y="39756"/>
                  <a:pt x="526110" y="95415"/>
                  <a:pt x="636104" y="151074"/>
                </a:cubicBezTo>
              </a:path>
            </a:pathLst>
          </a:custGeom>
          <a:noFill/>
          <a:ln w="28575">
            <a:solidFill>
              <a:schemeClr val="accent6"/>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21" name="Freeform 20">
            <a:extLst>
              <a:ext uri="{FF2B5EF4-FFF2-40B4-BE49-F238E27FC236}">
                <a16:creationId xmlns:a16="http://schemas.microsoft.com/office/drawing/2014/main" id="{3EA470C6-8913-9A0C-B57F-077EDFB16756}"/>
              </a:ext>
            </a:extLst>
          </p:cNvPr>
          <p:cNvSpPr/>
          <p:nvPr/>
        </p:nvSpPr>
        <p:spPr>
          <a:xfrm rot="10800000">
            <a:off x="3037398" y="4951786"/>
            <a:ext cx="636104" cy="151074"/>
          </a:xfrm>
          <a:custGeom>
            <a:avLst/>
            <a:gdLst>
              <a:gd name="connsiteX0" fmla="*/ 0 w 636104"/>
              <a:gd name="connsiteY0" fmla="*/ 7950 h 151074"/>
              <a:gd name="connsiteX1" fmla="*/ 310100 w 636104"/>
              <a:gd name="connsiteY1" fmla="*/ 15902 h 151074"/>
              <a:gd name="connsiteX2" fmla="*/ 636104 w 636104"/>
              <a:gd name="connsiteY2" fmla="*/ 151074 h 151074"/>
            </a:gdLst>
            <a:ahLst/>
            <a:cxnLst>
              <a:cxn ang="0">
                <a:pos x="connsiteX0" y="connsiteY0"/>
              </a:cxn>
              <a:cxn ang="0">
                <a:pos x="connsiteX1" y="connsiteY1"/>
              </a:cxn>
              <a:cxn ang="0">
                <a:pos x="connsiteX2" y="connsiteY2"/>
              </a:cxn>
            </a:cxnLst>
            <a:rect l="l" t="t" r="r" b="b"/>
            <a:pathLst>
              <a:path w="636104" h="151074">
                <a:moveTo>
                  <a:pt x="0" y="7950"/>
                </a:moveTo>
                <a:cubicBezTo>
                  <a:pt x="102041" y="-1"/>
                  <a:pt x="204083" y="-7952"/>
                  <a:pt x="310100" y="15902"/>
                </a:cubicBezTo>
                <a:cubicBezTo>
                  <a:pt x="416117" y="39756"/>
                  <a:pt x="526110" y="95415"/>
                  <a:pt x="636104" y="151074"/>
                </a:cubicBezTo>
              </a:path>
            </a:pathLst>
          </a:custGeom>
          <a:noFill/>
          <a:ln w="28575">
            <a:solidFill>
              <a:schemeClr val="accent6"/>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Tree>
    <p:extLst>
      <p:ext uri="{BB962C8B-B14F-4D97-AF65-F5344CB8AC3E}">
        <p14:creationId xmlns:p14="http://schemas.microsoft.com/office/powerpoint/2010/main" val="305928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00E59E-118C-7443-BDA1-21124FF17AB9}"/>
              </a:ext>
            </a:extLst>
          </p:cNvPr>
          <p:cNvSpPr>
            <a:spLocks noGrp="1"/>
          </p:cNvSpPr>
          <p:nvPr>
            <p:ph sz="quarter" idx="11"/>
          </p:nvPr>
        </p:nvSpPr>
        <p:spPr/>
        <p:txBody>
          <a:bodyPr/>
          <a:lstStyle/>
          <a:p>
            <a:r>
              <a:rPr lang="en-US" dirty="0">
                <a:cs typeface="Arial"/>
              </a:rPr>
              <a:t>Execute actions on FortiSOAR</a:t>
            </a:r>
            <a:r>
              <a:rPr lang="en-US" b="1" dirty="0">
                <a:solidFill>
                  <a:srgbClr val="C00000"/>
                </a:solidFill>
                <a:ea typeface="+mn-ea"/>
              </a:rPr>
              <a:t> from Slack</a:t>
            </a:r>
          </a:p>
        </p:txBody>
      </p:sp>
      <p:sp>
        <p:nvSpPr>
          <p:cNvPr id="3" name="Title 2">
            <a:extLst>
              <a:ext uri="{FF2B5EF4-FFF2-40B4-BE49-F238E27FC236}">
                <a16:creationId xmlns:a16="http://schemas.microsoft.com/office/drawing/2014/main" id="{69A0A656-0133-F84A-827D-8BF08537FC3E}"/>
              </a:ext>
            </a:extLst>
          </p:cNvPr>
          <p:cNvSpPr>
            <a:spLocks noGrp="1"/>
          </p:cNvSpPr>
          <p:nvPr>
            <p:ph type="title"/>
          </p:nvPr>
        </p:nvSpPr>
        <p:spPr/>
        <p:txBody>
          <a:bodyPr/>
          <a:lstStyle/>
          <a:p>
            <a:r>
              <a:rPr lang="en-CA" dirty="0"/>
              <a:t>Collaboration</a:t>
            </a:r>
            <a:endParaRPr lang="en-US" dirty="0"/>
          </a:p>
        </p:txBody>
      </p:sp>
      <p:sp>
        <p:nvSpPr>
          <p:cNvPr id="6" name="Content Placeholder 2">
            <a:extLst>
              <a:ext uri="{FF2B5EF4-FFF2-40B4-BE49-F238E27FC236}">
                <a16:creationId xmlns:a16="http://schemas.microsoft.com/office/drawing/2014/main" id="{9282EA1D-AFB2-6993-FAFC-E20228371E92}"/>
              </a:ext>
            </a:extLst>
          </p:cNvPr>
          <p:cNvSpPr txBox="1">
            <a:spLocks/>
          </p:cNvSpPr>
          <p:nvPr/>
        </p:nvSpPr>
        <p:spPr>
          <a:xfrm>
            <a:off x="259051" y="1669380"/>
            <a:ext cx="4918877" cy="4351338"/>
          </a:xfrm>
          <a:prstGeom prst="rect">
            <a:avLst/>
          </a:prstGeom>
        </p:spPr>
        <p:txBody>
          <a:bodyPr lIns="45719" tIns="45720" rIns="45719" bIns="45720" anchor="t">
            <a:normAutofit/>
          </a:bodyPr>
          <a:lst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rgbClr val="000000"/>
                </a:solidFill>
                <a:latin typeface="+mn-lt"/>
                <a:ea typeface="Inter" panose="020B0502030000000004" pitchFamily="34" charset="0"/>
                <a:cs typeface="+mn-cs"/>
              </a:defRPr>
            </a:lvl1pPr>
            <a:lvl2pPr marL="685800" indent="-228600" algn="l" defTabSz="914400" rtl="0" eaLnBrk="1" latinLnBrk="0" hangingPunct="1">
              <a:lnSpc>
                <a:spcPct val="90000"/>
              </a:lnSpc>
              <a:spcBef>
                <a:spcPts val="900"/>
              </a:spcBef>
              <a:buFont typeface="Arial" panose="020B0604020202020204" pitchFamily="34" charset="0"/>
              <a:buChar char="•"/>
              <a:defRPr sz="1800" kern="1200">
                <a:solidFill>
                  <a:srgbClr val="000000"/>
                </a:solidFill>
                <a:latin typeface="+mn-lt"/>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a:buChar char="•"/>
            </a:pPr>
            <a:r>
              <a:rPr lang="en-US" sz="1600" dirty="0">
                <a:cs typeface="Arial" panose="020B0604020202020204" pitchFamily="34" charset="0"/>
              </a:rPr>
              <a:t>Triggers a playbook from Slack such as:</a:t>
            </a:r>
          </a:p>
          <a:p>
            <a:pPr marL="0" indent="0">
              <a:lnSpc>
                <a:spcPct val="150000"/>
              </a:lnSpc>
              <a:spcBef>
                <a:spcPts val="300"/>
              </a:spcBef>
              <a:buNone/>
            </a:pPr>
            <a:endParaRPr lang="en-US" sz="1600" dirty="0">
              <a:cs typeface="Arial" panose="020B0604020202020204" pitchFamily="34" charset="0"/>
            </a:endParaRPr>
          </a:p>
          <a:p>
            <a:pPr marL="285750" indent="-285750">
              <a:lnSpc>
                <a:spcPct val="150000"/>
              </a:lnSpc>
              <a:spcBef>
                <a:spcPts val="300"/>
              </a:spcBef>
              <a:buFont typeface="Arial"/>
              <a:buChar char="•"/>
            </a:pPr>
            <a:endParaRPr lang="en-US" sz="1600" dirty="0">
              <a:cs typeface="Arial" panose="020B0604020202020204" pitchFamily="34" charset="0"/>
            </a:endParaRPr>
          </a:p>
          <a:p>
            <a:pPr marL="285750" indent="-285750">
              <a:lnSpc>
                <a:spcPct val="150000"/>
              </a:lnSpc>
              <a:spcBef>
                <a:spcPts val="300"/>
              </a:spcBef>
              <a:buFont typeface="Arial"/>
              <a:buChar char="•"/>
            </a:pPr>
            <a:r>
              <a:rPr lang="en-US" sz="1600" dirty="0">
                <a:cs typeface="Arial" panose="020B0604020202020204" pitchFamily="34" charset="0"/>
              </a:rPr>
              <a:t>You can run any playbook by simply tagging it, so the command above runs the playbook having the tag </a:t>
            </a:r>
            <a:r>
              <a:rPr lang="en-US" sz="1600" dirty="0" err="1">
                <a:solidFill>
                  <a:schemeClr val="accent6"/>
                </a:solidFill>
                <a:latin typeface="Calibri"/>
                <a:cs typeface="Arial"/>
              </a:rPr>
              <a:t>enrichIndicator</a:t>
            </a:r>
            <a:r>
              <a:rPr lang="en-US" sz="1600" dirty="0">
                <a:cs typeface="Arial" panose="020B0604020202020204" pitchFamily="34" charset="0"/>
              </a:rPr>
              <a:t> </a:t>
            </a:r>
          </a:p>
          <a:p>
            <a:pPr marL="285750" indent="-285750">
              <a:lnSpc>
                <a:spcPct val="150000"/>
              </a:lnSpc>
              <a:spcBef>
                <a:spcPts val="300"/>
              </a:spcBef>
              <a:buFont typeface="Arial"/>
              <a:buChar char="•"/>
            </a:pPr>
            <a:r>
              <a:rPr lang="en-US" sz="1600" dirty="0">
                <a:cs typeface="Arial" panose="020B0604020202020204" pitchFamily="34" charset="0"/>
              </a:rPr>
              <a:t>Formatted returned value is displayed within Slack window</a:t>
            </a:r>
          </a:p>
          <a:p>
            <a:pPr marL="285750" indent="-285750">
              <a:buFont typeface="Arial"/>
              <a:buChar char="•"/>
            </a:pPr>
            <a:endParaRPr lang="en-US" sz="1600" dirty="0">
              <a:cs typeface="Arial" panose="020B0604020202020204" pitchFamily="34" charset="0"/>
            </a:endParaRPr>
          </a:p>
          <a:p>
            <a:pPr marL="285750" indent="-285750">
              <a:buFont typeface="Arial"/>
              <a:buChar char="•"/>
            </a:pPr>
            <a:endParaRPr lang="en-US" sz="1600" dirty="0">
              <a:cs typeface="Arial" panose="020B0604020202020204" pitchFamily="34" charset="0"/>
            </a:endParaRPr>
          </a:p>
        </p:txBody>
      </p:sp>
      <p:pic>
        <p:nvPicPr>
          <p:cNvPr id="9" name="Picture 8">
            <a:extLst>
              <a:ext uri="{FF2B5EF4-FFF2-40B4-BE49-F238E27FC236}">
                <a16:creationId xmlns:a16="http://schemas.microsoft.com/office/drawing/2014/main" id="{9EC39E4A-6431-ED7C-5EEA-DD832C9E230C}"/>
              </a:ext>
            </a:extLst>
          </p:cNvPr>
          <p:cNvPicPr>
            <a:picLocks noChangeAspect="1"/>
          </p:cNvPicPr>
          <p:nvPr/>
        </p:nvPicPr>
        <p:blipFill>
          <a:blip r:embed="rId3"/>
          <a:stretch>
            <a:fillRect/>
          </a:stretch>
        </p:blipFill>
        <p:spPr>
          <a:xfrm>
            <a:off x="5487162" y="1099960"/>
            <a:ext cx="6332737" cy="4658080"/>
          </a:xfrm>
          <a:prstGeom prst="rect">
            <a:avLst/>
          </a:prstGeom>
          <a:ln>
            <a:solidFill>
              <a:schemeClr val="bg1">
                <a:lumMod val="20000"/>
                <a:lumOff val="80000"/>
              </a:schemeClr>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DBD0F1D-C1C6-9AF7-59B0-B1CA15B60B92}"/>
              </a:ext>
            </a:extLst>
          </p:cNvPr>
          <p:cNvSpPr txBox="1"/>
          <p:nvPr/>
        </p:nvSpPr>
        <p:spPr>
          <a:xfrm>
            <a:off x="259051" y="2310653"/>
            <a:ext cx="5159531" cy="369332"/>
          </a:xfrm>
          <a:prstGeom prst="rect">
            <a:avLst/>
          </a:prstGeom>
          <a:noFill/>
          <a:ln>
            <a:solidFill>
              <a:schemeClr val="accent6"/>
            </a:solidFill>
          </a:ln>
        </p:spPr>
        <p:txBody>
          <a:bodyPr wrap="square">
            <a:spAutoFit/>
          </a:bodyPr>
          <a:lstStyle/>
          <a:p>
            <a:r>
              <a:rPr lang="en-US" sz="1800" dirty="0">
                <a:solidFill>
                  <a:schemeClr val="accent6"/>
                </a:solidFill>
                <a:latin typeface="Calibri"/>
                <a:cs typeface="Arial"/>
              </a:rPr>
              <a:t> /</a:t>
            </a:r>
            <a:r>
              <a:rPr lang="en-US" sz="1800" dirty="0" err="1">
                <a:solidFill>
                  <a:schemeClr val="accent6"/>
                </a:solidFill>
                <a:latin typeface="Calibri"/>
                <a:cs typeface="Arial"/>
              </a:rPr>
              <a:t>fortisoar</a:t>
            </a:r>
            <a:r>
              <a:rPr lang="en-US" sz="1800" dirty="0">
                <a:solidFill>
                  <a:schemeClr val="accent6"/>
                </a:solidFill>
                <a:latin typeface="Calibri"/>
                <a:cs typeface="Arial"/>
              </a:rPr>
              <a:t> </a:t>
            </a:r>
            <a:r>
              <a:rPr lang="en-US" sz="1800" dirty="0" err="1">
                <a:solidFill>
                  <a:schemeClr val="accent6"/>
                </a:solidFill>
                <a:latin typeface="Calibri"/>
                <a:cs typeface="Arial"/>
              </a:rPr>
              <a:t>invokePlaybook</a:t>
            </a:r>
            <a:r>
              <a:rPr lang="en-US" sz="1800" dirty="0">
                <a:solidFill>
                  <a:schemeClr val="accent6"/>
                </a:solidFill>
                <a:latin typeface="Calibri"/>
                <a:cs typeface="Arial"/>
              </a:rPr>
              <a:t> </a:t>
            </a:r>
            <a:r>
              <a:rPr lang="en-US" sz="1800" dirty="0" err="1">
                <a:solidFill>
                  <a:schemeClr val="accent6"/>
                </a:solidFill>
                <a:latin typeface="Calibri"/>
                <a:cs typeface="Arial"/>
              </a:rPr>
              <a:t>enrichIndicator</a:t>
            </a:r>
            <a:r>
              <a:rPr lang="en-US" sz="1800" dirty="0">
                <a:solidFill>
                  <a:schemeClr val="accent6"/>
                </a:solidFill>
                <a:latin typeface="Calibri"/>
                <a:cs typeface="Arial"/>
              </a:rPr>
              <a:t> 123.32.3.5</a:t>
            </a:r>
            <a:r>
              <a:rPr lang="en-US" sz="1800" dirty="0">
                <a:solidFill>
                  <a:schemeClr val="tx1"/>
                </a:solidFill>
                <a:latin typeface="Calibri"/>
                <a:cs typeface="Arial"/>
              </a:rPr>
              <a:t> </a:t>
            </a:r>
            <a:endParaRPr lang="en-AE" dirty="0"/>
          </a:p>
        </p:txBody>
      </p:sp>
      <p:sp>
        <p:nvSpPr>
          <p:cNvPr id="12" name="Rounded Rectangle 11">
            <a:extLst>
              <a:ext uri="{FF2B5EF4-FFF2-40B4-BE49-F238E27FC236}">
                <a16:creationId xmlns:a16="http://schemas.microsoft.com/office/drawing/2014/main" id="{75EA2718-3B15-FCDD-8019-61BECB849DD0}"/>
              </a:ext>
            </a:extLst>
          </p:cNvPr>
          <p:cNvSpPr/>
          <p:nvPr/>
        </p:nvSpPr>
        <p:spPr>
          <a:xfrm>
            <a:off x="5641889" y="5074339"/>
            <a:ext cx="2543644" cy="257825"/>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AE" sz="1400" dirty="0" err="1"/>
          </a:p>
        </p:txBody>
      </p:sp>
    </p:spTree>
    <p:extLst>
      <p:ext uri="{BB962C8B-B14F-4D97-AF65-F5344CB8AC3E}">
        <p14:creationId xmlns:p14="http://schemas.microsoft.com/office/powerpoint/2010/main" val="32809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EF1D1E44-98CB-3608-ED3B-6B0BE0829CE1}"/>
              </a:ext>
            </a:extLst>
          </p:cNvPr>
          <p:cNvSpPr>
            <a:spLocks noGrp="1"/>
          </p:cNvSpPr>
          <p:nvPr>
            <p:ph idx="1"/>
          </p:nvPr>
        </p:nvSpPr>
        <p:spPr>
          <a:xfrm>
            <a:off x="353011" y="1548063"/>
            <a:ext cx="4301491" cy="4624139"/>
          </a:xfrm>
        </p:spPr>
        <p:txBody>
          <a:bodyPr/>
          <a:lstStyle/>
          <a:p>
            <a:r>
              <a:rPr lang="en-GB" dirty="0"/>
              <a:t>Connectors, Widgets, and Solution Packs are components that are installed independently of the FortiSOAR operating system to enable additional functionality.</a:t>
            </a:r>
          </a:p>
          <a:p>
            <a:r>
              <a:rPr lang="en-GB" dirty="0"/>
              <a:t>Each of these are installed via the </a:t>
            </a:r>
            <a:r>
              <a:rPr lang="en-GB" dirty="0" err="1"/>
              <a:t>FortiSOAR’s</a:t>
            </a:r>
            <a:r>
              <a:rPr lang="en-GB" dirty="0"/>
              <a:t> </a:t>
            </a:r>
            <a:r>
              <a:rPr lang="en-GB" b="1" dirty="0"/>
              <a:t>Content Hub</a:t>
            </a:r>
            <a:r>
              <a:rPr lang="en-GB" dirty="0"/>
              <a:t>, which is regularly updated.</a:t>
            </a:r>
          </a:p>
          <a:p>
            <a:r>
              <a:rPr lang="en-GB" dirty="0"/>
              <a:t>The currently available components can be viewed here:</a:t>
            </a:r>
            <a:br>
              <a:rPr lang="en-GB" dirty="0"/>
            </a:br>
            <a:r>
              <a:rPr lang="en-GB" dirty="0">
                <a:hlinkClick r:id="rId2"/>
              </a:rPr>
              <a:t>https://fortisoar.contenthub.fortinet.com/</a:t>
            </a:r>
            <a:r>
              <a:rPr lang="en-GB" dirty="0"/>
              <a:t> </a:t>
            </a:r>
          </a:p>
          <a:p>
            <a:endParaRPr lang="en-GB" dirty="0"/>
          </a:p>
        </p:txBody>
      </p:sp>
      <p:sp>
        <p:nvSpPr>
          <p:cNvPr id="20" name="Content Placeholder 19">
            <a:extLst>
              <a:ext uri="{FF2B5EF4-FFF2-40B4-BE49-F238E27FC236}">
                <a16:creationId xmlns:a16="http://schemas.microsoft.com/office/drawing/2014/main" id="{E4339F6F-CA96-4B92-73CC-4F07F9C613BB}"/>
              </a:ext>
            </a:extLst>
          </p:cNvPr>
          <p:cNvSpPr>
            <a:spLocks noGrp="1"/>
          </p:cNvSpPr>
          <p:nvPr>
            <p:ph sz="quarter" idx="11"/>
          </p:nvPr>
        </p:nvSpPr>
        <p:spPr/>
        <p:txBody>
          <a:bodyPr/>
          <a:lstStyle/>
          <a:p>
            <a:r>
              <a:rPr lang="en-GB" dirty="0"/>
              <a:t>Connectors, Widgets, and Solution Packs</a:t>
            </a:r>
          </a:p>
        </p:txBody>
      </p:sp>
      <p:sp>
        <p:nvSpPr>
          <p:cNvPr id="2" name="Title 1">
            <a:extLst>
              <a:ext uri="{FF2B5EF4-FFF2-40B4-BE49-F238E27FC236}">
                <a16:creationId xmlns:a16="http://schemas.microsoft.com/office/drawing/2014/main" id="{7B00A3DD-A96C-F74F-6345-E650E6DFAA4E}"/>
              </a:ext>
            </a:extLst>
          </p:cNvPr>
          <p:cNvSpPr>
            <a:spLocks noGrp="1"/>
          </p:cNvSpPr>
          <p:nvPr>
            <p:ph type="title"/>
          </p:nvPr>
        </p:nvSpPr>
        <p:spPr/>
        <p:txBody>
          <a:bodyPr/>
          <a:lstStyle/>
          <a:p>
            <a:r>
              <a:rPr lang="en-GB" dirty="0"/>
              <a:t>Content Hub</a:t>
            </a:r>
          </a:p>
        </p:txBody>
      </p:sp>
      <p:grpSp>
        <p:nvGrpSpPr>
          <p:cNvPr id="18" name="Group 17">
            <a:extLst>
              <a:ext uri="{FF2B5EF4-FFF2-40B4-BE49-F238E27FC236}">
                <a16:creationId xmlns:a16="http://schemas.microsoft.com/office/drawing/2014/main" id="{05E81072-7964-873B-C773-9A7830FE551D}"/>
              </a:ext>
            </a:extLst>
          </p:cNvPr>
          <p:cNvGrpSpPr>
            <a:grpSpLocks noChangeAspect="1"/>
          </p:cNvGrpSpPr>
          <p:nvPr/>
        </p:nvGrpSpPr>
        <p:grpSpPr>
          <a:xfrm>
            <a:off x="3795104" y="1548063"/>
            <a:ext cx="9248503" cy="4767947"/>
            <a:chOff x="2365065" y="2001560"/>
            <a:chExt cx="8615985" cy="4441860"/>
          </a:xfrm>
        </p:grpSpPr>
        <p:grpSp>
          <p:nvGrpSpPr>
            <p:cNvPr id="7" name="Group 6">
              <a:extLst>
                <a:ext uri="{FF2B5EF4-FFF2-40B4-BE49-F238E27FC236}">
                  <a16:creationId xmlns:a16="http://schemas.microsoft.com/office/drawing/2014/main" id="{E374EEC4-0CAB-B623-4EEE-D2C87D36680D}"/>
                </a:ext>
              </a:extLst>
            </p:cNvPr>
            <p:cNvGrpSpPr>
              <a:grpSpLocks noChangeAspect="1"/>
            </p:cNvGrpSpPr>
            <p:nvPr/>
          </p:nvGrpSpPr>
          <p:grpSpPr>
            <a:xfrm>
              <a:off x="2365065" y="2001560"/>
              <a:ext cx="8615985" cy="4441860"/>
              <a:chOff x="-1348120" y="1139528"/>
              <a:chExt cx="9361040" cy="4825964"/>
            </a:xfrm>
          </p:grpSpPr>
          <p:grpSp>
            <p:nvGrpSpPr>
              <p:cNvPr id="8" name="Group 7">
                <a:extLst>
                  <a:ext uri="{FF2B5EF4-FFF2-40B4-BE49-F238E27FC236}">
                    <a16:creationId xmlns:a16="http://schemas.microsoft.com/office/drawing/2014/main" id="{1C462484-2843-E49F-26F7-B5D9F0EF668E}"/>
                  </a:ext>
                </a:extLst>
              </p:cNvPr>
              <p:cNvGrpSpPr/>
              <p:nvPr/>
            </p:nvGrpSpPr>
            <p:grpSpPr>
              <a:xfrm>
                <a:off x="-375492" y="1139528"/>
                <a:ext cx="7415784" cy="4700016"/>
                <a:chOff x="-375492" y="1139528"/>
                <a:chExt cx="7415784" cy="4700016"/>
              </a:xfrm>
            </p:grpSpPr>
            <p:grpSp>
              <p:nvGrpSpPr>
                <p:cNvPr id="12" name="Group 11">
                  <a:extLst>
                    <a:ext uri="{FF2B5EF4-FFF2-40B4-BE49-F238E27FC236}">
                      <a16:creationId xmlns:a16="http://schemas.microsoft.com/office/drawing/2014/main" id="{286F0463-BF3E-3FAE-FF98-99435D6890BF}"/>
                    </a:ext>
                  </a:extLst>
                </p:cNvPr>
                <p:cNvGrpSpPr/>
                <p:nvPr/>
              </p:nvGrpSpPr>
              <p:grpSpPr>
                <a:xfrm>
                  <a:off x="-375492" y="1139528"/>
                  <a:ext cx="7415784" cy="4700016"/>
                  <a:chOff x="-375492" y="1139528"/>
                  <a:chExt cx="7415784" cy="4700016"/>
                </a:xfrm>
              </p:grpSpPr>
              <p:sp>
                <p:nvSpPr>
                  <p:cNvPr id="14" name="Freeform 29">
                    <a:extLst>
                      <a:ext uri="{FF2B5EF4-FFF2-40B4-BE49-F238E27FC236}">
                        <a16:creationId xmlns:a16="http://schemas.microsoft.com/office/drawing/2014/main" id="{27A72A0C-64B3-0D80-9227-6D2A6EDF7985}"/>
                      </a:ext>
                    </a:extLst>
                  </p:cNvPr>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Freeform 30">
                    <a:extLst>
                      <a:ext uri="{FF2B5EF4-FFF2-40B4-BE49-F238E27FC236}">
                        <a16:creationId xmlns:a16="http://schemas.microsoft.com/office/drawing/2014/main" id="{B8C6D649-6FCD-F1C8-4485-A452E15F85BE}"/>
                      </a:ext>
                    </a:extLst>
                  </p:cNvPr>
                  <p:cNvSpPr/>
                  <p:nvPr/>
                </p:nvSpPr>
                <p:spPr>
                  <a:xfrm>
                    <a:off x="-358010" y="1160080"/>
                    <a:ext cx="7380820" cy="4658912"/>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Freeform 31">
                    <a:extLst>
                      <a:ext uri="{FF2B5EF4-FFF2-40B4-BE49-F238E27FC236}">
                        <a16:creationId xmlns:a16="http://schemas.microsoft.com/office/drawing/2014/main" id="{595A5CF5-A8BF-5EBC-75B9-0FABA877F6A2}"/>
                      </a:ext>
                    </a:extLst>
                  </p:cNvPr>
                  <p:cNvSpPr/>
                  <p:nvPr/>
                </p:nvSpPr>
                <p:spPr>
                  <a:xfrm>
                    <a:off x="4509682"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13" name="Oval 12">
                  <a:extLst>
                    <a:ext uri="{FF2B5EF4-FFF2-40B4-BE49-F238E27FC236}">
                      <a16:creationId xmlns:a16="http://schemas.microsoft.com/office/drawing/2014/main" id="{71992FAE-4D3E-804C-E748-6C1D027677B3}"/>
                    </a:ext>
                  </a:extLst>
                </p:cNvPr>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1F18B9FC-6FB7-D434-44EC-9D3F7B9C6373}"/>
                  </a:ext>
                </a:extLst>
              </p:cNvPr>
              <p:cNvGrpSpPr/>
              <p:nvPr/>
            </p:nvGrpSpPr>
            <p:grpSpPr>
              <a:xfrm>
                <a:off x="-1348120" y="5777968"/>
                <a:ext cx="9361040" cy="187524"/>
                <a:chOff x="-1348120" y="5777968"/>
                <a:chExt cx="9361040" cy="187524"/>
              </a:xfrm>
            </p:grpSpPr>
            <p:sp>
              <p:nvSpPr>
                <p:cNvPr id="10" name="Trapezoid 9">
                  <a:extLst>
                    <a:ext uri="{FF2B5EF4-FFF2-40B4-BE49-F238E27FC236}">
                      <a16:creationId xmlns:a16="http://schemas.microsoft.com/office/drawing/2014/main" id="{D1F03A4E-0BB1-F7BC-4CFA-0304D2928A75}"/>
                    </a:ext>
                  </a:extLst>
                </p:cNvPr>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BA3C598D-6ED9-4203-49DA-8EB993D32151}"/>
                    </a:ext>
                  </a:extLst>
                </p:cNvPr>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pic>
          <p:nvPicPr>
            <p:cNvPr id="4" name="Picture 3">
              <a:extLst>
                <a:ext uri="{FF2B5EF4-FFF2-40B4-BE49-F238E27FC236}">
                  <a16:creationId xmlns:a16="http://schemas.microsoft.com/office/drawing/2014/main" id="{B328C6DC-5EB5-67D0-6CEC-BCC5CD03A9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9550" y="2288803"/>
              <a:ext cx="6344539" cy="3749475"/>
            </a:xfrm>
            <a:prstGeom prst="rect">
              <a:avLst/>
            </a:prstGeom>
          </p:spPr>
        </p:pic>
      </p:grpSp>
    </p:spTree>
    <p:extLst>
      <p:ext uri="{BB962C8B-B14F-4D97-AF65-F5344CB8AC3E}">
        <p14:creationId xmlns:p14="http://schemas.microsoft.com/office/powerpoint/2010/main" val="51057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FA8055-9A85-344B-9F56-CD0F3E1D4D23}"/>
              </a:ext>
            </a:extLst>
          </p:cNvPr>
          <p:cNvSpPr>
            <a:spLocks noGrp="1"/>
          </p:cNvSpPr>
          <p:nvPr>
            <p:ph idx="1"/>
          </p:nvPr>
        </p:nvSpPr>
        <p:spPr>
          <a:xfrm>
            <a:off x="353011" y="1548063"/>
            <a:ext cx="5742989" cy="4624139"/>
          </a:xfrm>
        </p:spPr>
        <p:txBody>
          <a:bodyPr/>
          <a:lstStyle/>
          <a:p>
            <a:r>
              <a:rPr lang="en-GB" dirty="0"/>
              <a:t>Connectors enable FortiSOAR to integrate with external systems, such as cyber security tools. </a:t>
            </a:r>
          </a:p>
          <a:p>
            <a:r>
              <a:rPr lang="en-GB" dirty="0"/>
              <a:t>Connectors are written in Python and </a:t>
            </a:r>
            <a:br>
              <a:rPr lang="en-GB" dirty="0"/>
            </a:br>
            <a:r>
              <a:rPr lang="en-GB" dirty="0"/>
              <a:t>FortiSOAR includes a built-in IDE.</a:t>
            </a:r>
          </a:p>
          <a:p>
            <a:r>
              <a:rPr lang="en-GB" dirty="0"/>
              <a:t>Connectors enable the ability to send and receive data from these external systems, to perform actions, such as:</a:t>
            </a:r>
          </a:p>
          <a:p>
            <a:pPr lvl="1"/>
            <a:r>
              <a:rPr lang="en-GB" dirty="0"/>
              <a:t>Ingest alerts, indicators, and assets</a:t>
            </a:r>
          </a:p>
          <a:p>
            <a:pPr lvl="1"/>
            <a:r>
              <a:rPr lang="en-GB" dirty="0"/>
              <a:t>Enrich indicators, and assets, such as</a:t>
            </a:r>
          </a:p>
          <a:p>
            <a:pPr lvl="2"/>
            <a:r>
              <a:rPr lang="en-GB" dirty="0"/>
              <a:t>Query threat intelligence for indicator rating</a:t>
            </a:r>
          </a:p>
          <a:p>
            <a:pPr lvl="1"/>
            <a:r>
              <a:rPr lang="en-GB" dirty="0"/>
              <a:t>Contain incidents</a:t>
            </a:r>
          </a:p>
          <a:p>
            <a:pPr lvl="2"/>
            <a:r>
              <a:rPr lang="en-GB" dirty="0"/>
              <a:t>Quarantine endpoints</a:t>
            </a:r>
          </a:p>
          <a:p>
            <a:pPr lvl="2"/>
            <a:r>
              <a:rPr lang="en-GB" dirty="0"/>
              <a:t>Block IP addresses</a:t>
            </a:r>
          </a:p>
          <a:p>
            <a:pPr lvl="1"/>
            <a:r>
              <a:rPr lang="en-GB" dirty="0"/>
              <a:t>Remediate incidents</a:t>
            </a:r>
          </a:p>
          <a:p>
            <a:pPr lvl="1"/>
            <a:r>
              <a:rPr lang="en-GB" dirty="0"/>
              <a:t>Search for data</a:t>
            </a:r>
          </a:p>
          <a:p>
            <a:pPr lvl="2"/>
            <a:r>
              <a:rPr lang="en-GB" dirty="0"/>
              <a:t>Perform threat hunts for indicators</a:t>
            </a:r>
          </a:p>
        </p:txBody>
      </p:sp>
      <p:sp>
        <p:nvSpPr>
          <p:cNvPr id="106" name="Content Placeholder 105">
            <a:extLst>
              <a:ext uri="{FF2B5EF4-FFF2-40B4-BE49-F238E27FC236}">
                <a16:creationId xmlns:a16="http://schemas.microsoft.com/office/drawing/2014/main" id="{6EEE64F8-8D5F-D68A-0C9C-15196EBB7D75}"/>
              </a:ext>
            </a:extLst>
          </p:cNvPr>
          <p:cNvSpPr>
            <a:spLocks noGrp="1"/>
          </p:cNvSpPr>
          <p:nvPr>
            <p:ph sz="quarter" idx="11"/>
          </p:nvPr>
        </p:nvSpPr>
        <p:spPr/>
        <p:txBody>
          <a:bodyPr/>
          <a:lstStyle/>
          <a:p>
            <a:r>
              <a:rPr lang="en-GB" dirty="0"/>
              <a:t>How FortiSOAR integrates with other systems</a:t>
            </a:r>
          </a:p>
        </p:txBody>
      </p:sp>
      <p:sp>
        <p:nvSpPr>
          <p:cNvPr id="3" name="Title 2">
            <a:extLst>
              <a:ext uri="{FF2B5EF4-FFF2-40B4-BE49-F238E27FC236}">
                <a16:creationId xmlns:a16="http://schemas.microsoft.com/office/drawing/2014/main" id="{E99D0ABA-6B28-7E49-871B-69777040D620}"/>
              </a:ext>
            </a:extLst>
          </p:cNvPr>
          <p:cNvSpPr>
            <a:spLocks noGrp="1"/>
          </p:cNvSpPr>
          <p:nvPr>
            <p:ph type="title"/>
          </p:nvPr>
        </p:nvSpPr>
        <p:spPr/>
        <p:txBody>
          <a:bodyPr/>
          <a:lstStyle/>
          <a:p>
            <a:r>
              <a:rPr lang="en-US" spc="-150" dirty="0">
                <a:ea typeface="+mj-ea"/>
              </a:rPr>
              <a:t>Orchestration &amp; Automation: </a:t>
            </a:r>
            <a:r>
              <a:rPr lang="en-US" dirty="0"/>
              <a:t>Connectors</a:t>
            </a:r>
          </a:p>
        </p:txBody>
      </p:sp>
      <p:grpSp>
        <p:nvGrpSpPr>
          <p:cNvPr id="105" name="Group 104">
            <a:extLst>
              <a:ext uri="{FF2B5EF4-FFF2-40B4-BE49-F238E27FC236}">
                <a16:creationId xmlns:a16="http://schemas.microsoft.com/office/drawing/2014/main" id="{C471AF8B-9AA5-C0BA-CE7A-2AD15A35D53C}"/>
              </a:ext>
            </a:extLst>
          </p:cNvPr>
          <p:cNvGrpSpPr/>
          <p:nvPr/>
        </p:nvGrpSpPr>
        <p:grpSpPr>
          <a:xfrm>
            <a:off x="7325989" y="2404994"/>
            <a:ext cx="2854749" cy="2700961"/>
            <a:chOff x="6095999" y="1944357"/>
            <a:chExt cx="2854749" cy="2700961"/>
          </a:xfrm>
        </p:grpSpPr>
        <p:sp>
          <p:nvSpPr>
            <p:cNvPr id="104" name="Rectangle: Rounded Corners 103">
              <a:extLst>
                <a:ext uri="{FF2B5EF4-FFF2-40B4-BE49-F238E27FC236}">
                  <a16:creationId xmlns:a16="http://schemas.microsoft.com/office/drawing/2014/main" id="{7A40A852-A0DF-282C-362C-A50F6F18D2DF}"/>
                </a:ext>
              </a:extLst>
            </p:cNvPr>
            <p:cNvSpPr/>
            <p:nvPr/>
          </p:nvSpPr>
          <p:spPr>
            <a:xfrm>
              <a:off x="6242671" y="2096932"/>
              <a:ext cx="2557570" cy="2399441"/>
            </a:xfrm>
            <a:prstGeom prst="roundRect">
              <a:avLst>
                <a:gd name="adj" fmla="val 11340"/>
              </a:avLst>
            </a:prstGeom>
            <a:noFill/>
            <a:ln w="3810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Group 60">
              <a:extLst>
                <a:ext uri="{FF2B5EF4-FFF2-40B4-BE49-F238E27FC236}">
                  <a16:creationId xmlns:a16="http://schemas.microsoft.com/office/drawing/2014/main" id="{899CC7F4-9B27-5F37-2094-098C536B256E}"/>
                </a:ext>
              </a:extLst>
            </p:cNvPr>
            <p:cNvGrpSpPr>
              <a:grpSpLocks noChangeAspect="1"/>
            </p:cNvGrpSpPr>
            <p:nvPr/>
          </p:nvGrpSpPr>
          <p:grpSpPr>
            <a:xfrm>
              <a:off x="7028365" y="2827551"/>
              <a:ext cx="907741" cy="907006"/>
              <a:chOff x="2126721" y="2779409"/>
              <a:chExt cx="651536" cy="651009"/>
            </a:xfrm>
            <a:effectLst>
              <a:glow rad="228600">
                <a:schemeClr val="accent2">
                  <a:alpha val="40000"/>
                </a:schemeClr>
              </a:glow>
            </a:effectLst>
          </p:grpSpPr>
          <p:sp>
            <p:nvSpPr>
              <p:cNvPr id="64" name="Arc 63">
                <a:extLst>
                  <a:ext uri="{FF2B5EF4-FFF2-40B4-BE49-F238E27FC236}">
                    <a16:creationId xmlns:a16="http://schemas.microsoft.com/office/drawing/2014/main" id="{A91DEF54-EDD8-03E9-31D3-C9F949354A5E}"/>
                  </a:ext>
                </a:extLst>
              </p:cNvPr>
              <p:cNvSpPr/>
              <p:nvPr/>
            </p:nvSpPr>
            <p:spPr>
              <a:xfrm rot="2715297">
                <a:off x="2126721" y="2787797"/>
                <a:ext cx="640812" cy="64081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9FA78D5E-F70C-B0E5-DC25-26F08B5CF88B}"/>
                  </a:ext>
                </a:extLst>
              </p:cNvPr>
              <p:cNvSpPr/>
              <p:nvPr/>
            </p:nvSpPr>
            <p:spPr>
              <a:xfrm rot="9919819">
                <a:off x="2133655" y="2779409"/>
                <a:ext cx="640812" cy="64081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Arc 65">
                <a:extLst>
                  <a:ext uri="{FF2B5EF4-FFF2-40B4-BE49-F238E27FC236}">
                    <a16:creationId xmlns:a16="http://schemas.microsoft.com/office/drawing/2014/main" id="{4B261A86-0A59-78AB-17A5-D7EC275AB75F}"/>
                  </a:ext>
                </a:extLst>
              </p:cNvPr>
              <p:cNvSpPr/>
              <p:nvPr/>
            </p:nvSpPr>
            <p:spPr>
              <a:xfrm rot="17117996">
                <a:off x="2137445" y="2789606"/>
                <a:ext cx="640812" cy="640812"/>
              </a:xfrm>
              <a:prstGeom prst="arc">
                <a:avLst>
                  <a:gd name="adj1" fmla="val 14880550"/>
                  <a:gd name="adj2" fmla="val 294608"/>
                </a:avLst>
              </a:prstGeom>
              <a:ln w="57150">
                <a:solidFill>
                  <a:schemeClr val="bg1"/>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Shape 66">
                <a:extLst>
                  <a:ext uri="{FF2B5EF4-FFF2-40B4-BE49-F238E27FC236}">
                    <a16:creationId xmlns:a16="http://schemas.microsoft.com/office/drawing/2014/main" id="{656D7CAA-A1E9-5B33-F77D-64579C52167C}"/>
                  </a:ext>
                </a:extLst>
              </p:cNvPr>
              <p:cNvSpPr/>
              <p:nvPr/>
            </p:nvSpPr>
            <p:spPr>
              <a:xfrm rot="2640000">
                <a:off x="2284765" y="2931280"/>
                <a:ext cx="348953" cy="348953"/>
              </a:xfrm>
              <a:custGeom>
                <a:avLst/>
                <a:gdLst>
                  <a:gd name="connsiteX0" fmla="*/ 141033 w 400050"/>
                  <a:gd name="connsiteY0" fmla="*/ 160249 h 400050"/>
                  <a:gd name="connsiteX1" fmla="*/ 128883 w 400050"/>
                  <a:gd name="connsiteY1" fmla="*/ 200025 h 400050"/>
                  <a:gd name="connsiteX2" fmla="*/ 200025 w 400050"/>
                  <a:gd name="connsiteY2" fmla="*/ 271167 h 400050"/>
                  <a:gd name="connsiteX3" fmla="*/ 271167 w 400050"/>
                  <a:gd name="connsiteY3" fmla="*/ 200025 h 400050"/>
                  <a:gd name="connsiteX4" fmla="*/ 200025 w 400050"/>
                  <a:gd name="connsiteY4" fmla="*/ 128883 h 400050"/>
                  <a:gd name="connsiteX5" fmla="*/ 172333 w 400050"/>
                  <a:gd name="connsiteY5" fmla="*/ 134474 h 400050"/>
                  <a:gd name="connsiteX6" fmla="*/ 141033 w 400050"/>
                  <a:gd name="connsiteY6" fmla="*/ 160249 h 400050"/>
                  <a:gd name="connsiteX7" fmla="*/ 45972 w 400050"/>
                  <a:gd name="connsiteY7" fmla="*/ 73142 h 400050"/>
                  <a:gd name="connsiteX8" fmla="*/ 72790 w 400050"/>
                  <a:gd name="connsiteY8" fmla="*/ 45676 h 400050"/>
                  <a:gd name="connsiteX9" fmla="*/ 83614 w 400050"/>
                  <a:gd name="connsiteY9" fmla="*/ 39109 h 400050"/>
                  <a:gd name="connsiteX10" fmla="*/ 89148 w 400050"/>
                  <a:gd name="connsiteY10" fmla="*/ 46372 h 400050"/>
                  <a:gd name="connsiteX11" fmla="*/ 125093 w 400050"/>
                  <a:gd name="connsiteY11" fmla="*/ 59547 h 400050"/>
                  <a:gd name="connsiteX12" fmla="*/ 175927 w 400050"/>
                  <a:gd name="connsiteY12" fmla="*/ 14564 h 400050"/>
                  <a:gd name="connsiteX13" fmla="*/ 173220 w 400050"/>
                  <a:gd name="connsiteY13" fmla="*/ 2702 h 400050"/>
                  <a:gd name="connsiteX14" fmla="*/ 200025 w 400050"/>
                  <a:gd name="connsiteY14" fmla="*/ 0 h 400050"/>
                  <a:gd name="connsiteX15" fmla="*/ 241497 w 400050"/>
                  <a:gd name="connsiteY15" fmla="*/ 8373 h 400050"/>
                  <a:gd name="connsiteX16" fmla="*/ 238633 w 400050"/>
                  <a:gd name="connsiteY16" fmla="*/ 19158 h 400050"/>
                  <a:gd name="connsiteX17" fmla="*/ 263076 w 400050"/>
                  <a:gd name="connsiteY17" fmla="*/ 64812 h 400050"/>
                  <a:gd name="connsiteX18" fmla="*/ 313761 w 400050"/>
                  <a:gd name="connsiteY18" fmla="*/ 54190 h 400050"/>
                  <a:gd name="connsiteX19" fmla="*/ 320576 w 400050"/>
                  <a:gd name="connsiteY19" fmla="*/ 44503 h 400050"/>
                  <a:gd name="connsiteX20" fmla="*/ 341464 w 400050"/>
                  <a:gd name="connsiteY20" fmla="*/ 58586 h 400050"/>
                  <a:gd name="connsiteX21" fmla="*/ 359003 w 400050"/>
                  <a:gd name="connsiteY21" fmla="*/ 84599 h 400050"/>
                  <a:gd name="connsiteX22" fmla="*/ 348549 w 400050"/>
                  <a:gd name="connsiteY22" fmla="*/ 90836 h 400050"/>
                  <a:gd name="connsiteX23" fmla="*/ 333660 w 400050"/>
                  <a:gd name="connsiteY23" fmla="*/ 122643 h 400050"/>
                  <a:gd name="connsiteX24" fmla="*/ 384494 w 400050"/>
                  <a:gd name="connsiteY24" fmla="*/ 167625 h 400050"/>
                  <a:gd name="connsiteX25" fmla="*/ 393195 w 400050"/>
                  <a:gd name="connsiteY25" fmla="*/ 166071 h 400050"/>
                  <a:gd name="connsiteX26" fmla="*/ 400050 w 400050"/>
                  <a:gd name="connsiteY26" fmla="*/ 200025 h 400050"/>
                  <a:gd name="connsiteX27" fmla="*/ 396373 w 400050"/>
                  <a:gd name="connsiteY27" fmla="*/ 236505 h 400050"/>
                  <a:gd name="connsiteX28" fmla="*/ 382840 w 400050"/>
                  <a:gd name="connsiteY28" fmla="*/ 233592 h 400050"/>
                  <a:gd name="connsiteX29" fmla="*/ 338146 w 400050"/>
                  <a:gd name="connsiteY29" fmla="*/ 264432 h 400050"/>
                  <a:gd name="connsiteX30" fmla="*/ 343250 w 400050"/>
                  <a:gd name="connsiteY30" fmla="*/ 318493 h 400050"/>
                  <a:gd name="connsiteX31" fmla="*/ 352241 w 400050"/>
                  <a:gd name="connsiteY31" fmla="*/ 325480 h 400050"/>
                  <a:gd name="connsiteX32" fmla="*/ 341464 w 400050"/>
                  <a:gd name="connsiteY32" fmla="*/ 341464 h 400050"/>
                  <a:gd name="connsiteX33" fmla="*/ 316284 w 400050"/>
                  <a:gd name="connsiteY33" fmla="*/ 358441 h 400050"/>
                  <a:gd name="connsiteX34" fmla="*/ 308919 w 400050"/>
                  <a:gd name="connsiteY34" fmla="*/ 348776 h 400050"/>
                  <a:gd name="connsiteX35" fmla="*/ 272974 w 400050"/>
                  <a:gd name="connsiteY35" fmla="*/ 335601 h 400050"/>
                  <a:gd name="connsiteX36" fmla="*/ 222140 w 400050"/>
                  <a:gd name="connsiteY36" fmla="*/ 380583 h 400050"/>
                  <a:gd name="connsiteX37" fmla="*/ 225985 w 400050"/>
                  <a:gd name="connsiteY37" fmla="*/ 397433 h 400050"/>
                  <a:gd name="connsiteX38" fmla="*/ 200025 w 400050"/>
                  <a:gd name="connsiteY38" fmla="*/ 400050 h 400050"/>
                  <a:gd name="connsiteX39" fmla="*/ 158553 w 400050"/>
                  <a:gd name="connsiteY39" fmla="*/ 391677 h 400050"/>
                  <a:gd name="connsiteX40" fmla="*/ 161417 w 400050"/>
                  <a:gd name="connsiteY40" fmla="*/ 380892 h 400050"/>
                  <a:gd name="connsiteX41" fmla="*/ 136974 w 400050"/>
                  <a:gd name="connsiteY41" fmla="*/ 335238 h 400050"/>
                  <a:gd name="connsiteX42" fmla="*/ 86289 w 400050"/>
                  <a:gd name="connsiteY42" fmla="*/ 345860 h 400050"/>
                  <a:gd name="connsiteX43" fmla="*/ 79474 w 400050"/>
                  <a:gd name="connsiteY43" fmla="*/ 355547 h 400050"/>
                  <a:gd name="connsiteX44" fmla="*/ 58586 w 400050"/>
                  <a:gd name="connsiteY44" fmla="*/ 341464 h 400050"/>
                  <a:gd name="connsiteX45" fmla="*/ 38121 w 400050"/>
                  <a:gd name="connsiteY45" fmla="*/ 311111 h 400050"/>
                  <a:gd name="connsiteX46" fmla="*/ 49519 w 400050"/>
                  <a:gd name="connsiteY46" fmla="*/ 304312 h 400050"/>
                  <a:gd name="connsiteX47" fmla="*/ 64408 w 400050"/>
                  <a:gd name="connsiteY47" fmla="*/ 272505 h 400050"/>
                  <a:gd name="connsiteX48" fmla="*/ 13574 w 400050"/>
                  <a:gd name="connsiteY48" fmla="*/ 227523 h 400050"/>
                  <a:gd name="connsiteX49" fmla="*/ 5831 w 400050"/>
                  <a:gd name="connsiteY49" fmla="*/ 228906 h 400050"/>
                  <a:gd name="connsiteX50" fmla="*/ 0 w 400050"/>
                  <a:gd name="connsiteY50" fmla="*/ 200025 h 400050"/>
                  <a:gd name="connsiteX51" fmla="*/ 4125 w 400050"/>
                  <a:gd name="connsiteY51" fmla="*/ 163642 h 400050"/>
                  <a:gd name="connsiteX52" fmla="*/ 17210 w 400050"/>
                  <a:gd name="connsiteY52" fmla="*/ 166458 h 400050"/>
                  <a:gd name="connsiteX53" fmla="*/ 61904 w 400050"/>
                  <a:gd name="connsiteY53" fmla="*/ 135618 h 400050"/>
                  <a:gd name="connsiteX54" fmla="*/ 56800 w 400050"/>
                  <a:gd name="connsiteY54" fmla="*/ 81557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0050" h="400050">
                    <a:moveTo>
                      <a:pt x="141033" y="160249"/>
                    </a:moveTo>
                    <a:cubicBezTo>
                      <a:pt x="133362" y="171603"/>
                      <a:pt x="128883" y="185291"/>
                      <a:pt x="128883" y="200025"/>
                    </a:cubicBezTo>
                    <a:cubicBezTo>
                      <a:pt x="128883" y="239316"/>
                      <a:pt x="160734" y="271167"/>
                      <a:pt x="200025" y="271167"/>
                    </a:cubicBezTo>
                    <a:cubicBezTo>
                      <a:pt x="239316" y="271167"/>
                      <a:pt x="271167" y="239316"/>
                      <a:pt x="271167" y="200025"/>
                    </a:cubicBezTo>
                    <a:cubicBezTo>
                      <a:pt x="271167" y="160734"/>
                      <a:pt x="239316" y="128883"/>
                      <a:pt x="200025" y="128883"/>
                    </a:cubicBezTo>
                    <a:cubicBezTo>
                      <a:pt x="190202" y="128883"/>
                      <a:pt x="180844" y="130874"/>
                      <a:pt x="172333" y="134474"/>
                    </a:cubicBezTo>
                    <a:cubicBezTo>
                      <a:pt x="159566" y="139874"/>
                      <a:pt x="148703" y="148895"/>
                      <a:pt x="141033" y="160249"/>
                    </a:cubicBezTo>
                    <a:close/>
                    <a:moveTo>
                      <a:pt x="45972" y="73142"/>
                    </a:moveTo>
                    <a:lnTo>
                      <a:pt x="72790" y="45676"/>
                    </a:lnTo>
                    <a:lnTo>
                      <a:pt x="83614" y="39109"/>
                    </a:lnTo>
                    <a:lnTo>
                      <a:pt x="89148" y="46372"/>
                    </a:lnTo>
                    <a:cubicBezTo>
                      <a:pt x="98347" y="54512"/>
                      <a:pt x="111056" y="59547"/>
                      <a:pt x="125093" y="59547"/>
                    </a:cubicBezTo>
                    <a:cubicBezTo>
                      <a:pt x="153168" y="59547"/>
                      <a:pt x="175927" y="39408"/>
                      <a:pt x="175927" y="14564"/>
                    </a:cubicBezTo>
                    <a:lnTo>
                      <a:pt x="173220" y="2702"/>
                    </a:lnTo>
                    <a:lnTo>
                      <a:pt x="200025" y="0"/>
                    </a:lnTo>
                    <a:lnTo>
                      <a:pt x="241497" y="8373"/>
                    </a:lnTo>
                    <a:lnTo>
                      <a:pt x="238633" y="19158"/>
                    </a:lnTo>
                    <a:cubicBezTo>
                      <a:pt x="237111" y="38579"/>
                      <a:pt x="246189" y="56938"/>
                      <a:pt x="263076" y="64812"/>
                    </a:cubicBezTo>
                    <a:cubicBezTo>
                      <a:pt x="279962" y="72686"/>
                      <a:pt x="299861" y="67840"/>
                      <a:pt x="313761" y="54190"/>
                    </a:cubicBezTo>
                    <a:lnTo>
                      <a:pt x="320576" y="44503"/>
                    </a:lnTo>
                    <a:lnTo>
                      <a:pt x="341464" y="58586"/>
                    </a:lnTo>
                    <a:lnTo>
                      <a:pt x="359003" y="84599"/>
                    </a:lnTo>
                    <a:lnTo>
                      <a:pt x="348549" y="90836"/>
                    </a:lnTo>
                    <a:cubicBezTo>
                      <a:pt x="339349" y="98976"/>
                      <a:pt x="333660" y="110222"/>
                      <a:pt x="333660" y="122643"/>
                    </a:cubicBezTo>
                    <a:cubicBezTo>
                      <a:pt x="333660" y="147486"/>
                      <a:pt x="356419" y="167625"/>
                      <a:pt x="384494" y="167625"/>
                    </a:cubicBezTo>
                    <a:lnTo>
                      <a:pt x="393195" y="166071"/>
                    </a:lnTo>
                    <a:lnTo>
                      <a:pt x="400050" y="200025"/>
                    </a:lnTo>
                    <a:lnTo>
                      <a:pt x="396373" y="236505"/>
                    </a:lnTo>
                    <a:lnTo>
                      <a:pt x="382840" y="233592"/>
                    </a:lnTo>
                    <a:cubicBezTo>
                      <a:pt x="364947" y="233763"/>
                      <a:pt x="347045" y="245349"/>
                      <a:pt x="338146" y="264432"/>
                    </a:cubicBezTo>
                    <a:cubicBezTo>
                      <a:pt x="329248" y="283515"/>
                      <a:pt x="331879" y="304676"/>
                      <a:pt x="343250" y="318493"/>
                    </a:cubicBezTo>
                    <a:lnTo>
                      <a:pt x="352241" y="325480"/>
                    </a:lnTo>
                    <a:lnTo>
                      <a:pt x="341464" y="341464"/>
                    </a:lnTo>
                    <a:lnTo>
                      <a:pt x="316284" y="358441"/>
                    </a:lnTo>
                    <a:lnTo>
                      <a:pt x="308919" y="348776"/>
                    </a:lnTo>
                    <a:cubicBezTo>
                      <a:pt x="299720" y="340636"/>
                      <a:pt x="287012" y="335601"/>
                      <a:pt x="272974" y="335601"/>
                    </a:cubicBezTo>
                    <a:cubicBezTo>
                      <a:pt x="244899" y="335601"/>
                      <a:pt x="222140" y="355740"/>
                      <a:pt x="222140" y="380583"/>
                    </a:cubicBezTo>
                    <a:lnTo>
                      <a:pt x="225985" y="397433"/>
                    </a:lnTo>
                    <a:lnTo>
                      <a:pt x="200025" y="400050"/>
                    </a:lnTo>
                    <a:lnTo>
                      <a:pt x="158553" y="391677"/>
                    </a:lnTo>
                    <a:lnTo>
                      <a:pt x="161417" y="380892"/>
                    </a:lnTo>
                    <a:cubicBezTo>
                      <a:pt x="162939" y="361471"/>
                      <a:pt x="153861" y="343112"/>
                      <a:pt x="136974" y="335238"/>
                    </a:cubicBezTo>
                    <a:cubicBezTo>
                      <a:pt x="120088" y="327364"/>
                      <a:pt x="100189" y="332210"/>
                      <a:pt x="86289" y="345860"/>
                    </a:cubicBezTo>
                    <a:lnTo>
                      <a:pt x="79474" y="355547"/>
                    </a:lnTo>
                    <a:lnTo>
                      <a:pt x="58586" y="341464"/>
                    </a:lnTo>
                    <a:lnTo>
                      <a:pt x="38121" y="311111"/>
                    </a:lnTo>
                    <a:lnTo>
                      <a:pt x="49519" y="304312"/>
                    </a:lnTo>
                    <a:cubicBezTo>
                      <a:pt x="58718" y="296172"/>
                      <a:pt x="64408" y="284926"/>
                      <a:pt x="64408" y="272505"/>
                    </a:cubicBezTo>
                    <a:cubicBezTo>
                      <a:pt x="64408" y="247662"/>
                      <a:pt x="41649" y="227523"/>
                      <a:pt x="13574" y="227523"/>
                    </a:cubicBezTo>
                    <a:lnTo>
                      <a:pt x="5831" y="228906"/>
                    </a:lnTo>
                    <a:lnTo>
                      <a:pt x="0" y="200025"/>
                    </a:lnTo>
                    <a:lnTo>
                      <a:pt x="4125" y="163642"/>
                    </a:lnTo>
                    <a:lnTo>
                      <a:pt x="17210" y="166458"/>
                    </a:lnTo>
                    <a:cubicBezTo>
                      <a:pt x="35103" y="166287"/>
                      <a:pt x="53005" y="154701"/>
                      <a:pt x="61904" y="135618"/>
                    </a:cubicBezTo>
                    <a:cubicBezTo>
                      <a:pt x="70802" y="116535"/>
                      <a:pt x="68171" y="95374"/>
                      <a:pt x="56800" y="815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ln w="3175">
                    <a:solidFill>
                      <a:schemeClr val="tx1"/>
                    </a:solidFill>
                  </a:ln>
                  <a:solidFill>
                    <a:schemeClr val="tx1"/>
                  </a:solidFill>
                </a:endParaRPr>
              </a:p>
            </p:txBody>
          </p:sp>
        </p:grpSp>
        <p:sp>
          <p:nvSpPr>
            <p:cNvPr id="94" name="TextBox 93">
              <a:extLst>
                <a:ext uri="{FF2B5EF4-FFF2-40B4-BE49-F238E27FC236}">
                  <a16:creationId xmlns:a16="http://schemas.microsoft.com/office/drawing/2014/main" id="{2570B318-3428-D39A-9CF2-DC791754B44B}"/>
                </a:ext>
              </a:extLst>
            </p:cNvPr>
            <p:cNvSpPr txBox="1"/>
            <p:nvPr/>
          </p:nvSpPr>
          <p:spPr>
            <a:xfrm rot="16200000">
              <a:off x="5753230" y="2641855"/>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96" name="TextBox 95">
              <a:extLst>
                <a:ext uri="{FF2B5EF4-FFF2-40B4-BE49-F238E27FC236}">
                  <a16:creationId xmlns:a16="http://schemas.microsoft.com/office/drawing/2014/main" id="{ED3484CD-C46D-E672-49C5-9327F6BD08AE}"/>
                </a:ext>
              </a:extLst>
            </p:cNvPr>
            <p:cNvSpPr txBox="1"/>
            <p:nvPr/>
          </p:nvSpPr>
          <p:spPr>
            <a:xfrm rot="5400000">
              <a:off x="8311728" y="2646894"/>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98" name="TextBox 97">
              <a:extLst>
                <a:ext uri="{FF2B5EF4-FFF2-40B4-BE49-F238E27FC236}">
                  <a16:creationId xmlns:a16="http://schemas.microsoft.com/office/drawing/2014/main" id="{F47118C9-167F-CF59-7AB0-A28A666F047A}"/>
                </a:ext>
              </a:extLst>
            </p:cNvPr>
            <p:cNvSpPr txBox="1"/>
            <p:nvPr/>
          </p:nvSpPr>
          <p:spPr>
            <a:xfrm>
              <a:off x="6500447" y="4349067"/>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99" name="TextBox 98">
              <a:extLst>
                <a:ext uri="{FF2B5EF4-FFF2-40B4-BE49-F238E27FC236}">
                  <a16:creationId xmlns:a16="http://schemas.microsoft.com/office/drawing/2014/main" id="{FD87F25B-A37C-8253-0F90-026B0B9043E0}"/>
                </a:ext>
              </a:extLst>
            </p:cNvPr>
            <p:cNvSpPr txBox="1"/>
            <p:nvPr/>
          </p:nvSpPr>
          <p:spPr>
            <a:xfrm>
              <a:off x="7569539" y="4349067"/>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100" name="TextBox 99">
              <a:extLst>
                <a:ext uri="{FF2B5EF4-FFF2-40B4-BE49-F238E27FC236}">
                  <a16:creationId xmlns:a16="http://schemas.microsoft.com/office/drawing/2014/main" id="{50B312CF-F9A7-3418-E4EC-9ACA983C4040}"/>
                </a:ext>
              </a:extLst>
            </p:cNvPr>
            <p:cNvSpPr txBox="1"/>
            <p:nvPr/>
          </p:nvSpPr>
          <p:spPr>
            <a:xfrm rot="5400000">
              <a:off x="8311728" y="3666959"/>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101" name="TextBox 100">
              <a:extLst>
                <a:ext uri="{FF2B5EF4-FFF2-40B4-BE49-F238E27FC236}">
                  <a16:creationId xmlns:a16="http://schemas.microsoft.com/office/drawing/2014/main" id="{A2270DB3-74DB-D4D8-331E-B34004B59E1E}"/>
                </a:ext>
              </a:extLst>
            </p:cNvPr>
            <p:cNvSpPr txBox="1"/>
            <p:nvPr/>
          </p:nvSpPr>
          <p:spPr>
            <a:xfrm>
              <a:off x="6500447" y="1944357"/>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102" name="TextBox 101">
              <a:extLst>
                <a:ext uri="{FF2B5EF4-FFF2-40B4-BE49-F238E27FC236}">
                  <a16:creationId xmlns:a16="http://schemas.microsoft.com/office/drawing/2014/main" id="{DEBB08F0-BAEF-0A0A-C272-732AF48B278D}"/>
                </a:ext>
              </a:extLst>
            </p:cNvPr>
            <p:cNvSpPr txBox="1"/>
            <p:nvPr/>
          </p:nvSpPr>
          <p:spPr>
            <a:xfrm>
              <a:off x="7569539" y="1944357"/>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sp>
          <p:nvSpPr>
            <p:cNvPr id="103" name="TextBox 102">
              <a:extLst>
                <a:ext uri="{FF2B5EF4-FFF2-40B4-BE49-F238E27FC236}">
                  <a16:creationId xmlns:a16="http://schemas.microsoft.com/office/drawing/2014/main" id="{CE40A42A-73E7-37A6-DFDB-119DFFA6EFEA}"/>
                </a:ext>
              </a:extLst>
            </p:cNvPr>
            <p:cNvSpPr txBox="1"/>
            <p:nvPr/>
          </p:nvSpPr>
          <p:spPr>
            <a:xfrm rot="16200000">
              <a:off x="5753231" y="3661920"/>
              <a:ext cx="981789" cy="296251"/>
            </a:xfrm>
            <a:prstGeom prst="roundRect">
              <a:avLst/>
            </a:prstGeom>
            <a:solidFill>
              <a:schemeClr val="accent2"/>
            </a:solidFill>
            <a:ln>
              <a:noFill/>
            </a:ln>
          </p:spPr>
          <p:txBody>
            <a:bodyPr wrap="none" rtlCol="0">
              <a:spAutoFit/>
            </a:bodyPr>
            <a:lstStyle/>
            <a:p>
              <a:pPr marL="0" marR="0" lvl="0" indent="0" algn="ctr" defTabSz="457189" eaLnBrk="1" fontAlgn="auto" latinLnBrk="0" hangingPunct="1">
                <a:lnSpc>
                  <a:spcPct val="95000"/>
                </a:lnSpc>
                <a:spcBef>
                  <a:spcPts val="0"/>
                </a:spcBef>
                <a:spcAft>
                  <a:spcPts val="600"/>
                </a:spcAft>
                <a:buClrTx/>
                <a:buSzTx/>
                <a:buFontTx/>
                <a:buNone/>
                <a:tabLst/>
                <a:defRPr/>
              </a:pPr>
              <a:r>
                <a:rPr kumimoji="0" lang="en-US" sz="1200" b="1" i="0" u="none" strike="noStrike" kern="0" cap="none" spc="0" normalizeH="0" baseline="0" noProof="0" dirty="0">
                  <a:ln>
                    <a:noFill/>
                  </a:ln>
                  <a:solidFill>
                    <a:schemeClr val="bg1"/>
                  </a:solidFill>
                  <a:effectLst/>
                  <a:uLnTx/>
                  <a:uFillTx/>
                  <a:cs typeface="Arial" panose="020B0604020202020204" pitchFamily="34" charset="0"/>
                  <a:sym typeface="Arial"/>
                </a:rPr>
                <a:t>Connector</a:t>
              </a:r>
            </a:p>
          </p:txBody>
        </p:sp>
      </p:grpSp>
      <p:sp>
        <p:nvSpPr>
          <p:cNvPr id="111" name="Oval 110">
            <a:extLst>
              <a:ext uri="{FF2B5EF4-FFF2-40B4-BE49-F238E27FC236}">
                <a16:creationId xmlns:a16="http://schemas.microsoft.com/office/drawing/2014/main" id="{405E33BA-5360-08CE-C61A-070382C09CE4}"/>
              </a:ext>
            </a:extLst>
          </p:cNvPr>
          <p:cNvSpPr/>
          <p:nvPr/>
        </p:nvSpPr>
        <p:spPr>
          <a:xfrm>
            <a:off x="6894836" y="1360278"/>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Threat Intelligence</a:t>
            </a:r>
          </a:p>
        </p:txBody>
      </p:sp>
      <p:sp>
        <p:nvSpPr>
          <p:cNvPr id="116" name="Oval 115">
            <a:extLst>
              <a:ext uri="{FF2B5EF4-FFF2-40B4-BE49-F238E27FC236}">
                <a16:creationId xmlns:a16="http://schemas.microsoft.com/office/drawing/2014/main" id="{29476807-CDC9-3BDA-A4BB-E3F1481C927A}"/>
              </a:ext>
            </a:extLst>
          </p:cNvPr>
          <p:cNvSpPr/>
          <p:nvPr/>
        </p:nvSpPr>
        <p:spPr>
          <a:xfrm>
            <a:off x="8945717" y="1360277"/>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SIEM</a:t>
            </a:r>
          </a:p>
        </p:txBody>
      </p:sp>
      <p:sp>
        <p:nvSpPr>
          <p:cNvPr id="118" name="Oval 117">
            <a:extLst>
              <a:ext uri="{FF2B5EF4-FFF2-40B4-BE49-F238E27FC236}">
                <a16:creationId xmlns:a16="http://schemas.microsoft.com/office/drawing/2014/main" id="{F92755A4-A99A-F1BD-9AE8-935D1F2C041A}"/>
              </a:ext>
            </a:extLst>
          </p:cNvPr>
          <p:cNvSpPr/>
          <p:nvPr/>
        </p:nvSpPr>
        <p:spPr>
          <a:xfrm>
            <a:off x="6894836" y="5650796"/>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Firewall</a:t>
            </a:r>
          </a:p>
        </p:txBody>
      </p:sp>
      <p:sp>
        <p:nvSpPr>
          <p:cNvPr id="119" name="Oval 118">
            <a:extLst>
              <a:ext uri="{FF2B5EF4-FFF2-40B4-BE49-F238E27FC236}">
                <a16:creationId xmlns:a16="http://schemas.microsoft.com/office/drawing/2014/main" id="{85D196AE-345C-8B9B-B46E-C6A93E75A7A3}"/>
              </a:ext>
            </a:extLst>
          </p:cNvPr>
          <p:cNvSpPr/>
          <p:nvPr/>
        </p:nvSpPr>
        <p:spPr>
          <a:xfrm>
            <a:off x="8945717" y="5650795"/>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EDR</a:t>
            </a:r>
          </a:p>
        </p:txBody>
      </p:sp>
      <p:sp>
        <p:nvSpPr>
          <p:cNvPr id="120" name="Oval 119">
            <a:extLst>
              <a:ext uri="{FF2B5EF4-FFF2-40B4-BE49-F238E27FC236}">
                <a16:creationId xmlns:a16="http://schemas.microsoft.com/office/drawing/2014/main" id="{D27DF75A-FC7A-BC0A-1A72-1D2F77C56912}"/>
              </a:ext>
            </a:extLst>
          </p:cNvPr>
          <p:cNvSpPr/>
          <p:nvPr/>
        </p:nvSpPr>
        <p:spPr>
          <a:xfrm>
            <a:off x="5203571" y="2507929"/>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Directory Service</a:t>
            </a:r>
          </a:p>
        </p:txBody>
      </p:sp>
      <p:sp>
        <p:nvSpPr>
          <p:cNvPr id="121" name="Oval 120">
            <a:extLst>
              <a:ext uri="{FF2B5EF4-FFF2-40B4-BE49-F238E27FC236}">
                <a16:creationId xmlns:a16="http://schemas.microsoft.com/office/drawing/2014/main" id="{A713A5A0-8E5E-3CDD-DC2D-9625BF16407D}"/>
              </a:ext>
            </a:extLst>
          </p:cNvPr>
          <p:cNvSpPr/>
          <p:nvPr/>
        </p:nvSpPr>
        <p:spPr>
          <a:xfrm>
            <a:off x="5203572" y="4509784"/>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Ticketing System</a:t>
            </a:r>
          </a:p>
        </p:txBody>
      </p:sp>
      <p:sp>
        <p:nvSpPr>
          <p:cNvPr id="122" name="Oval 121">
            <a:extLst>
              <a:ext uri="{FF2B5EF4-FFF2-40B4-BE49-F238E27FC236}">
                <a16:creationId xmlns:a16="http://schemas.microsoft.com/office/drawing/2014/main" id="{62D642D1-172E-978C-B621-211566FB98A6}"/>
              </a:ext>
            </a:extLst>
          </p:cNvPr>
          <p:cNvSpPr/>
          <p:nvPr/>
        </p:nvSpPr>
        <p:spPr>
          <a:xfrm>
            <a:off x="10481444" y="2507929"/>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Email Server</a:t>
            </a:r>
          </a:p>
        </p:txBody>
      </p:sp>
      <p:sp>
        <p:nvSpPr>
          <p:cNvPr id="123" name="Oval 122">
            <a:extLst>
              <a:ext uri="{FF2B5EF4-FFF2-40B4-BE49-F238E27FC236}">
                <a16:creationId xmlns:a16="http://schemas.microsoft.com/office/drawing/2014/main" id="{AACDEBEA-71CB-3074-2364-BC3A0A9A9521}"/>
              </a:ext>
            </a:extLst>
          </p:cNvPr>
          <p:cNvSpPr/>
          <p:nvPr/>
        </p:nvSpPr>
        <p:spPr>
          <a:xfrm>
            <a:off x="10481445" y="4509784"/>
            <a:ext cx="1671201" cy="503585"/>
          </a:xfrm>
          <a:prstGeom prst="ellipse">
            <a:avLst/>
          </a:prstGeom>
          <a:solidFill>
            <a:srgbClr val="00B0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400" b="1" dirty="0">
                <a:solidFill>
                  <a:schemeClr val="bg1"/>
                </a:solidFill>
              </a:rPr>
              <a:t>Sandbox</a:t>
            </a:r>
          </a:p>
        </p:txBody>
      </p:sp>
      <p:cxnSp>
        <p:nvCxnSpPr>
          <p:cNvPr id="127" name="Connector: Elbow 126">
            <a:extLst>
              <a:ext uri="{FF2B5EF4-FFF2-40B4-BE49-F238E27FC236}">
                <a16:creationId xmlns:a16="http://schemas.microsoft.com/office/drawing/2014/main" id="{60E9998F-754A-05F3-5CD4-700FB902149B}"/>
              </a:ext>
            </a:extLst>
          </p:cNvPr>
          <p:cNvCxnSpPr>
            <a:stCxn id="120" idx="4"/>
            <a:endCxn id="94" idx="0"/>
          </p:cNvCxnSpPr>
          <p:nvPr/>
        </p:nvCxnSpPr>
        <p:spPr>
          <a:xfrm rot="16200000" flipH="1">
            <a:off x="6563029" y="2487656"/>
            <a:ext cx="239103" cy="1286817"/>
          </a:xfrm>
          <a:prstGeom prst="bentConnector2">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D6C7253C-7E97-D1FC-5E1D-8323C5A5978D}"/>
              </a:ext>
            </a:extLst>
          </p:cNvPr>
          <p:cNvCxnSpPr>
            <a:cxnSpLocks/>
            <a:stCxn id="121" idx="0"/>
            <a:endCxn id="103" idx="0"/>
          </p:cNvCxnSpPr>
          <p:nvPr/>
        </p:nvCxnSpPr>
        <p:spPr>
          <a:xfrm rot="5400000" flipH="1" flipV="1">
            <a:off x="6563030" y="3746825"/>
            <a:ext cx="239102" cy="1286817"/>
          </a:xfrm>
          <a:prstGeom prst="bentConnector2">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FDDC3239-C8D2-58AA-69FF-71C351B8B855}"/>
              </a:ext>
            </a:extLst>
          </p:cNvPr>
          <p:cNvCxnSpPr>
            <a:cxnSpLocks/>
            <a:stCxn id="111" idx="4"/>
            <a:endCxn id="101" idx="0"/>
          </p:cNvCxnSpPr>
          <p:nvPr/>
        </p:nvCxnSpPr>
        <p:spPr>
          <a:xfrm rot="16200000" flipH="1">
            <a:off x="7705319" y="1888980"/>
            <a:ext cx="541131" cy="490895"/>
          </a:xfrm>
          <a:prstGeom prst="bentConnector3">
            <a:avLst>
              <a:gd name="adj1" fmla="val 50000"/>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46DF139D-C2BB-BBF5-46D3-B58EA23D6C09}"/>
              </a:ext>
            </a:extLst>
          </p:cNvPr>
          <p:cNvCxnSpPr>
            <a:cxnSpLocks/>
            <a:stCxn id="116" idx="4"/>
            <a:endCxn id="102" idx="0"/>
          </p:cNvCxnSpPr>
          <p:nvPr/>
        </p:nvCxnSpPr>
        <p:spPr>
          <a:xfrm rot="5400000">
            <a:off x="9265305" y="1888981"/>
            <a:ext cx="541132" cy="490894"/>
          </a:xfrm>
          <a:prstGeom prst="bentConnector3">
            <a:avLst>
              <a:gd name="adj1" fmla="val 50000"/>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661C981C-D454-6FF9-C6C9-33E5E7E1241A}"/>
              </a:ext>
            </a:extLst>
          </p:cNvPr>
          <p:cNvCxnSpPr>
            <a:cxnSpLocks/>
            <a:stCxn id="119" idx="0"/>
            <a:endCxn id="99" idx="2"/>
          </p:cNvCxnSpPr>
          <p:nvPr/>
        </p:nvCxnSpPr>
        <p:spPr>
          <a:xfrm rot="16200000" flipV="1">
            <a:off x="9263451" y="5132928"/>
            <a:ext cx="544840" cy="490894"/>
          </a:xfrm>
          <a:prstGeom prst="bentConnector3">
            <a:avLst>
              <a:gd name="adj1" fmla="val 50000"/>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0E51184E-081F-9304-14D9-A19FDD9C62DF}"/>
              </a:ext>
            </a:extLst>
          </p:cNvPr>
          <p:cNvCxnSpPr>
            <a:cxnSpLocks/>
            <a:stCxn id="118" idx="0"/>
            <a:endCxn id="98" idx="2"/>
          </p:cNvCxnSpPr>
          <p:nvPr/>
        </p:nvCxnSpPr>
        <p:spPr>
          <a:xfrm rot="5400000" flipH="1" flipV="1">
            <a:off x="7703464" y="5132929"/>
            <a:ext cx="544841" cy="490895"/>
          </a:xfrm>
          <a:prstGeom prst="bentConnector3">
            <a:avLst>
              <a:gd name="adj1" fmla="val 50000"/>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AA1276D2-E1C5-2FE6-6C4B-44FA32AB5E36}"/>
              </a:ext>
            </a:extLst>
          </p:cNvPr>
          <p:cNvCxnSpPr>
            <a:cxnSpLocks/>
            <a:stCxn id="100" idx="0"/>
            <a:endCxn id="123" idx="0"/>
          </p:cNvCxnSpPr>
          <p:nvPr/>
        </p:nvCxnSpPr>
        <p:spPr>
          <a:xfrm>
            <a:off x="10180738" y="4275722"/>
            <a:ext cx="1136308" cy="234062"/>
          </a:xfrm>
          <a:prstGeom prst="bentConnector2">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524DE7F6-CC19-0189-7115-23281DDC77C3}"/>
              </a:ext>
            </a:extLst>
          </p:cNvPr>
          <p:cNvCxnSpPr>
            <a:cxnSpLocks/>
            <a:stCxn id="96" idx="0"/>
            <a:endCxn id="122" idx="4"/>
          </p:cNvCxnSpPr>
          <p:nvPr/>
        </p:nvCxnSpPr>
        <p:spPr>
          <a:xfrm flipV="1">
            <a:off x="10180738" y="3011514"/>
            <a:ext cx="1136307" cy="244143"/>
          </a:xfrm>
          <a:prstGeom prst="bentConnector2">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D2FBA9FA-533A-74EC-20A1-8412BA3DC67D}"/>
              </a:ext>
            </a:extLst>
          </p:cNvPr>
          <p:cNvSpPr txBox="1"/>
          <p:nvPr/>
        </p:nvSpPr>
        <p:spPr>
          <a:xfrm>
            <a:off x="7780185" y="1861973"/>
            <a:ext cx="441146" cy="276999"/>
          </a:xfrm>
          <a:prstGeom prst="rect">
            <a:avLst/>
          </a:prstGeom>
          <a:noFill/>
        </p:spPr>
        <p:txBody>
          <a:bodyPr wrap="none" rtlCol="0">
            <a:spAutoFit/>
          </a:bodyPr>
          <a:lstStyle/>
          <a:p>
            <a:pPr algn="ctr"/>
            <a:r>
              <a:rPr lang="en-GB" sz="1200" b="1" dirty="0"/>
              <a:t>API</a:t>
            </a:r>
          </a:p>
        </p:txBody>
      </p:sp>
      <p:sp>
        <p:nvSpPr>
          <p:cNvPr id="151" name="TextBox 150">
            <a:extLst>
              <a:ext uri="{FF2B5EF4-FFF2-40B4-BE49-F238E27FC236}">
                <a16:creationId xmlns:a16="http://schemas.microsoft.com/office/drawing/2014/main" id="{70708689-7998-ADA3-70BD-481CA1DA27A8}"/>
              </a:ext>
            </a:extLst>
          </p:cNvPr>
          <p:cNvSpPr txBox="1"/>
          <p:nvPr/>
        </p:nvSpPr>
        <p:spPr>
          <a:xfrm>
            <a:off x="9295678" y="1861862"/>
            <a:ext cx="441146" cy="276999"/>
          </a:xfrm>
          <a:prstGeom prst="rect">
            <a:avLst/>
          </a:prstGeom>
          <a:noFill/>
        </p:spPr>
        <p:txBody>
          <a:bodyPr wrap="none" rtlCol="0">
            <a:spAutoFit/>
          </a:bodyPr>
          <a:lstStyle/>
          <a:p>
            <a:pPr algn="ctr"/>
            <a:r>
              <a:rPr lang="en-GB" sz="1200" b="1" dirty="0"/>
              <a:t>API</a:t>
            </a:r>
          </a:p>
        </p:txBody>
      </p:sp>
      <p:sp>
        <p:nvSpPr>
          <p:cNvPr id="152" name="TextBox 151">
            <a:extLst>
              <a:ext uri="{FF2B5EF4-FFF2-40B4-BE49-F238E27FC236}">
                <a16:creationId xmlns:a16="http://schemas.microsoft.com/office/drawing/2014/main" id="{AA2C94C2-6A33-E3E7-6E4F-73D63A5A017D}"/>
              </a:ext>
            </a:extLst>
          </p:cNvPr>
          <p:cNvSpPr txBox="1"/>
          <p:nvPr/>
        </p:nvSpPr>
        <p:spPr>
          <a:xfrm>
            <a:off x="7780186" y="5373796"/>
            <a:ext cx="441146" cy="276999"/>
          </a:xfrm>
          <a:prstGeom prst="rect">
            <a:avLst/>
          </a:prstGeom>
          <a:noFill/>
        </p:spPr>
        <p:txBody>
          <a:bodyPr wrap="none" rtlCol="0">
            <a:spAutoFit/>
          </a:bodyPr>
          <a:lstStyle/>
          <a:p>
            <a:pPr algn="ctr"/>
            <a:r>
              <a:rPr lang="en-GB" sz="1200" b="1" dirty="0"/>
              <a:t>API</a:t>
            </a:r>
          </a:p>
        </p:txBody>
      </p:sp>
      <p:sp>
        <p:nvSpPr>
          <p:cNvPr id="153" name="TextBox 152">
            <a:extLst>
              <a:ext uri="{FF2B5EF4-FFF2-40B4-BE49-F238E27FC236}">
                <a16:creationId xmlns:a16="http://schemas.microsoft.com/office/drawing/2014/main" id="{014F16B4-2C6B-7F66-CD20-C51707B8A80A}"/>
              </a:ext>
            </a:extLst>
          </p:cNvPr>
          <p:cNvSpPr txBox="1"/>
          <p:nvPr/>
        </p:nvSpPr>
        <p:spPr>
          <a:xfrm>
            <a:off x="9290421" y="5378375"/>
            <a:ext cx="441146" cy="276999"/>
          </a:xfrm>
          <a:prstGeom prst="rect">
            <a:avLst/>
          </a:prstGeom>
          <a:noFill/>
        </p:spPr>
        <p:txBody>
          <a:bodyPr wrap="none" rtlCol="0">
            <a:spAutoFit/>
          </a:bodyPr>
          <a:lstStyle/>
          <a:p>
            <a:pPr algn="ctr"/>
            <a:r>
              <a:rPr lang="en-GB" sz="1200" b="1" dirty="0"/>
              <a:t>API</a:t>
            </a:r>
          </a:p>
        </p:txBody>
      </p:sp>
      <p:sp>
        <p:nvSpPr>
          <p:cNvPr id="154" name="TextBox 153">
            <a:extLst>
              <a:ext uri="{FF2B5EF4-FFF2-40B4-BE49-F238E27FC236}">
                <a16:creationId xmlns:a16="http://schemas.microsoft.com/office/drawing/2014/main" id="{73051357-6B9F-C16F-973D-18EF659F8608}"/>
              </a:ext>
            </a:extLst>
          </p:cNvPr>
          <p:cNvSpPr txBox="1"/>
          <p:nvPr/>
        </p:nvSpPr>
        <p:spPr>
          <a:xfrm>
            <a:off x="6036203" y="3993682"/>
            <a:ext cx="441146" cy="276999"/>
          </a:xfrm>
          <a:prstGeom prst="rect">
            <a:avLst/>
          </a:prstGeom>
          <a:noFill/>
        </p:spPr>
        <p:txBody>
          <a:bodyPr wrap="none" rtlCol="0">
            <a:spAutoFit/>
          </a:bodyPr>
          <a:lstStyle/>
          <a:p>
            <a:pPr algn="ctr"/>
            <a:r>
              <a:rPr lang="en-GB" sz="1200" b="1" dirty="0"/>
              <a:t>API</a:t>
            </a:r>
          </a:p>
        </p:txBody>
      </p:sp>
      <p:sp>
        <p:nvSpPr>
          <p:cNvPr id="155" name="TextBox 154">
            <a:extLst>
              <a:ext uri="{FF2B5EF4-FFF2-40B4-BE49-F238E27FC236}">
                <a16:creationId xmlns:a16="http://schemas.microsoft.com/office/drawing/2014/main" id="{33892D53-5F04-7222-E61A-79BB76C840E9}"/>
              </a:ext>
            </a:extLst>
          </p:cNvPr>
          <p:cNvSpPr txBox="1"/>
          <p:nvPr/>
        </p:nvSpPr>
        <p:spPr>
          <a:xfrm>
            <a:off x="6039171" y="3244547"/>
            <a:ext cx="603050" cy="276999"/>
          </a:xfrm>
          <a:prstGeom prst="rect">
            <a:avLst/>
          </a:prstGeom>
          <a:noFill/>
        </p:spPr>
        <p:txBody>
          <a:bodyPr wrap="none" rtlCol="0">
            <a:spAutoFit/>
          </a:bodyPr>
          <a:lstStyle/>
          <a:p>
            <a:pPr algn="ctr"/>
            <a:r>
              <a:rPr lang="en-GB" sz="1200" b="1" dirty="0"/>
              <a:t>LDAP</a:t>
            </a:r>
          </a:p>
        </p:txBody>
      </p:sp>
      <p:sp>
        <p:nvSpPr>
          <p:cNvPr id="156" name="TextBox 155">
            <a:extLst>
              <a:ext uri="{FF2B5EF4-FFF2-40B4-BE49-F238E27FC236}">
                <a16:creationId xmlns:a16="http://schemas.microsoft.com/office/drawing/2014/main" id="{3EF87998-7485-2AF2-D31C-01313260CEE2}"/>
              </a:ext>
            </a:extLst>
          </p:cNvPr>
          <p:cNvSpPr txBox="1"/>
          <p:nvPr/>
        </p:nvSpPr>
        <p:spPr>
          <a:xfrm>
            <a:off x="10747656" y="3255656"/>
            <a:ext cx="569388" cy="276999"/>
          </a:xfrm>
          <a:prstGeom prst="rect">
            <a:avLst/>
          </a:prstGeom>
          <a:noFill/>
        </p:spPr>
        <p:txBody>
          <a:bodyPr wrap="none" rtlCol="0">
            <a:spAutoFit/>
          </a:bodyPr>
          <a:lstStyle/>
          <a:p>
            <a:pPr algn="ctr"/>
            <a:r>
              <a:rPr lang="en-GB" sz="1200" b="1" dirty="0"/>
              <a:t>IMAP</a:t>
            </a:r>
          </a:p>
        </p:txBody>
      </p:sp>
      <p:sp>
        <p:nvSpPr>
          <p:cNvPr id="157" name="TextBox 156">
            <a:extLst>
              <a:ext uri="{FF2B5EF4-FFF2-40B4-BE49-F238E27FC236}">
                <a16:creationId xmlns:a16="http://schemas.microsoft.com/office/drawing/2014/main" id="{5E4EB245-5B7A-B0B4-78E7-2A077BA8C56A}"/>
              </a:ext>
            </a:extLst>
          </p:cNvPr>
          <p:cNvSpPr txBox="1"/>
          <p:nvPr/>
        </p:nvSpPr>
        <p:spPr>
          <a:xfrm>
            <a:off x="10875898" y="4006199"/>
            <a:ext cx="441146" cy="276999"/>
          </a:xfrm>
          <a:prstGeom prst="rect">
            <a:avLst/>
          </a:prstGeom>
          <a:noFill/>
        </p:spPr>
        <p:txBody>
          <a:bodyPr wrap="none" rtlCol="0">
            <a:spAutoFit/>
          </a:bodyPr>
          <a:lstStyle/>
          <a:p>
            <a:pPr algn="ctr"/>
            <a:r>
              <a:rPr lang="en-GB" sz="1200" b="1" dirty="0"/>
              <a:t>API</a:t>
            </a:r>
          </a:p>
        </p:txBody>
      </p:sp>
      <p:sp>
        <p:nvSpPr>
          <p:cNvPr id="158" name="TextBox 157">
            <a:extLst>
              <a:ext uri="{FF2B5EF4-FFF2-40B4-BE49-F238E27FC236}">
                <a16:creationId xmlns:a16="http://schemas.microsoft.com/office/drawing/2014/main" id="{0A26F532-D835-69FF-ED1A-E66093BE6F93}"/>
              </a:ext>
            </a:extLst>
          </p:cNvPr>
          <p:cNvSpPr txBox="1"/>
          <p:nvPr/>
        </p:nvSpPr>
        <p:spPr>
          <a:xfrm>
            <a:off x="8065940" y="4413241"/>
            <a:ext cx="1364477" cy="369332"/>
          </a:xfrm>
          <a:prstGeom prst="rect">
            <a:avLst/>
          </a:prstGeom>
          <a:noFill/>
        </p:spPr>
        <p:txBody>
          <a:bodyPr wrap="none" rtlCol="0">
            <a:spAutoFit/>
          </a:bodyPr>
          <a:lstStyle/>
          <a:p>
            <a:pPr algn="ctr"/>
            <a:r>
              <a:rPr lang="en-GB" b="1" dirty="0">
                <a:solidFill>
                  <a:schemeClr val="accent2"/>
                </a:solidFill>
              </a:rPr>
              <a:t>FortiSOAR</a:t>
            </a:r>
          </a:p>
        </p:txBody>
      </p:sp>
    </p:spTree>
    <p:extLst>
      <p:ext uri="{BB962C8B-B14F-4D97-AF65-F5344CB8AC3E}">
        <p14:creationId xmlns:p14="http://schemas.microsoft.com/office/powerpoint/2010/main" val="16120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CD674F5-A55C-1501-C418-243AA082FAE4}"/>
              </a:ext>
            </a:extLst>
          </p:cNvPr>
          <p:cNvSpPr>
            <a:spLocks noGrp="1"/>
          </p:cNvSpPr>
          <p:nvPr>
            <p:ph idx="1"/>
          </p:nvPr>
        </p:nvSpPr>
        <p:spPr>
          <a:xfrm>
            <a:off x="6095997" y="1548063"/>
            <a:ext cx="5572127" cy="4624139"/>
          </a:xfrm>
        </p:spPr>
        <p:txBody>
          <a:bodyPr/>
          <a:lstStyle/>
          <a:p>
            <a:r>
              <a:rPr lang="en-GB" dirty="0"/>
              <a:t>Widgets are installable components to populate the UI, dashboards, and reports with visualisations and tools to enable an analyst to visualise and manage data and records in FortiSOAR. </a:t>
            </a:r>
          </a:p>
          <a:p>
            <a:r>
              <a:rPr lang="en-GB" dirty="0"/>
              <a:t>Widgets are written in JavaScript and CSS.</a:t>
            </a:r>
          </a:p>
          <a:p>
            <a:r>
              <a:rPr lang="en-GB" dirty="0"/>
              <a:t>Some example widgets include:</a:t>
            </a:r>
          </a:p>
          <a:p>
            <a:pPr lvl="1"/>
            <a:r>
              <a:rPr lang="en-GB" dirty="0"/>
              <a:t>AI Assistant</a:t>
            </a:r>
          </a:p>
          <a:p>
            <a:pPr lvl="1"/>
            <a:r>
              <a:rPr lang="en-GB" dirty="0"/>
              <a:t>Record Summariser</a:t>
            </a:r>
          </a:p>
          <a:p>
            <a:pPr lvl="1"/>
            <a:r>
              <a:rPr lang="en-GB" dirty="0"/>
              <a:t>ROI Calculator</a:t>
            </a:r>
          </a:p>
          <a:p>
            <a:pPr lvl="1"/>
            <a:r>
              <a:rPr lang="en-GB" dirty="0"/>
              <a:t>SLA Count Down Timer</a:t>
            </a:r>
          </a:p>
          <a:p>
            <a:pPr lvl="1"/>
            <a:r>
              <a:rPr lang="en-GB" dirty="0"/>
              <a:t>Task Management</a:t>
            </a:r>
          </a:p>
          <a:p>
            <a:pPr lvl="1"/>
            <a:r>
              <a:rPr lang="en-GB" dirty="0"/>
              <a:t>Time Series Charts</a:t>
            </a:r>
          </a:p>
        </p:txBody>
      </p:sp>
      <p:sp>
        <p:nvSpPr>
          <p:cNvPr id="7" name="Content Placeholder 6">
            <a:extLst>
              <a:ext uri="{FF2B5EF4-FFF2-40B4-BE49-F238E27FC236}">
                <a16:creationId xmlns:a16="http://schemas.microsoft.com/office/drawing/2014/main" id="{4F149FFE-BFEE-DE97-8947-C6CF02585EC5}"/>
              </a:ext>
            </a:extLst>
          </p:cNvPr>
          <p:cNvSpPr>
            <a:spLocks noGrp="1"/>
          </p:cNvSpPr>
          <p:nvPr>
            <p:ph sz="quarter" idx="11"/>
          </p:nvPr>
        </p:nvSpPr>
        <p:spPr/>
        <p:txBody>
          <a:bodyPr/>
          <a:lstStyle/>
          <a:p>
            <a:r>
              <a:rPr lang="en-GB" dirty="0"/>
              <a:t>Enabling more from </a:t>
            </a:r>
            <a:r>
              <a:rPr lang="en-GB" dirty="0" err="1"/>
              <a:t>FortiSOAR’s</a:t>
            </a:r>
            <a:r>
              <a:rPr lang="en-GB" dirty="0"/>
              <a:t> GUI</a:t>
            </a:r>
          </a:p>
        </p:txBody>
      </p:sp>
      <p:sp>
        <p:nvSpPr>
          <p:cNvPr id="9" name="Title 8">
            <a:extLst>
              <a:ext uri="{FF2B5EF4-FFF2-40B4-BE49-F238E27FC236}">
                <a16:creationId xmlns:a16="http://schemas.microsoft.com/office/drawing/2014/main" id="{F06BD79D-6CF5-9841-9BAF-A1E6BA51714A}"/>
              </a:ext>
            </a:extLst>
          </p:cNvPr>
          <p:cNvSpPr>
            <a:spLocks noGrp="1"/>
          </p:cNvSpPr>
          <p:nvPr>
            <p:ph type="title"/>
          </p:nvPr>
        </p:nvSpPr>
        <p:spPr/>
        <p:txBody>
          <a:bodyPr/>
          <a:lstStyle/>
          <a:p>
            <a:r>
              <a:rPr lang="en-US" spc="-150" dirty="0">
                <a:ea typeface="+mj-ea"/>
              </a:rPr>
              <a:t>Orchestration &amp; Automation: </a:t>
            </a:r>
            <a:r>
              <a:rPr lang="en-GB" dirty="0"/>
              <a:t>Widgets</a:t>
            </a:r>
          </a:p>
        </p:txBody>
      </p:sp>
      <p:pic>
        <p:nvPicPr>
          <p:cNvPr id="6" name="Picture 5">
            <a:extLst>
              <a:ext uri="{FF2B5EF4-FFF2-40B4-BE49-F238E27FC236}">
                <a16:creationId xmlns:a16="http://schemas.microsoft.com/office/drawing/2014/main" id="{E14470A6-14FA-DBCF-238A-22AB4B443C5A}"/>
              </a:ext>
            </a:extLst>
          </p:cNvPr>
          <p:cNvPicPr>
            <a:picLocks noChangeAspect="1"/>
          </p:cNvPicPr>
          <p:nvPr/>
        </p:nvPicPr>
        <p:blipFill>
          <a:blip r:embed="rId2"/>
          <a:stretch>
            <a:fillRect/>
          </a:stretch>
        </p:blipFill>
        <p:spPr>
          <a:xfrm>
            <a:off x="353008" y="1548063"/>
            <a:ext cx="5742989" cy="4730222"/>
          </a:xfrm>
          <a:prstGeom prst="rect">
            <a:avLst/>
          </a:prstGeom>
        </p:spPr>
      </p:pic>
    </p:spTree>
    <p:extLst>
      <p:ext uri="{BB962C8B-B14F-4D97-AF65-F5344CB8AC3E}">
        <p14:creationId xmlns:p14="http://schemas.microsoft.com/office/powerpoint/2010/main" val="194362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CD674F5-A55C-1501-C418-243AA082FAE4}"/>
              </a:ext>
            </a:extLst>
          </p:cNvPr>
          <p:cNvSpPr>
            <a:spLocks noGrp="1"/>
          </p:cNvSpPr>
          <p:nvPr>
            <p:ph idx="1"/>
          </p:nvPr>
        </p:nvSpPr>
        <p:spPr>
          <a:xfrm>
            <a:off x="6095999" y="1548063"/>
            <a:ext cx="5572125" cy="4624139"/>
          </a:xfrm>
        </p:spPr>
        <p:txBody>
          <a:bodyPr/>
          <a:lstStyle/>
          <a:p>
            <a:r>
              <a:rPr lang="en-GB" dirty="0"/>
              <a:t>Solution Packs are example curated sets of connectors, playbooks, widgets, and modules that provide a demonstration of a particular use case that can be performed by FortiSOAR. </a:t>
            </a:r>
          </a:p>
          <a:p>
            <a:r>
              <a:rPr lang="en-GB" dirty="0"/>
              <a:t>These can be used to provide a sample framework which analysts can customise to meet their individual requirements.</a:t>
            </a:r>
          </a:p>
          <a:p>
            <a:r>
              <a:rPr lang="en-GB" dirty="0"/>
              <a:t>Example Solution Packs include:</a:t>
            </a:r>
          </a:p>
          <a:p>
            <a:pPr lvl="1"/>
            <a:r>
              <a:rPr lang="en-GB" dirty="0"/>
              <a:t>Automated Employee Onboarding</a:t>
            </a:r>
          </a:p>
          <a:p>
            <a:pPr lvl="1"/>
            <a:r>
              <a:rPr lang="en-GB" dirty="0"/>
              <a:t>MITRE ATT&amp;CK Enrichment Framework</a:t>
            </a:r>
          </a:p>
          <a:p>
            <a:pPr lvl="1"/>
            <a:r>
              <a:rPr lang="en-GB" dirty="0"/>
              <a:t>MITRE ATT&amp;CK Threat Hunting</a:t>
            </a:r>
          </a:p>
          <a:p>
            <a:pPr lvl="1"/>
            <a:r>
              <a:rPr lang="en-GB" dirty="0"/>
              <a:t>Multi-Tenancy Addons</a:t>
            </a:r>
          </a:p>
          <a:p>
            <a:pPr lvl="1"/>
            <a:r>
              <a:rPr lang="en-GB" dirty="0"/>
              <a:t>Outbreak Response Framework</a:t>
            </a:r>
          </a:p>
          <a:p>
            <a:pPr lvl="1"/>
            <a:r>
              <a:rPr lang="en-GB" dirty="0"/>
              <a:t>Phishing Incident Management</a:t>
            </a:r>
          </a:p>
          <a:p>
            <a:pPr lvl="1"/>
            <a:endParaRPr lang="en-GB" dirty="0"/>
          </a:p>
          <a:p>
            <a:pPr lvl="1"/>
            <a:endParaRPr lang="en-GB" dirty="0"/>
          </a:p>
        </p:txBody>
      </p:sp>
      <p:sp>
        <p:nvSpPr>
          <p:cNvPr id="2" name="Content Placeholder 1">
            <a:extLst>
              <a:ext uri="{FF2B5EF4-FFF2-40B4-BE49-F238E27FC236}">
                <a16:creationId xmlns:a16="http://schemas.microsoft.com/office/drawing/2014/main" id="{0BA8E17B-1ED0-B996-F807-A1419B6A2845}"/>
              </a:ext>
            </a:extLst>
          </p:cNvPr>
          <p:cNvSpPr>
            <a:spLocks noGrp="1"/>
          </p:cNvSpPr>
          <p:nvPr>
            <p:ph sz="quarter" idx="11"/>
          </p:nvPr>
        </p:nvSpPr>
        <p:spPr/>
        <p:txBody>
          <a:bodyPr/>
          <a:lstStyle/>
          <a:p>
            <a:r>
              <a:rPr lang="en-GB" dirty="0"/>
              <a:t>Common Pre-packaged Use Cases</a:t>
            </a:r>
          </a:p>
        </p:txBody>
      </p:sp>
      <p:sp>
        <p:nvSpPr>
          <p:cNvPr id="9" name="Title 8">
            <a:extLst>
              <a:ext uri="{FF2B5EF4-FFF2-40B4-BE49-F238E27FC236}">
                <a16:creationId xmlns:a16="http://schemas.microsoft.com/office/drawing/2014/main" id="{F06BD79D-6CF5-9841-9BAF-A1E6BA51714A}"/>
              </a:ext>
            </a:extLst>
          </p:cNvPr>
          <p:cNvSpPr>
            <a:spLocks noGrp="1"/>
          </p:cNvSpPr>
          <p:nvPr>
            <p:ph type="title"/>
          </p:nvPr>
        </p:nvSpPr>
        <p:spPr/>
        <p:txBody>
          <a:bodyPr/>
          <a:lstStyle/>
          <a:p>
            <a:r>
              <a:rPr lang="en-US" spc="-150" dirty="0">
                <a:ea typeface="+mj-ea"/>
              </a:rPr>
              <a:t>Orchestration &amp; Automation: </a:t>
            </a:r>
            <a:r>
              <a:rPr lang="en-GB" dirty="0"/>
              <a:t>Solution Packs </a:t>
            </a:r>
          </a:p>
        </p:txBody>
      </p:sp>
      <p:pic>
        <p:nvPicPr>
          <p:cNvPr id="4" name="Picture 3">
            <a:extLst>
              <a:ext uri="{FF2B5EF4-FFF2-40B4-BE49-F238E27FC236}">
                <a16:creationId xmlns:a16="http://schemas.microsoft.com/office/drawing/2014/main" id="{C0701D5B-C53B-87A7-EACE-9769F34D639F}"/>
              </a:ext>
            </a:extLst>
          </p:cNvPr>
          <p:cNvPicPr>
            <a:picLocks noChangeAspect="1"/>
          </p:cNvPicPr>
          <p:nvPr/>
        </p:nvPicPr>
        <p:blipFill>
          <a:blip r:embed="rId2"/>
          <a:stretch>
            <a:fillRect/>
          </a:stretch>
        </p:blipFill>
        <p:spPr>
          <a:xfrm>
            <a:off x="353010" y="1548063"/>
            <a:ext cx="5742990" cy="4879159"/>
          </a:xfrm>
          <a:prstGeom prst="rect">
            <a:avLst/>
          </a:prstGeom>
        </p:spPr>
      </p:pic>
    </p:spTree>
    <p:extLst>
      <p:ext uri="{BB962C8B-B14F-4D97-AF65-F5344CB8AC3E}">
        <p14:creationId xmlns:p14="http://schemas.microsoft.com/office/powerpoint/2010/main" val="90672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77434A-8308-C43E-35E3-29A7D3E858BC}"/>
              </a:ext>
            </a:extLst>
          </p:cNvPr>
          <p:cNvSpPr/>
          <p:nvPr/>
        </p:nvSpPr>
        <p:spPr>
          <a:xfrm>
            <a:off x="1988910" y="3299923"/>
            <a:ext cx="2880000" cy="2880000"/>
          </a:xfrm>
          <a:prstGeom prst="ellipse">
            <a:avLst/>
          </a:prstGeom>
          <a:solidFill>
            <a:srgbClr val="C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SOA</a:t>
            </a:r>
          </a:p>
        </p:txBody>
      </p:sp>
      <p:sp>
        <p:nvSpPr>
          <p:cNvPr id="2" name="Title 1">
            <a:extLst>
              <a:ext uri="{FF2B5EF4-FFF2-40B4-BE49-F238E27FC236}">
                <a16:creationId xmlns:a16="http://schemas.microsoft.com/office/drawing/2014/main" id="{EB58A0F1-9617-E125-E0E5-EDDA92C3EF25}"/>
              </a:ext>
            </a:extLst>
          </p:cNvPr>
          <p:cNvSpPr>
            <a:spLocks noGrp="1"/>
          </p:cNvSpPr>
          <p:nvPr>
            <p:ph type="title"/>
          </p:nvPr>
        </p:nvSpPr>
        <p:spPr/>
        <p:txBody>
          <a:bodyPr/>
          <a:lstStyle/>
          <a:p>
            <a:r>
              <a:rPr lang="en-GB" dirty="0"/>
              <a:t>What is SOAR?</a:t>
            </a:r>
          </a:p>
        </p:txBody>
      </p:sp>
      <p:sp>
        <p:nvSpPr>
          <p:cNvPr id="4" name="Oval 3">
            <a:extLst>
              <a:ext uri="{FF2B5EF4-FFF2-40B4-BE49-F238E27FC236}">
                <a16:creationId xmlns:a16="http://schemas.microsoft.com/office/drawing/2014/main" id="{38383CA5-E281-BB74-4E46-6815806D03F5}"/>
              </a:ext>
            </a:extLst>
          </p:cNvPr>
          <p:cNvSpPr/>
          <p:nvPr/>
        </p:nvSpPr>
        <p:spPr>
          <a:xfrm>
            <a:off x="1013402" y="1482958"/>
            <a:ext cx="2880000" cy="2880000"/>
          </a:xfrm>
          <a:prstGeom prst="ellipse">
            <a:avLst/>
          </a:prstGeom>
          <a:solidFill>
            <a:srgbClr val="00B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SIRP</a:t>
            </a:r>
          </a:p>
        </p:txBody>
      </p:sp>
      <p:sp>
        <p:nvSpPr>
          <p:cNvPr id="5" name="Oval 4">
            <a:extLst>
              <a:ext uri="{FF2B5EF4-FFF2-40B4-BE49-F238E27FC236}">
                <a16:creationId xmlns:a16="http://schemas.microsoft.com/office/drawing/2014/main" id="{F70EF99C-6357-69F4-853A-E471A04AE184}"/>
              </a:ext>
            </a:extLst>
          </p:cNvPr>
          <p:cNvSpPr/>
          <p:nvPr/>
        </p:nvSpPr>
        <p:spPr>
          <a:xfrm>
            <a:off x="2964418" y="1482958"/>
            <a:ext cx="2880000" cy="2880000"/>
          </a:xfrm>
          <a:prstGeom prst="ellipse">
            <a:avLst/>
          </a:prstGeom>
          <a:solidFill>
            <a:srgbClr val="0070C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TIP</a:t>
            </a:r>
          </a:p>
        </p:txBody>
      </p:sp>
      <p:cxnSp>
        <p:nvCxnSpPr>
          <p:cNvPr id="7" name="Straight Arrow Connector 6">
            <a:extLst>
              <a:ext uri="{FF2B5EF4-FFF2-40B4-BE49-F238E27FC236}">
                <a16:creationId xmlns:a16="http://schemas.microsoft.com/office/drawing/2014/main" id="{C98FCA21-0FE6-D64F-8195-30520E7692DB}"/>
              </a:ext>
            </a:extLst>
          </p:cNvPr>
          <p:cNvCxnSpPr>
            <a:cxnSpLocks/>
          </p:cNvCxnSpPr>
          <p:nvPr/>
        </p:nvCxnSpPr>
        <p:spPr>
          <a:xfrm flipH="1" flipV="1">
            <a:off x="3376170" y="3537704"/>
            <a:ext cx="2136734" cy="1837338"/>
          </a:xfrm>
          <a:prstGeom prst="straightConnector1">
            <a:avLst/>
          </a:prstGeom>
          <a:ln w="57150" cap="rnd">
            <a:solidFill>
              <a:schemeClr val="tx1">
                <a:lumMod val="95000"/>
                <a:lumOff val="5000"/>
              </a:schemeClr>
            </a:solidFill>
            <a:tailEnd type="triangle" w="sm" len="med"/>
          </a:ln>
        </p:spPr>
        <p:style>
          <a:lnRef idx="1">
            <a:schemeClr val="accent1"/>
          </a:lnRef>
          <a:fillRef idx="0">
            <a:schemeClr val="accent1"/>
          </a:fillRef>
          <a:effectRef idx="0">
            <a:schemeClr val="accent1"/>
          </a:effectRef>
          <a:fontRef idx="minor">
            <a:schemeClr val="tx1"/>
          </a:fontRef>
        </p:style>
      </p:cxnSp>
      <p:sp>
        <p:nvSpPr>
          <p:cNvPr id="13" name="TextBox 10">
            <a:extLst>
              <a:ext uri="{FF2B5EF4-FFF2-40B4-BE49-F238E27FC236}">
                <a16:creationId xmlns:a16="http://schemas.microsoft.com/office/drawing/2014/main" id="{BF8BFB34-721B-077F-A1A4-551E66BFA5E3}"/>
              </a:ext>
            </a:extLst>
          </p:cNvPr>
          <p:cNvSpPr txBox="1"/>
          <p:nvPr/>
        </p:nvSpPr>
        <p:spPr>
          <a:xfrm>
            <a:off x="6347583" y="2418130"/>
            <a:ext cx="5623437" cy="261610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altLang="ko-KR" sz="1800" b="1" i="0" u="none" strike="noStrike" kern="1200" cap="none" spc="0" normalizeH="0" baseline="0" noProof="0" dirty="0">
                <a:ln>
                  <a:noFill/>
                </a:ln>
                <a:solidFill>
                  <a:srgbClr val="FF0000"/>
                </a:solidFill>
                <a:effectLst/>
                <a:uLnTx/>
                <a:uFillTx/>
                <a:latin typeface="나눔스퀘어" panose="020B0600000101010101" pitchFamily="50" charset="-127"/>
                <a:ea typeface="나눔스퀘어" panose="020B0600000101010101" pitchFamily="50" charset="-127"/>
                <a:cs typeface="+mn-cs"/>
              </a:rPr>
              <a:t>SOA</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 : </a:t>
            </a:r>
            <a:r>
              <a:rPr kumimoji="0" lang="en-US" altLang="ko-KR" sz="1800" b="1" i="0" u="none" strike="noStrike" kern="1200" cap="none" spc="0" normalizeH="0" baseline="0" noProof="0" dirty="0">
                <a:ln>
                  <a:noFill/>
                </a:ln>
                <a:solidFill>
                  <a:srgbClr val="FF0000"/>
                </a:solidFill>
                <a:effectLst/>
                <a:uLnTx/>
                <a:uFillTx/>
                <a:latin typeface="나눔스퀘어" panose="020B0600000101010101" pitchFamily="50" charset="-127"/>
                <a:ea typeface="나눔스퀘어" panose="020B0600000101010101" pitchFamily="50" charset="-127"/>
                <a:cs typeface="+mn-cs"/>
              </a:rPr>
              <a:t>S</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ecurity </a:t>
            </a:r>
            <a:r>
              <a:rPr kumimoji="0" lang="en-US" altLang="ko-KR" sz="1800" b="1" i="0" u="none" strike="noStrike" kern="1200" cap="none" spc="0" normalizeH="0" baseline="0" noProof="0" dirty="0">
                <a:ln>
                  <a:noFill/>
                </a:ln>
                <a:solidFill>
                  <a:srgbClr val="FF0000"/>
                </a:solidFill>
                <a:effectLst/>
                <a:uLnTx/>
                <a:uFillTx/>
                <a:latin typeface="나눔스퀘어" panose="020B0600000101010101" pitchFamily="50" charset="-127"/>
                <a:ea typeface="나눔스퀘어" panose="020B0600000101010101" pitchFamily="50" charset="-127"/>
                <a:cs typeface="+mn-cs"/>
              </a:rPr>
              <a:t>O</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rchestration and </a:t>
            </a:r>
            <a:r>
              <a:rPr kumimoji="0" lang="en-US" altLang="ko-KR" sz="1800" b="1" i="0" u="none" strike="noStrike" kern="1200" cap="none" spc="0" normalizeH="0" baseline="0" noProof="0" dirty="0">
                <a:ln>
                  <a:noFill/>
                </a:ln>
                <a:solidFill>
                  <a:srgbClr val="FF0000"/>
                </a:solidFill>
                <a:effectLst/>
                <a:uLnTx/>
                <a:uFillTx/>
                <a:latin typeface="나눔스퀘어" panose="020B0600000101010101" pitchFamily="50" charset="-127"/>
                <a:ea typeface="나눔스퀘어" panose="020B0600000101010101" pitchFamily="50" charset="-127"/>
                <a:cs typeface="+mn-cs"/>
              </a:rPr>
              <a:t>A</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utomation</a:t>
            </a:r>
            <a:br>
              <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br>
            <a:br>
              <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br>
            <a:endPar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altLang="ko-KR" sz="1800" b="1" i="0" u="none" strike="noStrike" kern="1200" cap="none" spc="0" normalizeH="0" baseline="0" noProof="0" dirty="0">
                <a:ln>
                  <a:noFill/>
                </a:ln>
                <a:solidFill>
                  <a:srgbClr val="00B050"/>
                </a:solidFill>
                <a:effectLst/>
                <a:uLnTx/>
                <a:uFillTx/>
                <a:latin typeface="나눔스퀘어" panose="020B0600000101010101" pitchFamily="50" charset="-127"/>
                <a:ea typeface="나눔스퀘어" panose="020B0600000101010101" pitchFamily="50" charset="-127"/>
                <a:cs typeface="+mn-cs"/>
              </a:rPr>
              <a:t>SIRP</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 : </a:t>
            </a:r>
            <a:r>
              <a:rPr kumimoji="0" lang="en-US" altLang="ko-KR" sz="1800" b="1" i="0" u="none" strike="noStrike" kern="1200" cap="none" spc="0" normalizeH="0" baseline="0" noProof="0" dirty="0">
                <a:ln>
                  <a:noFill/>
                </a:ln>
                <a:solidFill>
                  <a:srgbClr val="00B050"/>
                </a:solidFill>
                <a:effectLst/>
                <a:uLnTx/>
                <a:uFillTx/>
                <a:latin typeface="나눔스퀘어" panose="020B0600000101010101" pitchFamily="50" charset="-127"/>
                <a:ea typeface="나눔스퀘어" panose="020B0600000101010101" pitchFamily="50" charset="-127"/>
                <a:cs typeface="+mn-cs"/>
              </a:rPr>
              <a:t>S</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ecurity </a:t>
            </a:r>
            <a:r>
              <a:rPr kumimoji="0" lang="en-US" altLang="ko-KR" sz="1800" b="1" i="0" u="none" strike="noStrike" kern="1200" cap="none" spc="0" normalizeH="0" baseline="0" noProof="0" dirty="0">
                <a:ln>
                  <a:noFill/>
                </a:ln>
                <a:solidFill>
                  <a:srgbClr val="00B050"/>
                </a:solidFill>
                <a:effectLst/>
                <a:uLnTx/>
                <a:uFillTx/>
                <a:latin typeface="나눔스퀘어" panose="020B0600000101010101" pitchFamily="50" charset="-127"/>
                <a:ea typeface="나눔스퀘어" panose="020B0600000101010101" pitchFamily="50" charset="-127"/>
                <a:cs typeface="+mn-cs"/>
              </a:rPr>
              <a:t>I</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ncident </a:t>
            </a:r>
            <a:r>
              <a:rPr kumimoji="0" lang="en-US" altLang="ko-KR" sz="1800" b="1" i="0" u="none" strike="noStrike" kern="1200" cap="none" spc="0" normalizeH="0" baseline="0" noProof="0" dirty="0">
                <a:ln>
                  <a:noFill/>
                </a:ln>
                <a:solidFill>
                  <a:srgbClr val="00B050"/>
                </a:solidFill>
                <a:effectLst/>
                <a:uLnTx/>
                <a:uFillTx/>
                <a:latin typeface="나눔스퀘어" panose="020B0600000101010101" pitchFamily="50" charset="-127"/>
                <a:ea typeface="나눔스퀘어" panose="020B0600000101010101" pitchFamily="50" charset="-127"/>
                <a:cs typeface="+mn-cs"/>
              </a:rPr>
              <a:t>R</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esponse </a:t>
            </a:r>
            <a:r>
              <a:rPr kumimoji="0" lang="en-US" altLang="ko-KR" sz="1800" b="1" i="0" u="none" strike="noStrike" kern="1200" cap="none" spc="0" normalizeH="0" baseline="0" noProof="0" dirty="0">
                <a:ln>
                  <a:noFill/>
                </a:ln>
                <a:solidFill>
                  <a:srgbClr val="00B050"/>
                </a:solidFill>
                <a:effectLst/>
                <a:uLnTx/>
                <a:uFillTx/>
                <a:latin typeface="나눔스퀘어" panose="020B0600000101010101" pitchFamily="50" charset="-127"/>
                <a:ea typeface="나눔스퀘어" panose="020B0600000101010101" pitchFamily="50" charset="-127"/>
                <a:cs typeface="+mn-cs"/>
              </a:rPr>
              <a:t>P</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latform</a:t>
            </a:r>
            <a:br>
              <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br>
            <a:br>
              <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br>
            <a:endPar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altLang="ko-KR" sz="1800" b="1" i="0" u="none" strike="noStrike" kern="1200" cap="none" spc="0" normalizeH="0" baseline="0" noProof="0" dirty="0">
                <a:ln>
                  <a:noFill/>
                </a:ln>
                <a:solidFill>
                  <a:srgbClr val="00B0F0"/>
                </a:solidFill>
                <a:effectLst/>
                <a:uLnTx/>
                <a:uFillTx/>
                <a:latin typeface="나눔스퀘어" panose="020B0600000101010101" pitchFamily="50" charset="-127"/>
                <a:ea typeface="나눔스퀘어" panose="020B0600000101010101" pitchFamily="50" charset="-127"/>
                <a:cs typeface="+mn-cs"/>
              </a:rPr>
              <a:t>TIP</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 : </a:t>
            </a:r>
            <a:r>
              <a:rPr kumimoji="0" lang="en-US" altLang="ko-KR" sz="1800" b="1" i="0" u="none" strike="noStrike" kern="1200" cap="none" spc="0" normalizeH="0" baseline="0" noProof="0" dirty="0">
                <a:ln>
                  <a:noFill/>
                </a:ln>
                <a:solidFill>
                  <a:srgbClr val="00B0F0"/>
                </a:solidFill>
                <a:effectLst/>
                <a:uLnTx/>
                <a:uFillTx/>
                <a:latin typeface="나눔스퀘어" panose="020B0600000101010101" pitchFamily="50" charset="-127"/>
                <a:ea typeface="나눔스퀘어" panose="020B0600000101010101" pitchFamily="50" charset="-127"/>
                <a:cs typeface="+mn-cs"/>
              </a:rPr>
              <a:t>T</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hreat </a:t>
            </a:r>
            <a:r>
              <a:rPr kumimoji="0" lang="en-US" altLang="ko-KR" sz="1800" b="1" i="0" u="none" strike="noStrike" kern="1200" cap="none" spc="0" normalizeH="0" baseline="0" noProof="0" dirty="0">
                <a:ln>
                  <a:noFill/>
                </a:ln>
                <a:solidFill>
                  <a:srgbClr val="00B0F0"/>
                </a:solidFill>
                <a:effectLst/>
                <a:uLnTx/>
                <a:uFillTx/>
                <a:latin typeface="나눔스퀘어" panose="020B0600000101010101" pitchFamily="50" charset="-127"/>
                <a:ea typeface="나눔스퀘어" panose="020B0600000101010101" pitchFamily="50" charset="-127"/>
                <a:cs typeface="+mn-cs"/>
              </a:rPr>
              <a:t>I</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ntelligence </a:t>
            </a:r>
            <a:r>
              <a:rPr kumimoji="0" lang="en-US" altLang="ko-KR" sz="1800" b="1" i="0" u="none" strike="noStrike" kern="1200" cap="none" spc="0" normalizeH="0" baseline="0" noProof="0" dirty="0">
                <a:ln>
                  <a:noFill/>
                </a:ln>
                <a:solidFill>
                  <a:srgbClr val="00B0F0"/>
                </a:solidFill>
                <a:effectLst/>
                <a:uLnTx/>
                <a:uFillTx/>
                <a:latin typeface="나눔스퀘어" panose="020B0600000101010101" pitchFamily="50" charset="-127"/>
                <a:ea typeface="나눔스퀘어" panose="020B0600000101010101" pitchFamily="50" charset="-127"/>
                <a:cs typeface="+mn-cs"/>
              </a:rPr>
              <a:t>P</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latform </a:t>
            </a:r>
            <a:br>
              <a:rPr lang="en-US" altLang="ko-KR" dirty="0">
                <a:solidFill>
                  <a:srgbClr val="253746"/>
                </a:solidFill>
                <a:latin typeface="나눔스퀘어" panose="020B0600000101010101" pitchFamily="50" charset="-127"/>
                <a:ea typeface="나눔스퀘어" panose="020B0600000101010101" pitchFamily="50" charset="-127"/>
              </a:rPr>
            </a:br>
            <a:endParaRPr kumimoji="0" lang="en-US" altLang="ko-KR" sz="1800" b="0"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endParaRPr>
          </a:p>
        </p:txBody>
      </p:sp>
      <p:sp>
        <p:nvSpPr>
          <p:cNvPr id="18" name="Plus Sign 17">
            <a:extLst>
              <a:ext uri="{FF2B5EF4-FFF2-40B4-BE49-F238E27FC236}">
                <a16:creationId xmlns:a16="http://schemas.microsoft.com/office/drawing/2014/main" id="{64140470-53F4-3B6A-47EA-5CA077AC26DD}"/>
              </a:ext>
            </a:extLst>
          </p:cNvPr>
          <p:cNvSpPr/>
          <p:nvPr/>
        </p:nvSpPr>
        <p:spPr>
          <a:xfrm>
            <a:off x="8709301" y="2869568"/>
            <a:ext cx="450000" cy="450000"/>
          </a:xfrm>
          <a:prstGeom prst="mathPlus">
            <a:avLst/>
          </a:prstGeom>
          <a:solidFill>
            <a:srgbClr val="2CCC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lus Sign 18">
            <a:extLst>
              <a:ext uri="{FF2B5EF4-FFF2-40B4-BE49-F238E27FC236}">
                <a16:creationId xmlns:a16="http://schemas.microsoft.com/office/drawing/2014/main" id="{C6E9F7F5-56DE-B2A3-6C65-7EBC0C53D60C}"/>
              </a:ext>
            </a:extLst>
          </p:cNvPr>
          <p:cNvSpPr/>
          <p:nvPr/>
        </p:nvSpPr>
        <p:spPr>
          <a:xfrm>
            <a:off x="8706402" y="3842717"/>
            <a:ext cx="450000" cy="450000"/>
          </a:xfrm>
          <a:prstGeom prst="mathPlus">
            <a:avLst/>
          </a:prstGeom>
          <a:solidFill>
            <a:srgbClr val="2CCC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quals 19">
            <a:extLst>
              <a:ext uri="{FF2B5EF4-FFF2-40B4-BE49-F238E27FC236}">
                <a16:creationId xmlns:a16="http://schemas.microsoft.com/office/drawing/2014/main" id="{CB10F48B-93C4-1F2A-D77C-55F76C7EE691}"/>
              </a:ext>
            </a:extLst>
          </p:cNvPr>
          <p:cNvSpPr/>
          <p:nvPr/>
        </p:nvSpPr>
        <p:spPr>
          <a:xfrm>
            <a:off x="8706402" y="4815866"/>
            <a:ext cx="450000" cy="450000"/>
          </a:xfrm>
          <a:prstGeom prst="mathEqual">
            <a:avLst/>
          </a:prstGeom>
          <a:solidFill>
            <a:srgbClr val="2CCC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D8C280A7-C0BE-535E-4899-39E46089EA49}"/>
              </a:ext>
            </a:extLst>
          </p:cNvPr>
          <p:cNvSpPr txBox="1"/>
          <p:nvPr/>
        </p:nvSpPr>
        <p:spPr>
          <a:xfrm>
            <a:off x="5439603" y="5323751"/>
            <a:ext cx="6533598" cy="369332"/>
          </a:xfrm>
          <a:prstGeom prst="rect">
            <a:avLst/>
          </a:prstGeom>
          <a:noFill/>
        </p:spPr>
        <p:txBody>
          <a:bodyPr wrap="square">
            <a:spAutoFit/>
          </a:bodyPr>
          <a:lstStyle/>
          <a:p>
            <a:r>
              <a:rPr kumimoji="0" lang="en-US" altLang="ko-KR" sz="1800" b="1" i="0" u="none" strike="noStrike" kern="1200" cap="none" spc="0" normalizeH="0" baseline="0" noProof="0" dirty="0">
                <a:ln>
                  <a:noFill/>
                </a:ln>
                <a:solidFill>
                  <a:srgbClr val="2CCCD3"/>
                </a:solidFill>
                <a:effectLst/>
                <a:uLnTx/>
                <a:uFillTx/>
                <a:latin typeface="나눔스퀘어" panose="020B0600000101010101" pitchFamily="50" charset="-127"/>
                <a:ea typeface="나눔스퀘어" panose="020B0600000101010101" pitchFamily="50" charset="-127"/>
                <a:cs typeface="+mn-cs"/>
              </a:rPr>
              <a:t>SOAR</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 : </a:t>
            </a:r>
            <a:r>
              <a:rPr kumimoji="0" lang="en-US" altLang="ko-KR" sz="1800" b="1" i="0" u="none" strike="noStrike" kern="1200" cap="none" spc="0" normalizeH="0" baseline="0" noProof="0" dirty="0">
                <a:ln>
                  <a:noFill/>
                </a:ln>
                <a:solidFill>
                  <a:srgbClr val="2CCCD3"/>
                </a:solidFill>
                <a:effectLst/>
                <a:uLnTx/>
                <a:uFillTx/>
                <a:latin typeface="나눔스퀘어" panose="020B0600000101010101" pitchFamily="50" charset="-127"/>
                <a:ea typeface="나눔스퀘어" panose="020B0600000101010101" pitchFamily="50" charset="-127"/>
                <a:cs typeface="+mn-cs"/>
              </a:rPr>
              <a:t>S</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ecurity </a:t>
            </a:r>
            <a:r>
              <a:rPr kumimoji="0" lang="en-US" altLang="ko-KR" sz="1800" b="1" i="0" u="none" strike="noStrike" kern="1200" cap="none" spc="0" normalizeH="0" baseline="0" noProof="0" dirty="0">
                <a:ln>
                  <a:noFill/>
                </a:ln>
                <a:solidFill>
                  <a:srgbClr val="2CCCD3"/>
                </a:solidFill>
                <a:effectLst/>
                <a:uLnTx/>
                <a:uFillTx/>
                <a:latin typeface="나눔스퀘어" panose="020B0600000101010101" pitchFamily="50" charset="-127"/>
                <a:ea typeface="나눔스퀘어" panose="020B0600000101010101" pitchFamily="50" charset="-127"/>
                <a:cs typeface="+mn-cs"/>
              </a:rPr>
              <a:t>O</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rchestration, </a:t>
            </a:r>
            <a:r>
              <a:rPr kumimoji="0" lang="en-US" altLang="ko-KR" sz="1800" b="1" i="0" u="none" strike="noStrike" kern="1200" cap="none" spc="0" normalizeH="0" baseline="0" noProof="0" dirty="0">
                <a:ln>
                  <a:noFill/>
                </a:ln>
                <a:solidFill>
                  <a:srgbClr val="2CCCD3"/>
                </a:solidFill>
                <a:effectLst/>
                <a:uLnTx/>
                <a:uFillTx/>
                <a:latin typeface="나눔스퀘어" panose="020B0600000101010101" pitchFamily="50" charset="-127"/>
                <a:ea typeface="나눔스퀘어" panose="020B0600000101010101" pitchFamily="50" charset="-127"/>
                <a:cs typeface="+mn-cs"/>
              </a:rPr>
              <a:t>A</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utomation and </a:t>
            </a:r>
            <a:r>
              <a:rPr kumimoji="0" lang="en-US" altLang="ko-KR" sz="1800" b="1" i="0" u="none" strike="noStrike" kern="1200" cap="none" spc="0" normalizeH="0" baseline="0" noProof="0" dirty="0">
                <a:ln>
                  <a:noFill/>
                </a:ln>
                <a:solidFill>
                  <a:srgbClr val="2CCCD3"/>
                </a:solidFill>
                <a:effectLst/>
                <a:uLnTx/>
                <a:uFillTx/>
                <a:latin typeface="나눔스퀘어" panose="020B0600000101010101" pitchFamily="50" charset="-127"/>
                <a:ea typeface="나눔스퀘어" panose="020B0600000101010101" pitchFamily="50" charset="-127"/>
                <a:cs typeface="+mn-cs"/>
              </a:rPr>
              <a:t>R</a:t>
            </a:r>
            <a:r>
              <a:rPr kumimoji="0" lang="en-US" altLang="ko-KR" sz="1800" b="1" i="0" u="none" strike="noStrike" kern="1200" cap="none" spc="0" normalizeH="0" baseline="0" noProof="0" dirty="0">
                <a:ln>
                  <a:noFill/>
                </a:ln>
                <a:solidFill>
                  <a:srgbClr val="253746"/>
                </a:solidFill>
                <a:effectLst/>
                <a:uLnTx/>
                <a:uFillTx/>
                <a:latin typeface="나눔스퀘어" panose="020B0600000101010101" pitchFamily="50" charset="-127"/>
                <a:ea typeface="나눔스퀘어" panose="020B0600000101010101" pitchFamily="50" charset="-127"/>
                <a:cs typeface="+mn-cs"/>
              </a:rPr>
              <a:t>esponse</a:t>
            </a:r>
            <a:endParaRPr lang="en-GB" dirty="0"/>
          </a:p>
        </p:txBody>
      </p:sp>
      <p:sp>
        <p:nvSpPr>
          <p:cNvPr id="26" name="TextBox 25">
            <a:extLst>
              <a:ext uri="{FF2B5EF4-FFF2-40B4-BE49-F238E27FC236}">
                <a16:creationId xmlns:a16="http://schemas.microsoft.com/office/drawing/2014/main" id="{8B2F5774-7FD9-D392-63E9-13C3A024B144}"/>
              </a:ext>
            </a:extLst>
          </p:cNvPr>
          <p:cNvSpPr txBox="1"/>
          <p:nvPr/>
        </p:nvSpPr>
        <p:spPr>
          <a:xfrm>
            <a:off x="6582041" y="1504253"/>
            <a:ext cx="4698722" cy="369332"/>
          </a:xfrm>
          <a:prstGeom prst="rect">
            <a:avLst/>
          </a:prstGeom>
          <a:noFill/>
        </p:spPr>
        <p:txBody>
          <a:bodyPr wrap="none" rtlCol="0">
            <a:spAutoFit/>
          </a:bodyPr>
          <a:lstStyle/>
          <a:p>
            <a:r>
              <a:rPr lang="en-GB" b="1" dirty="0"/>
              <a:t>SOAR is a combination of 3 technologies</a:t>
            </a:r>
          </a:p>
        </p:txBody>
      </p:sp>
      <p:cxnSp>
        <p:nvCxnSpPr>
          <p:cNvPr id="27" name="Straight Connector 26">
            <a:extLst>
              <a:ext uri="{FF2B5EF4-FFF2-40B4-BE49-F238E27FC236}">
                <a16:creationId xmlns:a16="http://schemas.microsoft.com/office/drawing/2014/main" id="{A4B61120-0A91-5A1F-3312-561DC2E89112}"/>
              </a:ext>
            </a:extLst>
          </p:cNvPr>
          <p:cNvCxnSpPr>
            <a:cxnSpLocks/>
          </p:cNvCxnSpPr>
          <p:nvPr/>
        </p:nvCxnSpPr>
        <p:spPr>
          <a:xfrm>
            <a:off x="6427304" y="2070341"/>
            <a:ext cx="5367131" cy="0"/>
          </a:xfrm>
          <a:prstGeom prst="line">
            <a:avLst/>
          </a:prstGeom>
          <a:ln w="50800">
            <a:gradFill>
              <a:gsLst>
                <a:gs pos="0">
                  <a:schemeClr val="accent1">
                    <a:lumMod val="5000"/>
                    <a:lumOff val="95000"/>
                    <a:alpha val="0"/>
                  </a:schemeClr>
                </a:gs>
                <a:gs pos="25000">
                  <a:srgbClr val="2CCCD3"/>
                </a:gs>
                <a:gs pos="75000">
                  <a:srgbClr val="2CCCD3"/>
                </a:gs>
                <a:gs pos="100000">
                  <a:schemeClr val="accent1">
                    <a:alpha val="0"/>
                    <a:lumMod val="5000"/>
                    <a:lumOff val="9500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0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D9D86E-EFB4-2D07-603C-44700958094A}"/>
              </a:ext>
            </a:extLst>
          </p:cNvPr>
          <p:cNvSpPr>
            <a:spLocks noGrp="1"/>
          </p:cNvSpPr>
          <p:nvPr>
            <p:ph idx="1"/>
          </p:nvPr>
        </p:nvSpPr>
        <p:spPr>
          <a:xfrm>
            <a:off x="353011" y="1548063"/>
            <a:ext cx="2957129" cy="4624139"/>
          </a:xfrm>
        </p:spPr>
        <p:txBody>
          <a:bodyPr/>
          <a:lstStyle/>
          <a:p>
            <a:pPr marL="0" indent="0">
              <a:buNone/>
            </a:pPr>
            <a:r>
              <a:rPr lang="en-GB" dirty="0"/>
              <a:t>Playbooks are the heart of FortiSOAR.</a:t>
            </a:r>
          </a:p>
          <a:p>
            <a:pPr marL="0" indent="0">
              <a:buNone/>
            </a:pPr>
            <a:r>
              <a:rPr lang="en-GB" dirty="0"/>
              <a:t>They are used to perform nearly all of </a:t>
            </a:r>
            <a:r>
              <a:rPr lang="en-GB" dirty="0" err="1"/>
              <a:t>FortiSOAR’s</a:t>
            </a:r>
            <a:r>
              <a:rPr lang="en-GB" dirty="0"/>
              <a:t> interactions.</a:t>
            </a:r>
          </a:p>
          <a:p>
            <a:pPr marL="0" indent="0">
              <a:buNone/>
            </a:pPr>
            <a:r>
              <a:rPr lang="en-GB" dirty="0"/>
              <a:t>Playbooks can be grouped into collections (folders).</a:t>
            </a:r>
          </a:p>
          <a:p>
            <a:pPr marL="0" indent="0">
              <a:buNone/>
            </a:pPr>
            <a:r>
              <a:rPr lang="en-GB" dirty="0"/>
              <a:t>When installing a Connector or Solution Pack, a sample collection is normally</a:t>
            </a:r>
            <a:br>
              <a:rPr lang="en-GB" dirty="0"/>
            </a:br>
            <a:r>
              <a:rPr lang="en-GB" dirty="0"/>
              <a:t>installed.</a:t>
            </a:r>
          </a:p>
        </p:txBody>
      </p:sp>
      <p:sp>
        <p:nvSpPr>
          <p:cNvPr id="3" name="Content Placeholder 2">
            <a:extLst>
              <a:ext uri="{FF2B5EF4-FFF2-40B4-BE49-F238E27FC236}">
                <a16:creationId xmlns:a16="http://schemas.microsoft.com/office/drawing/2014/main" id="{581ACDF0-6E13-8765-59BD-5840366C9446}"/>
              </a:ext>
            </a:extLst>
          </p:cNvPr>
          <p:cNvSpPr>
            <a:spLocks noGrp="1"/>
          </p:cNvSpPr>
          <p:nvPr>
            <p:ph sz="quarter" idx="11"/>
          </p:nvPr>
        </p:nvSpPr>
        <p:spPr/>
        <p:txBody>
          <a:bodyPr/>
          <a:lstStyle/>
          <a:p>
            <a:r>
              <a:rPr lang="en-GB" dirty="0"/>
              <a:t>Collections</a:t>
            </a:r>
          </a:p>
        </p:txBody>
      </p:sp>
      <p:sp>
        <p:nvSpPr>
          <p:cNvPr id="4" name="Title 3">
            <a:extLst>
              <a:ext uri="{FF2B5EF4-FFF2-40B4-BE49-F238E27FC236}">
                <a16:creationId xmlns:a16="http://schemas.microsoft.com/office/drawing/2014/main" id="{03F60DB0-D3F5-3EF3-B781-6E015CE12FC3}"/>
              </a:ext>
            </a:extLst>
          </p:cNvPr>
          <p:cNvSpPr>
            <a:spLocks noGrp="1"/>
          </p:cNvSpPr>
          <p:nvPr>
            <p:ph type="title"/>
          </p:nvPr>
        </p:nvSpPr>
        <p:spPr/>
        <p:txBody>
          <a:bodyPr/>
          <a:lstStyle/>
          <a:p>
            <a:r>
              <a:rPr lang="en-US" spc="-150" dirty="0">
                <a:ea typeface="+mj-ea"/>
              </a:rPr>
              <a:t>Orchestration &amp; Automation: </a:t>
            </a:r>
            <a:r>
              <a:rPr lang="en-GB" dirty="0"/>
              <a:t>Playbook Collections</a:t>
            </a:r>
          </a:p>
        </p:txBody>
      </p:sp>
      <p:pic>
        <p:nvPicPr>
          <p:cNvPr id="5" name="Picture 4">
            <a:extLst>
              <a:ext uri="{FF2B5EF4-FFF2-40B4-BE49-F238E27FC236}">
                <a16:creationId xmlns:a16="http://schemas.microsoft.com/office/drawing/2014/main" id="{1D07D422-BF84-5C33-03CC-57719D9F0BBE}"/>
              </a:ext>
            </a:extLst>
          </p:cNvPr>
          <p:cNvPicPr>
            <a:picLocks noChangeAspect="1"/>
          </p:cNvPicPr>
          <p:nvPr/>
        </p:nvPicPr>
        <p:blipFill>
          <a:blip r:embed="rId2"/>
          <a:stretch>
            <a:fillRect/>
          </a:stretch>
        </p:blipFill>
        <p:spPr>
          <a:xfrm>
            <a:off x="3310140" y="1548063"/>
            <a:ext cx="8728512" cy="462414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65C66533-4919-7D40-9BAB-7E769C98AE4C}"/>
              </a:ext>
            </a:extLst>
          </p:cNvPr>
          <p:cNvSpPr txBox="1"/>
          <p:nvPr/>
        </p:nvSpPr>
        <p:spPr>
          <a:xfrm>
            <a:off x="2493013" y="5811034"/>
            <a:ext cx="2258953" cy="332553"/>
          </a:xfrm>
          <a:prstGeom prst="roundRect">
            <a:avLst>
              <a:gd name="adj" fmla="val 4097"/>
            </a:avLst>
          </a:prstGeom>
          <a:solidFill>
            <a:schemeClr val="accent6"/>
          </a:solidFill>
          <a:ln w="38100">
            <a:solidFill>
              <a:schemeClr val="accent6"/>
            </a:solidFill>
          </a:ln>
        </p:spPr>
        <p:txBody>
          <a:bodyPr wrap="none" rtlCol="0">
            <a:spAutoFit/>
          </a:bodyPr>
          <a:lstStyle/>
          <a:p>
            <a:pPr algn="ctr" defTabSz="457189">
              <a:lnSpc>
                <a:spcPct val="95000"/>
              </a:lnSpc>
              <a:spcAft>
                <a:spcPts val="600"/>
              </a:spcAft>
            </a:pPr>
            <a:r>
              <a:rPr lang="en-US" sz="1600" b="1" dirty="0">
                <a:solidFill>
                  <a:schemeClr val="bg1"/>
                </a:solidFill>
                <a:cs typeface="Arial" panose="020B0604020202020204" pitchFamily="34" charset="0"/>
              </a:rPr>
              <a:t>Playbook Collections</a:t>
            </a:r>
          </a:p>
        </p:txBody>
      </p:sp>
      <p:cxnSp>
        <p:nvCxnSpPr>
          <p:cNvPr id="7" name="Straight Arrow Connector 6">
            <a:extLst>
              <a:ext uri="{FF2B5EF4-FFF2-40B4-BE49-F238E27FC236}">
                <a16:creationId xmlns:a16="http://schemas.microsoft.com/office/drawing/2014/main" id="{0EB21081-D28C-9E94-B7D0-44E19DE8FE89}"/>
              </a:ext>
            </a:extLst>
          </p:cNvPr>
          <p:cNvCxnSpPr>
            <a:cxnSpLocks/>
            <a:stCxn id="6" idx="0"/>
          </p:cNvCxnSpPr>
          <p:nvPr/>
        </p:nvCxnSpPr>
        <p:spPr>
          <a:xfrm flipV="1">
            <a:off x="3622490" y="3931920"/>
            <a:ext cx="301810" cy="187911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F944E28-8714-90E2-9B25-4363379AFD7F}"/>
              </a:ext>
            </a:extLst>
          </p:cNvPr>
          <p:cNvSpPr txBox="1"/>
          <p:nvPr/>
        </p:nvSpPr>
        <p:spPr>
          <a:xfrm>
            <a:off x="8871955" y="5967989"/>
            <a:ext cx="3238387" cy="332553"/>
          </a:xfrm>
          <a:prstGeom prst="roundRect">
            <a:avLst>
              <a:gd name="adj" fmla="val 4097"/>
            </a:avLst>
          </a:prstGeom>
          <a:solidFill>
            <a:schemeClr val="accent6"/>
          </a:solidFill>
          <a:ln w="38100">
            <a:solidFill>
              <a:schemeClr val="accent6"/>
            </a:solidFill>
          </a:ln>
        </p:spPr>
        <p:txBody>
          <a:bodyPr wrap="square" rtlCol="0">
            <a:spAutoFit/>
          </a:bodyPr>
          <a:lstStyle/>
          <a:p>
            <a:pPr algn="ctr" defTabSz="457189">
              <a:lnSpc>
                <a:spcPct val="95000"/>
              </a:lnSpc>
              <a:spcAft>
                <a:spcPts val="600"/>
              </a:spcAft>
            </a:pPr>
            <a:r>
              <a:rPr lang="en-US" sz="1600" b="1">
                <a:solidFill>
                  <a:schemeClr val="bg1"/>
                </a:solidFill>
                <a:cs typeface="Arial" panose="020B0604020202020204" pitchFamily="34" charset="0"/>
              </a:rPr>
              <a:t>Many Preconfigured Playbooks</a:t>
            </a:r>
          </a:p>
        </p:txBody>
      </p:sp>
      <p:cxnSp>
        <p:nvCxnSpPr>
          <p:cNvPr id="12" name="Straight Arrow Connector 11">
            <a:extLst>
              <a:ext uri="{FF2B5EF4-FFF2-40B4-BE49-F238E27FC236}">
                <a16:creationId xmlns:a16="http://schemas.microsoft.com/office/drawing/2014/main" id="{DC83817E-E90B-4000-4578-DBFA191C2CF8}"/>
              </a:ext>
            </a:extLst>
          </p:cNvPr>
          <p:cNvCxnSpPr>
            <a:cxnSpLocks/>
          </p:cNvCxnSpPr>
          <p:nvPr/>
        </p:nvCxnSpPr>
        <p:spPr>
          <a:xfrm flipH="1" flipV="1">
            <a:off x="6891968" y="5120640"/>
            <a:ext cx="2088190" cy="103072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71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48B4ED-D461-7DB0-F36B-108BFDC5DC91}"/>
              </a:ext>
            </a:extLst>
          </p:cNvPr>
          <p:cNvSpPr>
            <a:spLocks noGrp="1"/>
          </p:cNvSpPr>
          <p:nvPr>
            <p:ph idx="1"/>
          </p:nvPr>
        </p:nvSpPr>
        <p:spPr>
          <a:xfrm>
            <a:off x="353011" y="1548063"/>
            <a:ext cx="3243420" cy="4624139"/>
          </a:xfrm>
        </p:spPr>
        <p:txBody>
          <a:bodyPr/>
          <a:lstStyle/>
          <a:p>
            <a:pPr marL="0" indent="0">
              <a:buNone/>
            </a:pPr>
            <a:r>
              <a:rPr lang="en-GB" dirty="0" err="1"/>
              <a:t>FortiSOAR’s</a:t>
            </a:r>
            <a:r>
              <a:rPr lang="en-GB" dirty="0"/>
              <a:t> visual playbook designer enables for the quick creation of playbooks, by drag and drop step blocks.</a:t>
            </a:r>
          </a:p>
          <a:p>
            <a:pPr marL="0" indent="0">
              <a:buNone/>
            </a:pPr>
            <a:r>
              <a:rPr lang="en-GB" dirty="0"/>
              <a:t>Playbooks can be built from simple to complex, and the calling of other playbooks enables reusable modular actions.</a:t>
            </a:r>
          </a:p>
          <a:p>
            <a:pPr marL="0" indent="0">
              <a:buNone/>
            </a:pPr>
            <a:r>
              <a:rPr lang="en-US" sz="2000" dirty="0"/>
              <a:t>Inside these blocks data can be used and implemented through Jinja expressions. </a:t>
            </a:r>
            <a:r>
              <a:rPr lang="en-US" dirty="0"/>
              <a:t>This </a:t>
            </a:r>
            <a:r>
              <a:rPr lang="en-US" sz="2000" dirty="0"/>
              <a:t>includes </a:t>
            </a:r>
            <a:r>
              <a:rPr lang="en-US" sz="2000" dirty="0" err="1"/>
              <a:t>refering</a:t>
            </a:r>
            <a:r>
              <a:rPr lang="en-US" sz="2000" dirty="0"/>
              <a:t> back to data from previous blocks.</a:t>
            </a:r>
          </a:p>
          <a:p>
            <a:pPr marL="0" indent="0">
              <a:buNone/>
            </a:pPr>
            <a:endParaRPr lang="en-GB" dirty="0"/>
          </a:p>
        </p:txBody>
      </p:sp>
      <p:sp>
        <p:nvSpPr>
          <p:cNvPr id="3" name="Content Placeholder 2">
            <a:extLst>
              <a:ext uri="{FF2B5EF4-FFF2-40B4-BE49-F238E27FC236}">
                <a16:creationId xmlns:a16="http://schemas.microsoft.com/office/drawing/2014/main" id="{39211375-ACA5-5D54-E8F5-FEC1DEB28C92}"/>
              </a:ext>
            </a:extLst>
          </p:cNvPr>
          <p:cNvSpPr>
            <a:spLocks noGrp="1"/>
          </p:cNvSpPr>
          <p:nvPr>
            <p:ph sz="quarter" idx="11"/>
          </p:nvPr>
        </p:nvSpPr>
        <p:spPr/>
        <p:txBody>
          <a:bodyPr/>
          <a:lstStyle/>
          <a:p>
            <a:r>
              <a:rPr lang="en-GB" dirty="0"/>
              <a:t>Drag and Drop Building </a:t>
            </a:r>
          </a:p>
        </p:txBody>
      </p:sp>
      <p:sp>
        <p:nvSpPr>
          <p:cNvPr id="4" name="Title 3">
            <a:extLst>
              <a:ext uri="{FF2B5EF4-FFF2-40B4-BE49-F238E27FC236}">
                <a16:creationId xmlns:a16="http://schemas.microsoft.com/office/drawing/2014/main" id="{B592FC42-6884-BCFB-90E8-97056CD7E0EE}"/>
              </a:ext>
            </a:extLst>
          </p:cNvPr>
          <p:cNvSpPr>
            <a:spLocks noGrp="1"/>
          </p:cNvSpPr>
          <p:nvPr>
            <p:ph type="title"/>
          </p:nvPr>
        </p:nvSpPr>
        <p:spPr/>
        <p:txBody>
          <a:bodyPr/>
          <a:lstStyle/>
          <a:p>
            <a:r>
              <a:rPr lang="en-US" spc="-150" dirty="0">
                <a:ea typeface="+mj-ea"/>
              </a:rPr>
              <a:t>Orchestration &amp; Automation: Simplified </a:t>
            </a:r>
            <a:r>
              <a:rPr lang="en-GB" dirty="0"/>
              <a:t>Playbook Building</a:t>
            </a:r>
          </a:p>
        </p:txBody>
      </p:sp>
      <p:pic>
        <p:nvPicPr>
          <p:cNvPr id="7" name="Picture 6">
            <a:extLst>
              <a:ext uri="{FF2B5EF4-FFF2-40B4-BE49-F238E27FC236}">
                <a16:creationId xmlns:a16="http://schemas.microsoft.com/office/drawing/2014/main" id="{77592CAC-86F1-58E3-A4E0-0D658FA7BD5E}"/>
              </a:ext>
            </a:extLst>
          </p:cNvPr>
          <p:cNvPicPr>
            <a:picLocks noChangeAspect="1"/>
          </p:cNvPicPr>
          <p:nvPr/>
        </p:nvPicPr>
        <p:blipFill>
          <a:blip r:embed="rId2"/>
          <a:stretch>
            <a:fillRect/>
          </a:stretch>
        </p:blipFill>
        <p:spPr>
          <a:xfrm>
            <a:off x="3596431" y="1565242"/>
            <a:ext cx="8326163" cy="4624139"/>
          </a:xfrm>
          <a:prstGeom prst="rect">
            <a:avLst/>
          </a:prstGeom>
        </p:spPr>
      </p:pic>
      <p:sp>
        <p:nvSpPr>
          <p:cNvPr id="10" name="Rectangle: Rounded Corners 9">
            <a:extLst>
              <a:ext uri="{FF2B5EF4-FFF2-40B4-BE49-F238E27FC236}">
                <a16:creationId xmlns:a16="http://schemas.microsoft.com/office/drawing/2014/main" id="{91100828-6C64-96DA-9B86-1D178D09BA80}"/>
              </a:ext>
            </a:extLst>
          </p:cNvPr>
          <p:cNvSpPr/>
          <p:nvPr/>
        </p:nvSpPr>
        <p:spPr>
          <a:xfrm>
            <a:off x="7993380" y="5175919"/>
            <a:ext cx="1203960" cy="381000"/>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DD9B6F47-80B6-8DC2-4335-4902A706DC72}"/>
              </a:ext>
            </a:extLst>
          </p:cNvPr>
          <p:cNvSpPr/>
          <p:nvPr/>
        </p:nvSpPr>
        <p:spPr>
          <a:xfrm>
            <a:off x="4701540" y="1800259"/>
            <a:ext cx="1394460" cy="4343328"/>
          </a:xfrm>
          <a:prstGeom prst="roundRect">
            <a:avLst>
              <a:gd name="adj" fmla="val 7377"/>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253DDB7-7325-FC0A-54A6-60E450B7BB06}"/>
              </a:ext>
            </a:extLst>
          </p:cNvPr>
          <p:cNvCxnSpPr>
            <a:stCxn id="10" idx="1"/>
            <a:endCxn id="11" idx="3"/>
          </p:cNvCxnSpPr>
          <p:nvPr/>
        </p:nvCxnSpPr>
        <p:spPr>
          <a:xfrm flipH="1" flipV="1">
            <a:off x="6096000" y="3971923"/>
            <a:ext cx="1897380" cy="1394496"/>
          </a:xfrm>
          <a:prstGeom prst="straightConnector1">
            <a:avLst/>
          </a:prstGeom>
          <a:ln w="31750">
            <a:solidFill>
              <a:srgbClr val="C00000"/>
            </a:solidFill>
            <a:tailEnd type="stealt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377E07-C7C4-863B-FC0A-984DD365A665}"/>
              </a:ext>
            </a:extLst>
          </p:cNvPr>
          <p:cNvPicPr>
            <a:picLocks noChangeAspect="1"/>
          </p:cNvPicPr>
          <p:nvPr/>
        </p:nvPicPr>
        <p:blipFill>
          <a:blip r:embed="rId3"/>
          <a:stretch>
            <a:fillRect/>
          </a:stretch>
        </p:blipFill>
        <p:spPr>
          <a:xfrm>
            <a:off x="3596432" y="1565242"/>
            <a:ext cx="8326162" cy="4624139"/>
          </a:xfrm>
          <a:prstGeom prst="rect">
            <a:avLst/>
          </a:prstGeom>
        </p:spPr>
      </p:pic>
      <p:sp>
        <p:nvSpPr>
          <p:cNvPr id="14" name="Rectangle: Rounded Corners 13">
            <a:extLst>
              <a:ext uri="{FF2B5EF4-FFF2-40B4-BE49-F238E27FC236}">
                <a16:creationId xmlns:a16="http://schemas.microsoft.com/office/drawing/2014/main" id="{09E51194-E179-451E-3A8B-594213614625}"/>
              </a:ext>
            </a:extLst>
          </p:cNvPr>
          <p:cNvSpPr/>
          <p:nvPr/>
        </p:nvSpPr>
        <p:spPr>
          <a:xfrm>
            <a:off x="4741544" y="2533445"/>
            <a:ext cx="2459564" cy="661310"/>
          </a:xfrm>
          <a:prstGeom prst="roundRect">
            <a:avLst>
              <a:gd name="adj" fmla="val 11986"/>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88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67651-D61A-6519-4436-C8F598D5EB90}"/>
              </a:ext>
            </a:extLst>
          </p:cNvPr>
          <p:cNvSpPr txBox="1">
            <a:spLocks noGrp="1"/>
          </p:cNvSpPr>
          <p:nvPr/>
        </p:nvSpPr>
        <p:spPr>
          <a:xfrm>
            <a:off x="8172925" y="1348779"/>
            <a:ext cx="3505359" cy="5082501"/>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tIns="45720" rIns="45719" bIns="45720" anchor="t">
            <a:normAutofit/>
          </a:bodyPr>
          <a:lstStyle>
            <a:lvl1pPr marL="0" marR="0" indent="0" algn="l" defTabSz="914400" rtl="0" latinLnBrk="0">
              <a:lnSpc>
                <a:spcPct val="90000"/>
              </a:lnSpc>
              <a:spcBef>
                <a:spcPts val="14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628650" marR="0" indent="-228600"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2pPr>
            <a:lvl3pPr marL="1057275" marR="0" indent="-257175"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3pPr>
            <a:lvl4pPr marL="1600200" marR="0" indent="-228600"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4pPr>
            <a:lvl5pPr marL="2057400" marR="0" indent="-228600"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5pPr>
            <a:lvl6pPr marL="25654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6pPr>
            <a:lvl7pPr marL="30226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7pPr>
            <a:lvl8pPr marL="34798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8pPr>
            <a:lvl9pPr marL="39370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9pPr>
          </a:lstStyle>
          <a:p>
            <a:pPr>
              <a:spcBef>
                <a:spcPts val="1000"/>
              </a:spcBef>
            </a:pPr>
            <a:r>
              <a:rPr lang="en-US" sz="1600" dirty="0"/>
              <a:t>To reduce assumed and actual complexities involved in building playbooks, such as knowing Jinja, FortiSOAR includes lots of inline help and out-of-the-box aids to help design playbooks without worrying about any coding experience needed!</a:t>
            </a:r>
            <a:br>
              <a:rPr lang="en-US" sz="1400" dirty="0"/>
            </a:br>
            <a:endParaRPr lang="en-US" sz="1400" dirty="0"/>
          </a:p>
          <a:p>
            <a:pPr marL="285750" indent="-285750">
              <a:spcBef>
                <a:spcPts val="1000"/>
              </a:spcBef>
              <a:buFont typeface="Arial"/>
              <a:buChar char="•"/>
            </a:pPr>
            <a:r>
              <a:rPr lang="en-US" sz="1400" dirty="0"/>
              <a:t>100+ readymade functions and data transformers to search, test and add in a click</a:t>
            </a:r>
          </a:p>
          <a:p>
            <a:pPr marL="285750" indent="-285750">
              <a:spcBef>
                <a:spcPts val="1000"/>
              </a:spcBef>
              <a:buFont typeface="Arial"/>
              <a:buChar char="•"/>
            </a:pPr>
            <a:r>
              <a:rPr lang="en-US" sz="1400" dirty="0"/>
              <a:t>Ability to reference hundreds of readymade reference playbook blocks for common micro use cases.</a:t>
            </a:r>
            <a:br>
              <a:rPr lang="en-US" sz="1400" dirty="0"/>
            </a:br>
            <a:r>
              <a:rPr lang="en-US" sz="1400" dirty="0"/>
              <a:t>For example:</a:t>
            </a:r>
          </a:p>
          <a:p>
            <a:pPr marL="568800" lvl="1" indent="-285750">
              <a:spcBef>
                <a:spcPts val="1000"/>
              </a:spcBef>
              <a:buFont typeface="Arial"/>
              <a:buChar char="•"/>
            </a:pPr>
            <a:r>
              <a:rPr lang="en-US" sz="1400" dirty="0"/>
              <a:t>Is this IP internal/external</a:t>
            </a:r>
          </a:p>
          <a:p>
            <a:pPr marL="568800" lvl="1" indent="-285750">
              <a:spcBef>
                <a:spcPts val="1000"/>
              </a:spcBef>
              <a:buFont typeface="Arial"/>
              <a:buChar char="•"/>
            </a:pPr>
            <a:r>
              <a:rPr lang="en-US" sz="1400" dirty="0"/>
              <a:t>Enrich using indicator using Virus Total</a:t>
            </a:r>
          </a:p>
        </p:txBody>
      </p:sp>
      <p:sp>
        <p:nvSpPr>
          <p:cNvPr id="4" name="Rectangle">
            <a:extLst>
              <a:ext uri="{FF2B5EF4-FFF2-40B4-BE49-F238E27FC236}">
                <a16:creationId xmlns:a16="http://schemas.microsoft.com/office/drawing/2014/main" id="{487027A9-D8EF-7025-BE45-5DDFE6E4D042}"/>
              </a:ext>
            </a:extLst>
          </p:cNvPr>
          <p:cNvSpPr/>
          <p:nvPr/>
        </p:nvSpPr>
        <p:spPr>
          <a:xfrm>
            <a:off x="250995" y="1348780"/>
            <a:ext cx="7628465" cy="4610100"/>
          </a:xfrm>
          <a:prstGeom prst="rect">
            <a:avLst/>
          </a:prstGeom>
          <a:solidFill>
            <a:srgbClr val="FFFFFF"/>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endParaRPr/>
          </a:p>
        </p:txBody>
      </p:sp>
      <p:pic>
        <p:nvPicPr>
          <p:cNvPr id="7" name="Picture 6" descr="Graphical user interface&#10;&#10;Description automatically generated">
            <a:extLst>
              <a:ext uri="{FF2B5EF4-FFF2-40B4-BE49-F238E27FC236}">
                <a16:creationId xmlns:a16="http://schemas.microsoft.com/office/drawing/2014/main" id="{B010F499-7359-6051-9348-3FC2C8BEAB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11259" y="1426634"/>
            <a:ext cx="7672255" cy="4423837"/>
          </a:xfrm>
          <a:prstGeom prst="rect">
            <a:avLst/>
          </a:prstGeom>
        </p:spPr>
      </p:pic>
      <p:sp>
        <p:nvSpPr>
          <p:cNvPr id="8" name="Content Placeholder 7">
            <a:extLst>
              <a:ext uri="{FF2B5EF4-FFF2-40B4-BE49-F238E27FC236}">
                <a16:creationId xmlns:a16="http://schemas.microsoft.com/office/drawing/2014/main" id="{1A77D37C-1020-E8E3-5901-E0BA7D0E91E7}"/>
              </a:ext>
            </a:extLst>
          </p:cNvPr>
          <p:cNvSpPr>
            <a:spLocks noGrp="1"/>
          </p:cNvSpPr>
          <p:nvPr>
            <p:ph sz="quarter" idx="11"/>
          </p:nvPr>
        </p:nvSpPr>
        <p:spPr/>
        <p:txBody>
          <a:bodyPr/>
          <a:lstStyle/>
          <a:p>
            <a:r>
              <a:rPr lang="en-US" dirty="0"/>
              <a:t>Low/No Code Playbook Designing Experience</a:t>
            </a:r>
            <a:endParaRPr lang="en-GB" dirty="0"/>
          </a:p>
        </p:txBody>
      </p:sp>
      <p:sp>
        <p:nvSpPr>
          <p:cNvPr id="2" name="Title 1">
            <a:extLst>
              <a:ext uri="{FF2B5EF4-FFF2-40B4-BE49-F238E27FC236}">
                <a16:creationId xmlns:a16="http://schemas.microsoft.com/office/drawing/2014/main" id="{D5FC031B-B3C3-6A0F-48F9-2A466A25991A}"/>
              </a:ext>
            </a:extLst>
          </p:cNvPr>
          <p:cNvSpPr>
            <a:spLocks noGrp="1"/>
          </p:cNvSpPr>
          <p:nvPr>
            <p:ph type="title"/>
          </p:nvPr>
        </p:nvSpPr>
        <p:spPr/>
        <p:txBody>
          <a:bodyPr/>
          <a:lstStyle/>
          <a:p>
            <a:r>
              <a:rPr lang="en-US" spc="-150" dirty="0">
                <a:ea typeface="+mj-ea"/>
              </a:rPr>
              <a:t>Orchestration &amp; Automation: Simplified </a:t>
            </a:r>
            <a:r>
              <a:rPr lang="en-GB" dirty="0"/>
              <a:t>Playbook Building</a:t>
            </a:r>
          </a:p>
        </p:txBody>
      </p:sp>
    </p:spTree>
    <p:extLst>
      <p:ext uri="{BB962C8B-B14F-4D97-AF65-F5344CB8AC3E}">
        <p14:creationId xmlns:p14="http://schemas.microsoft.com/office/powerpoint/2010/main" val="118309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2DB95-09AF-2E63-79E5-7AB9E3FF37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833" y="1872791"/>
            <a:ext cx="7772400" cy="3541993"/>
          </a:xfrm>
          <a:prstGeom prst="rect">
            <a:avLst/>
          </a:prstGeom>
          <a:ln w="12700" cap="sq">
            <a:solidFill>
              <a:srgbClr val="000000"/>
            </a:solidFill>
            <a:prstDash val="solid"/>
            <a:miter lim="800000"/>
          </a:ln>
          <a:effectLst>
            <a:outerShdw blurRad="63500" dist="76200" dir="2700000" algn="tl" rotWithShape="0">
              <a:srgbClr val="000000">
                <a:alpha val="43000"/>
              </a:srgbClr>
            </a:outerShdw>
          </a:effectLst>
        </p:spPr>
      </p:pic>
      <p:sp>
        <p:nvSpPr>
          <p:cNvPr id="12" name="Content Placeholder 2">
            <a:extLst>
              <a:ext uri="{FF2B5EF4-FFF2-40B4-BE49-F238E27FC236}">
                <a16:creationId xmlns:a16="http://schemas.microsoft.com/office/drawing/2014/main" id="{95C1E197-1664-D0F1-DCAF-2F14E7A11C34}"/>
              </a:ext>
            </a:extLst>
          </p:cNvPr>
          <p:cNvSpPr txBox="1">
            <a:spLocks noGrp="1"/>
          </p:cNvSpPr>
          <p:nvPr/>
        </p:nvSpPr>
        <p:spPr>
          <a:xfrm>
            <a:off x="8388791" y="1802397"/>
            <a:ext cx="3505359"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45719" tIns="45720" rIns="45719" bIns="45720" anchor="t">
            <a:normAutofit/>
          </a:bodyPr>
          <a:lstStyle>
            <a:lvl1pPr marL="0" marR="0" indent="0" algn="l" defTabSz="914400" rtl="0" latinLnBrk="0">
              <a:lnSpc>
                <a:spcPct val="90000"/>
              </a:lnSpc>
              <a:spcBef>
                <a:spcPts val="14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628650" marR="0" indent="-228600"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2pPr>
            <a:lvl3pPr marL="1057275" marR="0" indent="-257175"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3pPr>
            <a:lvl4pPr marL="1600200" marR="0" indent="-228600"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4pPr>
            <a:lvl5pPr marL="2057400" marR="0" indent="-228600" algn="l" defTabSz="914400" rtl="0" latinLnBrk="0">
              <a:lnSpc>
                <a:spcPct val="90000"/>
              </a:lnSpc>
              <a:spcBef>
                <a:spcPts val="1400"/>
              </a:spcBef>
              <a:spcAft>
                <a:spcPts val="0"/>
              </a:spcAft>
              <a:buClrTx/>
              <a:buSzPct val="100000"/>
              <a:buFontTx/>
              <a:buChar char="•"/>
              <a:tabLst/>
              <a:defRPr sz="1800" b="0" i="0" u="none" strike="noStrike" cap="none" spc="0" baseline="0">
                <a:solidFill>
                  <a:srgbClr val="000000"/>
                </a:solidFill>
                <a:uFillTx/>
                <a:latin typeface="Arial"/>
                <a:ea typeface="Arial"/>
                <a:cs typeface="Arial"/>
                <a:sym typeface="Arial"/>
              </a:defRPr>
            </a:lvl5pPr>
            <a:lvl6pPr marL="25654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6pPr>
            <a:lvl7pPr marL="30226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7pPr>
            <a:lvl8pPr marL="34798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8pPr>
            <a:lvl9pPr marL="3937000" marR="0" indent="-279400" algn="l" defTabSz="914400" rtl="0" latinLnBrk="0">
              <a:lnSpc>
                <a:spcPct val="90000"/>
              </a:lnSpc>
              <a:spcBef>
                <a:spcPts val="1400"/>
              </a:spcBef>
              <a:spcAft>
                <a:spcPts val="0"/>
              </a:spcAft>
              <a:buClrTx/>
              <a:buSzPct val="100000"/>
              <a:buFont typeface="Arial"/>
              <a:buChar char="•"/>
              <a:tabLst/>
              <a:defRPr sz="2200" b="0" i="0" u="none" strike="noStrike" cap="none" spc="0" baseline="0">
                <a:solidFill>
                  <a:srgbClr val="000000"/>
                </a:solidFill>
                <a:uFillTx/>
                <a:latin typeface="Arial"/>
                <a:ea typeface="Arial"/>
                <a:cs typeface="Arial"/>
                <a:sym typeface="Arial"/>
              </a:defRPr>
            </a:lvl9pPr>
          </a:lstStyle>
          <a:p>
            <a:pPr marL="285750" indent="-285750">
              <a:buFont typeface="Arial"/>
              <a:buChar char="•"/>
            </a:pPr>
            <a:r>
              <a:rPr lang="en-US" sz="2000" dirty="0"/>
              <a:t>Based on past threats and investigations run on them, the ML framework suggests the most suitable </a:t>
            </a:r>
            <a:r>
              <a:rPr lang="en-US" sz="2000" b="1" dirty="0"/>
              <a:t>order of playbooks </a:t>
            </a:r>
            <a:r>
              <a:rPr lang="en-US" sz="2000" dirty="0"/>
              <a:t>and workflows to execute </a:t>
            </a:r>
          </a:p>
          <a:p>
            <a:pPr marL="285750" indent="-285750">
              <a:buFont typeface="Arial"/>
              <a:buChar char="•"/>
            </a:pPr>
            <a:r>
              <a:rPr lang="en-US" sz="2000" dirty="0"/>
              <a:t>Once, executed, it </a:t>
            </a:r>
            <a:r>
              <a:rPr lang="en-US" sz="2000" b="1" dirty="0"/>
              <a:t>maintains the state </a:t>
            </a:r>
            <a:r>
              <a:rPr lang="en-US" sz="2000" dirty="0"/>
              <a:t>of which suggestions have been already executed and what remains to be executed or reviewed</a:t>
            </a:r>
          </a:p>
        </p:txBody>
      </p:sp>
      <p:sp>
        <p:nvSpPr>
          <p:cNvPr id="3" name="Rectangle 2">
            <a:extLst>
              <a:ext uri="{FF2B5EF4-FFF2-40B4-BE49-F238E27FC236}">
                <a16:creationId xmlns:a16="http://schemas.microsoft.com/office/drawing/2014/main" id="{D20E7B50-6C81-2E69-C83D-F6561A02C681}"/>
              </a:ext>
            </a:extLst>
          </p:cNvPr>
          <p:cNvSpPr/>
          <p:nvPr/>
        </p:nvSpPr>
        <p:spPr>
          <a:xfrm>
            <a:off x="6136945" y="2419643"/>
            <a:ext cx="1887940" cy="1633742"/>
          </a:xfrm>
          <a:prstGeom prst="rect">
            <a:avLst/>
          </a:prstGeom>
          <a:noFill/>
          <a:ln w="22225"/>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4" name="Title 3">
            <a:extLst>
              <a:ext uri="{FF2B5EF4-FFF2-40B4-BE49-F238E27FC236}">
                <a16:creationId xmlns:a16="http://schemas.microsoft.com/office/drawing/2014/main" id="{41130A8B-EA35-4BA1-0A72-6CFBCAD70BD6}"/>
              </a:ext>
            </a:extLst>
          </p:cNvPr>
          <p:cNvSpPr>
            <a:spLocks noGrp="1"/>
          </p:cNvSpPr>
          <p:nvPr>
            <p:ph type="title"/>
          </p:nvPr>
        </p:nvSpPr>
        <p:spPr/>
        <p:txBody>
          <a:bodyPr/>
          <a:lstStyle/>
          <a:p>
            <a:r>
              <a:rPr lang="en-US" sz="2800" spc="-150" dirty="0">
                <a:latin typeface="+mj-lt"/>
                <a:ea typeface="+mj-ea"/>
              </a:rPr>
              <a:t>AI: Playbook Suggestions</a:t>
            </a:r>
            <a:br>
              <a:rPr lang="en-US" sz="2800" spc="-150" dirty="0">
                <a:latin typeface="+mj-lt"/>
                <a:ea typeface="+mj-ea"/>
              </a:rPr>
            </a:br>
            <a:endParaRPr lang="en-GB" dirty="0"/>
          </a:p>
        </p:txBody>
      </p:sp>
    </p:spTree>
    <p:extLst>
      <p:ext uri="{BB962C8B-B14F-4D97-AF65-F5344CB8AC3E}">
        <p14:creationId xmlns:p14="http://schemas.microsoft.com/office/powerpoint/2010/main" val="17346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0B7D61E-07B5-DDCA-051B-83868E47AB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9" y="1101295"/>
            <a:ext cx="4846320" cy="4633932"/>
          </a:xfrm>
          <a:prstGeom prst="rect">
            <a:avLst/>
          </a:prstGeom>
          <a:ln w="12700" cap="sq">
            <a:solidFill>
              <a:srgbClr val="000000"/>
            </a:solidFill>
            <a:prstDash val="solid"/>
            <a:miter lim="800000"/>
          </a:ln>
          <a:effectLst>
            <a:outerShdw blurRad="63500" dist="762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D28898B-2C09-685A-9980-6C593B11C77F}"/>
              </a:ext>
            </a:extLst>
          </p:cNvPr>
          <p:cNvSpPr/>
          <p:nvPr/>
        </p:nvSpPr>
        <p:spPr>
          <a:xfrm>
            <a:off x="121482" y="2129262"/>
            <a:ext cx="2662799" cy="918738"/>
          </a:xfrm>
          <a:prstGeom prst="rect">
            <a:avLst/>
          </a:prstGeom>
          <a:noFill/>
          <a:ln w="22225"/>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4" name="Rectangle 3">
            <a:extLst>
              <a:ext uri="{FF2B5EF4-FFF2-40B4-BE49-F238E27FC236}">
                <a16:creationId xmlns:a16="http://schemas.microsoft.com/office/drawing/2014/main" id="{CC57AFFE-A90F-624A-46D9-79ED0AD537D3}"/>
              </a:ext>
            </a:extLst>
          </p:cNvPr>
          <p:cNvSpPr/>
          <p:nvPr/>
        </p:nvSpPr>
        <p:spPr>
          <a:xfrm>
            <a:off x="121043" y="3157228"/>
            <a:ext cx="4563158" cy="2278371"/>
          </a:xfrm>
          <a:prstGeom prst="rect">
            <a:avLst/>
          </a:prstGeom>
          <a:noFill/>
          <a:ln w="22225"/>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13" name="Rectangle 12">
            <a:extLst>
              <a:ext uri="{FF2B5EF4-FFF2-40B4-BE49-F238E27FC236}">
                <a16:creationId xmlns:a16="http://schemas.microsoft.com/office/drawing/2014/main" id="{E54B090B-981C-9BDF-E87C-593B0BB2FBD6}"/>
              </a:ext>
            </a:extLst>
          </p:cNvPr>
          <p:cNvSpPr/>
          <p:nvPr/>
        </p:nvSpPr>
        <p:spPr>
          <a:xfrm>
            <a:off x="39763" y="1188720"/>
            <a:ext cx="3110278" cy="610433"/>
          </a:xfrm>
          <a:prstGeom prst="rect">
            <a:avLst/>
          </a:prstGeom>
          <a:noFill/>
          <a:ln w="222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15" name="Rounded Rectangle 14">
            <a:extLst>
              <a:ext uri="{FF2B5EF4-FFF2-40B4-BE49-F238E27FC236}">
                <a16:creationId xmlns:a16="http://schemas.microsoft.com/office/drawing/2014/main" id="{91882A35-A2D4-E21B-4F7A-BE1E13179F9C}"/>
              </a:ext>
            </a:extLst>
          </p:cNvPr>
          <p:cNvSpPr/>
          <p:nvPr/>
        </p:nvSpPr>
        <p:spPr>
          <a:xfrm>
            <a:off x="112576" y="1574800"/>
            <a:ext cx="684577" cy="142240"/>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lnSpc>
                <a:spcPct val="90000"/>
              </a:lnSpc>
              <a:spcBef>
                <a:spcPts val="300"/>
              </a:spcBef>
            </a:pPr>
            <a:endParaRPr lang="en-AE" sz="1400" dirty="0" err="1"/>
          </a:p>
        </p:txBody>
      </p:sp>
      <p:sp>
        <p:nvSpPr>
          <p:cNvPr id="20" name="Rounded Rectangle 19">
            <a:extLst>
              <a:ext uri="{FF2B5EF4-FFF2-40B4-BE49-F238E27FC236}">
                <a16:creationId xmlns:a16="http://schemas.microsoft.com/office/drawing/2014/main" id="{EE93A7EC-1EED-217B-D5AF-D53BA00903E9}"/>
              </a:ext>
            </a:extLst>
          </p:cNvPr>
          <p:cNvSpPr/>
          <p:nvPr/>
        </p:nvSpPr>
        <p:spPr>
          <a:xfrm>
            <a:off x="818319" y="1574800"/>
            <a:ext cx="529170" cy="142240"/>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lnSpc>
                <a:spcPct val="90000"/>
              </a:lnSpc>
              <a:spcBef>
                <a:spcPts val="300"/>
              </a:spcBef>
            </a:pPr>
            <a:endParaRPr lang="en-AE" sz="1400" dirty="0" err="1"/>
          </a:p>
        </p:txBody>
      </p:sp>
      <p:pic>
        <p:nvPicPr>
          <p:cNvPr id="1028" name="Picture 4">
            <a:extLst>
              <a:ext uri="{FF2B5EF4-FFF2-40B4-BE49-F238E27FC236}">
                <a16:creationId xmlns:a16="http://schemas.microsoft.com/office/drawing/2014/main" id="{B3C7AE82-60BA-9114-760C-B7D80BAEE3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9238" y="1101296"/>
            <a:ext cx="5342755" cy="4633932"/>
          </a:xfrm>
          <a:prstGeom prst="rect">
            <a:avLst/>
          </a:prstGeom>
          <a:ln w="12700" cap="sq">
            <a:solidFill>
              <a:srgbClr val="000000"/>
            </a:solidFill>
            <a:prstDash val="solid"/>
            <a:miter lim="800000"/>
          </a:ln>
          <a:effectLst>
            <a:outerShdw blurRad="63500" dist="762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ECE9F5B-86B6-5958-288C-D65E8EAC22FA}"/>
              </a:ext>
            </a:extLst>
          </p:cNvPr>
          <p:cNvSpPr/>
          <p:nvPr/>
        </p:nvSpPr>
        <p:spPr>
          <a:xfrm>
            <a:off x="6897733" y="1182954"/>
            <a:ext cx="3185214" cy="610433"/>
          </a:xfrm>
          <a:prstGeom prst="rect">
            <a:avLst/>
          </a:prstGeom>
          <a:noFill/>
          <a:ln w="222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22" name="Rounded Rectangle 21">
            <a:extLst>
              <a:ext uri="{FF2B5EF4-FFF2-40B4-BE49-F238E27FC236}">
                <a16:creationId xmlns:a16="http://schemas.microsoft.com/office/drawing/2014/main" id="{9E41FD66-7E4F-3CE9-5117-1211742BEDF6}"/>
              </a:ext>
            </a:extLst>
          </p:cNvPr>
          <p:cNvSpPr/>
          <p:nvPr/>
        </p:nvSpPr>
        <p:spPr>
          <a:xfrm>
            <a:off x="7007120" y="1620145"/>
            <a:ext cx="608788" cy="143301"/>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lnSpc>
                <a:spcPct val="90000"/>
              </a:lnSpc>
              <a:spcBef>
                <a:spcPts val="300"/>
              </a:spcBef>
            </a:pPr>
            <a:endParaRPr lang="en-AE" sz="1400" dirty="0" err="1"/>
          </a:p>
        </p:txBody>
      </p:sp>
      <p:sp>
        <p:nvSpPr>
          <p:cNvPr id="23" name="Rectangle 22">
            <a:extLst>
              <a:ext uri="{FF2B5EF4-FFF2-40B4-BE49-F238E27FC236}">
                <a16:creationId xmlns:a16="http://schemas.microsoft.com/office/drawing/2014/main" id="{F17663C8-02F8-A707-AAF3-5A37342E51ED}"/>
              </a:ext>
            </a:extLst>
          </p:cNvPr>
          <p:cNvSpPr/>
          <p:nvPr/>
        </p:nvSpPr>
        <p:spPr>
          <a:xfrm>
            <a:off x="6897732" y="2194886"/>
            <a:ext cx="3185215" cy="1125184"/>
          </a:xfrm>
          <a:prstGeom prst="rect">
            <a:avLst/>
          </a:prstGeom>
          <a:noFill/>
          <a:ln w="22225"/>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24" name="Rectangle 23">
            <a:extLst>
              <a:ext uri="{FF2B5EF4-FFF2-40B4-BE49-F238E27FC236}">
                <a16:creationId xmlns:a16="http://schemas.microsoft.com/office/drawing/2014/main" id="{48F71EE5-E9B3-E16C-4AEA-8895A23CF5EF}"/>
              </a:ext>
            </a:extLst>
          </p:cNvPr>
          <p:cNvSpPr/>
          <p:nvPr/>
        </p:nvSpPr>
        <p:spPr>
          <a:xfrm>
            <a:off x="6897733" y="3429000"/>
            <a:ext cx="3185214" cy="676595"/>
          </a:xfrm>
          <a:prstGeom prst="rect">
            <a:avLst/>
          </a:prstGeom>
          <a:noFill/>
          <a:ln w="222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25" name="Rectangle 24">
            <a:extLst>
              <a:ext uri="{FF2B5EF4-FFF2-40B4-BE49-F238E27FC236}">
                <a16:creationId xmlns:a16="http://schemas.microsoft.com/office/drawing/2014/main" id="{C9F2E7B5-A39C-6C80-A649-5CCF107C4198}"/>
              </a:ext>
            </a:extLst>
          </p:cNvPr>
          <p:cNvSpPr/>
          <p:nvPr/>
        </p:nvSpPr>
        <p:spPr>
          <a:xfrm>
            <a:off x="6897731" y="4214525"/>
            <a:ext cx="5071245" cy="1125184"/>
          </a:xfrm>
          <a:prstGeom prst="rect">
            <a:avLst/>
          </a:prstGeom>
          <a:noFill/>
          <a:ln w="22225"/>
        </p:spPr>
        <p:style>
          <a:lnRef idx="2">
            <a:schemeClr val="accent6"/>
          </a:lnRef>
          <a:fillRef idx="1">
            <a:schemeClr val="lt1"/>
          </a:fillRef>
          <a:effectRef idx="0">
            <a:schemeClr val="accent6"/>
          </a:effectRef>
          <a:fontRef idx="minor">
            <a:schemeClr val="dk1"/>
          </a:fontRef>
        </p:style>
        <p:txBody>
          <a:bodyPr rtlCol="0" anchor="ctr"/>
          <a:lstStyle/>
          <a:p>
            <a:pPr algn="ctr">
              <a:lnSpc>
                <a:spcPct val="90000"/>
              </a:lnSpc>
              <a:spcBef>
                <a:spcPts val="300"/>
              </a:spcBef>
            </a:pPr>
            <a:endParaRPr lang="en-GB" sz="1400" dirty="0" err="1"/>
          </a:p>
        </p:txBody>
      </p:sp>
      <p:sp>
        <p:nvSpPr>
          <p:cNvPr id="27" name="TextBox 26">
            <a:extLst>
              <a:ext uri="{FF2B5EF4-FFF2-40B4-BE49-F238E27FC236}">
                <a16:creationId xmlns:a16="http://schemas.microsoft.com/office/drawing/2014/main" id="{C9C139C8-E621-87FC-F4FC-FA955CB1C565}"/>
              </a:ext>
            </a:extLst>
          </p:cNvPr>
          <p:cNvSpPr txBox="1"/>
          <p:nvPr/>
        </p:nvSpPr>
        <p:spPr>
          <a:xfrm>
            <a:off x="4925757" y="2615974"/>
            <a:ext cx="1873118" cy="338554"/>
          </a:xfrm>
          <a:prstGeom prst="rect">
            <a:avLst/>
          </a:prstGeom>
          <a:noFill/>
          <a:ln>
            <a:solidFill>
              <a:schemeClr val="accent1"/>
            </a:solidFill>
          </a:ln>
        </p:spPr>
        <p:txBody>
          <a:bodyPr wrap="square">
            <a:spAutoFit/>
          </a:bodyPr>
          <a:lstStyle/>
          <a:p>
            <a:r>
              <a:rPr lang="en-US" sz="1600" dirty="0">
                <a:solidFill>
                  <a:schemeClr val="accent1"/>
                </a:solidFill>
              </a:rPr>
              <a:t>Analyst Messages</a:t>
            </a:r>
          </a:p>
        </p:txBody>
      </p:sp>
      <p:sp>
        <p:nvSpPr>
          <p:cNvPr id="28" name="TextBox 27">
            <a:extLst>
              <a:ext uri="{FF2B5EF4-FFF2-40B4-BE49-F238E27FC236}">
                <a16:creationId xmlns:a16="http://schemas.microsoft.com/office/drawing/2014/main" id="{0C253A31-BEDE-E6C5-E438-D593EF04439D}"/>
              </a:ext>
            </a:extLst>
          </p:cNvPr>
          <p:cNvSpPr txBox="1"/>
          <p:nvPr/>
        </p:nvSpPr>
        <p:spPr>
          <a:xfrm>
            <a:off x="5174455" y="3767297"/>
            <a:ext cx="1375721" cy="338554"/>
          </a:xfrm>
          <a:prstGeom prst="rect">
            <a:avLst/>
          </a:prstGeom>
          <a:noFill/>
          <a:ln>
            <a:solidFill>
              <a:schemeClr val="accent6"/>
            </a:solidFill>
          </a:ln>
        </p:spPr>
        <p:txBody>
          <a:bodyPr wrap="square">
            <a:spAutoFit/>
          </a:bodyPr>
          <a:lstStyle/>
          <a:p>
            <a:r>
              <a:rPr lang="en-US" sz="1600" dirty="0">
                <a:solidFill>
                  <a:schemeClr val="accent6"/>
                </a:solidFill>
              </a:rPr>
              <a:t>AI Messages</a:t>
            </a:r>
          </a:p>
        </p:txBody>
      </p:sp>
      <p:sp>
        <p:nvSpPr>
          <p:cNvPr id="30" name="Freeform 29">
            <a:extLst>
              <a:ext uri="{FF2B5EF4-FFF2-40B4-BE49-F238E27FC236}">
                <a16:creationId xmlns:a16="http://schemas.microsoft.com/office/drawing/2014/main" id="{5ECA81AD-67FC-1324-C90F-E694D13C1A94}"/>
              </a:ext>
            </a:extLst>
          </p:cNvPr>
          <p:cNvSpPr/>
          <p:nvPr/>
        </p:nvSpPr>
        <p:spPr>
          <a:xfrm>
            <a:off x="5869459" y="4127157"/>
            <a:ext cx="1000898" cy="803189"/>
          </a:xfrm>
          <a:custGeom>
            <a:avLst/>
            <a:gdLst>
              <a:gd name="connsiteX0" fmla="*/ 0 w 1000898"/>
              <a:gd name="connsiteY0" fmla="*/ 0 h 803189"/>
              <a:gd name="connsiteX1" fmla="*/ 234779 w 1000898"/>
              <a:gd name="connsiteY1" fmla="*/ 654908 h 803189"/>
              <a:gd name="connsiteX2" fmla="*/ 1000898 w 1000898"/>
              <a:gd name="connsiteY2" fmla="*/ 803189 h 803189"/>
            </a:gdLst>
            <a:ahLst/>
            <a:cxnLst>
              <a:cxn ang="0">
                <a:pos x="connsiteX0" y="connsiteY0"/>
              </a:cxn>
              <a:cxn ang="0">
                <a:pos x="connsiteX1" y="connsiteY1"/>
              </a:cxn>
              <a:cxn ang="0">
                <a:pos x="connsiteX2" y="connsiteY2"/>
              </a:cxn>
            </a:cxnLst>
            <a:rect l="l" t="t" r="r" b="b"/>
            <a:pathLst>
              <a:path w="1000898" h="803189">
                <a:moveTo>
                  <a:pt x="0" y="0"/>
                </a:moveTo>
                <a:cubicBezTo>
                  <a:pt x="33981" y="260521"/>
                  <a:pt x="67963" y="521043"/>
                  <a:pt x="234779" y="654908"/>
                </a:cubicBezTo>
                <a:cubicBezTo>
                  <a:pt x="401595" y="788773"/>
                  <a:pt x="701246" y="795981"/>
                  <a:pt x="1000898" y="803189"/>
                </a:cubicBezTo>
              </a:path>
            </a:pathLst>
          </a:custGeom>
          <a:noFill/>
          <a:ln w="38100">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1" name="Freeform 30">
            <a:extLst>
              <a:ext uri="{FF2B5EF4-FFF2-40B4-BE49-F238E27FC236}">
                <a16:creationId xmlns:a16="http://schemas.microsoft.com/office/drawing/2014/main" id="{9EE7ADF7-28AD-3A5D-98A2-4625EBC839C6}"/>
              </a:ext>
            </a:extLst>
          </p:cNvPr>
          <p:cNvSpPr/>
          <p:nvPr/>
        </p:nvSpPr>
        <p:spPr>
          <a:xfrm>
            <a:off x="4732638" y="4139514"/>
            <a:ext cx="1136821" cy="566425"/>
          </a:xfrm>
          <a:custGeom>
            <a:avLst/>
            <a:gdLst>
              <a:gd name="connsiteX0" fmla="*/ 1136821 w 1136821"/>
              <a:gd name="connsiteY0" fmla="*/ 0 h 566425"/>
              <a:gd name="connsiteX1" fmla="*/ 691978 w 1136821"/>
              <a:gd name="connsiteY1" fmla="*/ 556054 h 566425"/>
              <a:gd name="connsiteX2" fmla="*/ 0 w 1136821"/>
              <a:gd name="connsiteY2" fmla="*/ 308918 h 566425"/>
            </a:gdLst>
            <a:ahLst/>
            <a:cxnLst>
              <a:cxn ang="0">
                <a:pos x="connsiteX0" y="connsiteY0"/>
              </a:cxn>
              <a:cxn ang="0">
                <a:pos x="connsiteX1" y="connsiteY1"/>
              </a:cxn>
              <a:cxn ang="0">
                <a:pos x="connsiteX2" y="connsiteY2"/>
              </a:cxn>
            </a:cxnLst>
            <a:rect l="l" t="t" r="r" b="b"/>
            <a:pathLst>
              <a:path w="1136821" h="566425">
                <a:moveTo>
                  <a:pt x="1136821" y="0"/>
                </a:moveTo>
                <a:cubicBezTo>
                  <a:pt x="1009134" y="252284"/>
                  <a:pt x="881448" y="504568"/>
                  <a:pt x="691978" y="556054"/>
                </a:cubicBezTo>
                <a:cubicBezTo>
                  <a:pt x="502508" y="607540"/>
                  <a:pt x="251254" y="458229"/>
                  <a:pt x="0" y="308918"/>
                </a:cubicBezTo>
              </a:path>
            </a:pathLst>
          </a:custGeom>
          <a:noFill/>
          <a:ln w="38100">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2" name="Freeform 31">
            <a:extLst>
              <a:ext uri="{FF2B5EF4-FFF2-40B4-BE49-F238E27FC236}">
                <a16:creationId xmlns:a16="http://schemas.microsoft.com/office/drawing/2014/main" id="{FCE98E75-781E-D737-D7E4-83339C4D7E24}"/>
              </a:ext>
            </a:extLst>
          </p:cNvPr>
          <p:cNvSpPr/>
          <p:nvPr/>
        </p:nvSpPr>
        <p:spPr>
          <a:xfrm>
            <a:off x="2879124" y="2631989"/>
            <a:ext cx="2990335" cy="1136822"/>
          </a:xfrm>
          <a:custGeom>
            <a:avLst/>
            <a:gdLst>
              <a:gd name="connsiteX0" fmla="*/ 2990335 w 2990335"/>
              <a:gd name="connsiteY0" fmla="*/ 1136822 h 1136822"/>
              <a:gd name="connsiteX1" fmla="*/ 1878227 w 2990335"/>
              <a:gd name="connsiteY1" fmla="*/ 407773 h 1136822"/>
              <a:gd name="connsiteX2" fmla="*/ 0 w 2990335"/>
              <a:gd name="connsiteY2" fmla="*/ 0 h 1136822"/>
            </a:gdLst>
            <a:ahLst/>
            <a:cxnLst>
              <a:cxn ang="0">
                <a:pos x="connsiteX0" y="connsiteY0"/>
              </a:cxn>
              <a:cxn ang="0">
                <a:pos x="connsiteX1" y="connsiteY1"/>
              </a:cxn>
              <a:cxn ang="0">
                <a:pos x="connsiteX2" y="connsiteY2"/>
              </a:cxn>
            </a:cxnLst>
            <a:rect l="l" t="t" r="r" b="b"/>
            <a:pathLst>
              <a:path w="2990335" h="1136822">
                <a:moveTo>
                  <a:pt x="2990335" y="1136822"/>
                </a:moveTo>
                <a:cubicBezTo>
                  <a:pt x="2683475" y="867032"/>
                  <a:pt x="2376616" y="597243"/>
                  <a:pt x="1878227" y="407773"/>
                </a:cubicBezTo>
                <a:cubicBezTo>
                  <a:pt x="1379838" y="218303"/>
                  <a:pt x="689919" y="109151"/>
                  <a:pt x="0" y="0"/>
                </a:cubicBezTo>
              </a:path>
            </a:pathLst>
          </a:custGeom>
          <a:noFill/>
          <a:ln w="38100">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3" name="Freeform 32">
            <a:extLst>
              <a:ext uri="{FF2B5EF4-FFF2-40B4-BE49-F238E27FC236}">
                <a16:creationId xmlns:a16="http://schemas.microsoft.com/office/drawing/2014/main" id="{F980F97A-5018-8AD1-C84E-BF3F5F8335F7}"/>
              </a:ext>
            </a:extLst>
          </p:cNvPr>
          <p:cNvSpPr/>
          <p:nvPr/>
        </p:nvSpPr>
        <p:spPr>
          <a:xfrm>
            <a:off x="3175686" y="1401701"/>
            <a:ext cx="2669060" cy="1205575"/>
          </a:xfrm>
          <a:custGeom>
            <a:avLst/>
            <a:gdLst>
              <a:gd name="connsiteX0" fmla="*/ 2669060 w 2669060"/>
              <a:gd name="connsiteY0" fmla="*/ 1205575 h 1205575"/>
              <a:gd name="connsiteX1" fmla="*/ 1705233 w 2669060"/>
              <a:gd name="connsiteY1" fmla="*/ 105823 h 1205575"/>
              <a:gd name="connsiteX2" fmla="*/ 0 w 2669060"/>
              <a:gd name="connsiteY2" fmla="*/ 105823 h 1205575"/>
            </a:gdLst>
            <a:ahLst/>
            <a:cxnLst>
              <a:cxn ang="0">
                <a:pos x="connsiteX0" y="connsiteY0"/>
              </a:cxn>
              <a:cxn ang="0">
                <a:pos x="connsiteX1" y="connsiteY1"/>
              </a:cxn>
              <a:cxn ang="0">
                <a:pos x="connsiteX2" y="connsiteY2"/>
              </a:cxn>
            </a:cxnLst>
            <a:rect l="l" t="t" r="r" b="b"/>
            <a:pathLst>
              <a:path w="2669060" h="1205575">
                <a:moveTo>
                  <a:pt x="2669060" y="1205575"/>
                </a:moveTo>
                <a:cubicBezTo>
                  <a:pt x="2409568" y="747345"/>
                  <a:pt x="2150076" y="289115"/>
                  <a:pt x="1705233" y="105823"/>
                </a:cubicBezTo>
                <a:cubicBezTo>
                  <a:pt x="1260390" y="-77469"/>
                  <a:pt x="630195" y="14177"/>
                  <a:pt x="0" y="105823"/>
                </a:cubicBezTo>
              </a:path>
            </a:pathLst>
          </a:custGeom>
          <a:noFill/>
          <a:ln w="381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4" name="Freeform 33">
            <a:extLst>
              <a:ext uri="{FF2B5EF4-FFF2-40B4-BE49-F238E27FC236}">
                <a16:creationId xmlns:a16="http://schemas.microsoft.com/office/drawing/2014/main" id="{364A57F9-8524-F64C-DE5C-C12B38D90F62}"/>
              </a:ext>
            </a:extLst>
          </p:cNvPr>
          <p:cNvSpPr/>
          <p:nvPr/>
        </p:nvSpPr>
        <p:spPr>
          <a:xfrm>
            <a:off x="5844746" y="1519881"/>
            <a:ext cx="1062681" cy="1112108"/>
          </a:xfrm>
          <a:custGeom>
            <a:avLst/>
            <a:gdLst>
              <a:gd name="connsiteX0" fmla="*/ 0 w 1062681"/>
              <a:gd name="connsiteY0" fmla="*/ 1112108 h 1112108"/>
              <a:gd name="connsiteX1" fmla="*/ 345989 w 1062681"/>
              <a:gd name="connsiteY1" fmla="*/ 284205 h 1112108"/>
              <a:gd name="connsiteX2" fmla="*/ 1062681 w 1062681"/>
              <a:gd name="connsiteY2" fmla="*/ 0 h 1112108"/>
            </a:gdLst>
            <a:ahLst/>
            <a:cxnLst>
              <a:cxn ang="0">
                <a:pos x="connsiteX0" y="connsiteY0"/>
              </a:cxn>
              <a:cxn ang="0">
                <a:pos x="connsiteX1" y="connsiteY1"/>
              </a:cxn>
              <a:cxn ang="0">
                <a:pos x="connsiteX2" y="connsiteY2"/>
              </a:cxn>
            </a:cxnLst>
            <a:rect l="l" t="t" r="r" b="b"/>
            <a:pathLst>
              <a:path w="1062681" h="1112108">
                <a:moveTo>
                  <a:pt x="0" y="1112108"/>
                </a:moveTo>
                <a:cubicBezTo>
                  <a:pt x="84438" y="790832"/>
                  <a:pt x="168876" y="469556"/>
                  <a:pt x="345989" y="284205"/>
                </a:cubicBezTo>
                <a:cubicBezTo>
                  <a:pt x="523102" y="98854"/>
                  <a:pt x="792891" y="49427"/>
                  <a:pt x="1062681" y="0"/>
                </a:cubicBezTo>
              </a:path>
            </a:pathLst>
          </a:custGeom>
          <a:noFill/>
          <a:ln w="381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5" name="Freeform 34">
            <a:extLst>
              <a:ext uri="{FF2B5EF4-FFF2-40B4-BE49-F238E27FC236}">
                <a16:creationId xmlns:a16="http://schemas.microsoft.com/office/drawing/2014/main" id="{FAF1002E-03CA-674A-943F-81E2C67F21A1}"/>
              </a:ext>
            </a:extLst>
          </p:cNvPr>
          <p:cNvSpPr/>
          <p:nvPr/>
        </p:nvSpPr>
        <p:spPr>
          <a:xfrm>
            <a:off x="5832389" y="2977978"/>
            <a:ext cx="1062681" cy="852617"/>
          </a:xfrm>
          <a:custGeom>
            <a:avLst/>
            <a:gdLst>
              <a:gd name="connsiteX0" fmla="*/ 0 w 1062681"/>
              <a:gd name="connsiteY0" fmla="*/ 0 h 852617"/>
              <a:gd name="connsiteX1" fmla="*/ 210065 w 1062681"/>
              <a:gd name="connsiteY1" fmla="*/ 506627 h 852617"/>
              <a:gd name="connsiteX2" fmla="*/ 1062681 w 1062681"/>
              <a:gd name="connsiteY2" fmla="*/ 852617 h 852617"/>
            </a:gdLst>
            <a:ahLst/>
            <a:cxnLst>
              <a:cxn ang="0">
                <a:pos x="connsiteX0" y="connsiteY0"/>
              </a:cxn>
              <a:cxn ang="0">
                <a:pos x="connsiteX1" y="connsiteY1"/>
              </a:cxn>
              <a:cxn ang="0">
                <a:pos x="connsiteX2" y="connsiteY2"/>
              </a:cxn>
            </a:cxnLst>
            <a:rect l="l" t="t" r="r" b="b"/>
            <a:pathLst>
              <a:path w="1062681" h="852617">
                <a:moveTo>
                  <a:pt x="0" y="0"/>
                </a:moveTo>
                <a:cubicBezTo>
                  <a:pt x="16476" y="182262"/>
                  <a:pt x="32952" y="364524"/>
                  <a:pt x="210065" y="506627"/>
                </a:cubicBezTo>
                <a:cubicBezTo>
                  <a:pt x="387179" y="648730"/>
                  <a:pt x="724930" y="750673"/>
                  <a:pt x="1062681" y="852617"/>
                </a:cubicBezTo>
              </a:path>
            </a:pathLst>
          </a:custGeom>
          <a:noFill/>
          <a:ln w="38100">
            <a:solidFill>
              <a:schemeClr val="accent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6" name="Freeform 35">
            <a:extLst>
              <a:ext uri="{FF2B5EF4-FFF2-40B4-BE49-F238E27FC236}">
                <a16:creationId xmlns:a16="http://schemas.microsoft.com/office/drawing/2014/main" id="{6642C8D1-578E-780F-A7BF-942306852E7D}"/>
              </a:ext>
            </a:extLst>
          </p:cNvPr>
          <p:cNvSpPr/>
          <p:nvPr/>
        </p:nvSpPr>
        <p:spPr>
          <a:xfrm>
            <a:off x="5861713" y="3077570"/>
            <a:ext cx="1037230" cy="689212"/>
          </a:xfrm>
          <a:custGeom>
            <a:avLst/>
            <a:gdLst>
              <a:gd name="connsiteX0" fmla="*/ 0 w 1037230"/>
              <a:gd name="connsiteY0" fmla="*/ 689212 h 689212"/>
              <a:gd name="connsiteX1" fmla="*/ 388962 w 1037230"/>
              <a:gd name="connsiteY1" fmla="*/ 218364 h 689212"/>
              <a:gd name="connsiteX2" fmla="*/ 1037230 w 1037230"/>
              <a:gd name="connsiteY2" fmla="*/ 0 h 689212"/>
            </a:gdLst>
            <a:ahLst/>
            <a:cxnLst>
              <a:cxn ang="0">
                <a:pos x="connsiteX0" y="connsiteY0"/>
              </a:cxn>
              <a:cxn ang="0">
                <a:pos x="connsiteX1" y="connsiteY1"/>
              </a:cxn>
              <a:cxn ang="0">
                <a:pos x="connsiteX2" y="connsiteY2"/>
              </a:cxn>
            </a:cxnLst>
            <a:rect l="l" t="t" r="r" b="b"/>
            <a:pathLst>
              <a:path w="1037230" h="689212">
                <a:moveTo>
                  <a:pt x="0" y="689212"/>
                </a:moveTo>
                <a:cubicBezTo>
                  <a:pt x="108045" y="511222"/>
                  <a:pt x="216090" y="333233"/>
                  <a:pt x="388962" y="218364"/>
                </a:cubicBezTo>
                <a:cubicBezTo>
                  <a:pt x="561834" y="103495"/>
                  <a:pt x="799532" y="51747"/>
                  <a:pt x="1037230" y="0"/>
                </a:cubicBezTo>
              </a:path>
            </a:pathLst>
          </a:custGeom>
          <a:noFill/>
          <a:ln w="38100">
            <a:solidFill>
              <a:schemeClr val="accent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8" name="Text Placeholder 17">
            <a:extLst>
              <a:ext uri="{FF2B5EF4-FFF2-40B4-BE49-F238E27FC236}">
                <a16:creationId xmlns:a16="http://schemas.microsoft.com/office/drawing/2014/main" id="{B44C9CA9-72DE-2539-72B5-A38558416273}"/>
              </a:ext>
            </a:extLst>
          </p:cNvPr>
          <p:cNvSpPr txBox="1">
            <a:spLocks/>
          </p:cNvSpPr>
          <p:nvPr/>
        </p:nvSpPr>
        <p:spPr>
          <a:xfrm>
            <a:off x="7372388" y="5914535"/>
            <a:ext cx="4296454" cy="51876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000000"/>
                </a:solidFill>
                <a:latin typeface="+mn-lt"/>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Arial"/>
              </a:rPr>
              <a:t>Have an actual conversation with AI</a:t>
            </a:r>
          </a:p>
        </p:txBody>
      </p:sp>
      <p:sp>
        <p:nvSpPr>
          <p:cNvPr id="40" name="TextBox 39">
            <a:extLst>
              <a:ext uri="{FF2B5EF4-FFF2-40B4-BE49-F238E27FC236}">
                <a16:creationId xmlns:a16="http://schemas.microsoft.com/office/drawing/2014/main" id="{53900D9A-F64C-B1E9-8423-45A7D88B246A}"/>
              </a:ext>
            </a:extLst>
          </p:cNvPr>
          <p:cNvSpPr txBox="1"/>
          <p:nvPr/>
        </p:nvSpPr>
        <p:spPr>
          <a:xfrm>
            <a:off x="454864" y="5839958"/>
            <a:ext cx="6255326" cy="369332"/>
          </a:xfrm>
          <a:prstGeom prst="rect">
            <a:avLst/>
          </a:prstGeom>
          <a:noFill/>
        </p:spPr>
        <p:txBody>
          <a:bodyPr wrap="square">
            <a:spAutoFit/>
          </a:bodyPr>
          <a:lstStyle/>
          <a:p>
            <a:r>
              <a:rPr lang="en-US" b="1" dirty="0">
                <a:cs typeface="Arial"/>
              </a:rPr>
              <a:t>Ask one or multiple AI anything</a:t>
            </a:r>
          </a:p>
        </p:txBody>
      </p:sp>
      <p:sp>
        <p:nvSpPr>
          <p:cNvPr id="2" name="Title 1">
            <a:extLst>
              <a:ext uri="{FF2B5EF4-FFF2-40B4-BE49-F238E27FC236}">
                <a16:creationId xmlns:a16="http://schemas.microsoft.com/office/drawing/2014/main" id="{6DFD4FAF-DB4E-4C47-D3BE-EB5287AA76F5}"/>
              </a:ext>
            </a:extLst>
          </p:cNvPr>
          <p:cNvSpPr>
            <a:spLocks noGrp="1"/>
          </p:cNvSpPr>
          <p:nvPr>
            <p:ph type="title"/>
          </p:nvPr>
        </p:nvSpPr>
        <p:spPr/>
        <p:txBody>
          <a:bodyPr/>
          <a:lstStyle/>
          <a:p>
            <a:r>
              <a:rPr lang="en-US" sz="2800" spc="-150" dirty="0">
                <a:latin typeface="+mj-lt"/>
                <a:ea typeface="+mj-ea"/>
              </a:rPr>
              <a:t>AI: Generative AI Integrations</a:t>
            </a:r>
            <a:endParaRPr lang="en-GB" dirty="0"/>
          </a:p>
        </p:txBody>
      </p:sp>
    </p:spTree>
    <p:extLst>
      <p:ext uri="{BB962C8B-B14F-4D97-AF65-F5344CB8AC3E}">
        <p14:creationId xmlns:p14="http://schemas.microsoft.com/office/powerpoint/2010/main" val="239275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DA63-8A77-4D07-AD83-B5E2B3CC8ABF}"/>
              </a:ext>
            </a:extLst>
          </p:cNvPr>
          <p:cNvSpPr>
            <a:spLocks noGrp="1"/>
          </p:cNvSpPr>
          <p:nvPr>
            <p:ph type="title"/>
          </p:nvPr>
        </p:nvSpPr>
        <p:spPr/>
        <p:txBody>
          <a:bodyPr/>
          <a:lstStyle/>
          <a:p>
            <a:r>
              <a:rPr lang="en-US" altLang="ko-KR" dirty="0"/>
              <a:t>Example Scenario: Generic IPS Incident</a:t>
            </a:r>
            <a:endParaRPr lang="en-US" dirty="0"/>
          </a:p>
        </p:txBody>
      </p:sp>
      <p:cxnSp>
        <p:nvCxnSpPr>
          <p:cNvPr id="259" name="직선 화살표 연결선 307">
            <a:extLst>
              <a:ext uri="{FF2B5EF4-FFF2-40B4-BE49-F238E27FC236}">
                <a16:creationId xmlns:a16="http://schemas.microsoft.com/office/drawing/2014/main" id="{40EF0AC6-2B0E-428A-8947-21F3BB260B31}"/>
              </a:ext>
            </a:extLst>
          </p:cNvPr>
          <p:cNvCxnSpPr>
            <a:cxnSpLocks/>
            <a:stCxn id="321" idx="3"/>
            <a:endCxn id="379" idx="1"/>
          </p:cNvCxnSpPr>
          <p:nvPr/>
        </p:nvCxnSpPr>
        <p:spPr>
          <a:xfrm>
            <a:off x="4609496" y="4045813"/>
            <a:ext cx="11301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0" name="TextBox 259">
            <a:extLst>
              <a:ext uri="{FF2B5EF4-FFF2-40B4-BE49-F238E27FC236}">
                <a16:creationId xmlns:a16="http://schemas.microsoft.com/office/drawing/2014/main" id="{E8781A64-3E66-4D9F-81CD-BB642A15BCF7}"/>
              </a:ext>
            </a:extLst>
          </p:cNvPr>
          <p:cNvSpPr txBox="1"/>
          <p:nvPr/>
        </p:nvSpPr>
        <p:spPr>
          <a:xfrm>
            <a:off x="1118330" y="1196172"/>
            <a:ext cx="779463"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ko-KR"/>
            </a:defPPr>
            <a:lvl1pPr algn="ctr">
              <a:defRPr sz="800">
                <a:latin typeface="하나 B" panose="02020603020101020101" pitchFamily="18" charset="-127"/>
                <a:ea typeface="하나 B" panose="02020603020101020101" pitchFamily="18" charset="-127"/>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ea typeface="하나 B" panose="02020603020101020101" pitchFamily="18" charset="-127"/>
                <a:cs typeface="+mn-cs"/>
              </a:rPr>
              <a:t>Incident Created</a:t>
            </a:r>
            <a:endParaRPr kumimoji="0" lang="ko-KR" altLang="en-US" sz="800" b="0" i="0" u="none" strike="noStrike" kern="1200" cap="none" spc="0" normalizeH="0" baseline="0" noProof="0" dirty="0">
              <a:ln>
                <a:noFill/>
              </a:ln>
              <a:solidFill>
                <a:prstClr val="black"/>
              </a:solidFill>
              <a:effectLst/>
              <a:uLnTx/>
              <a:uFillTx/>
              <a:ea typeface="하나 B" panose="02020603020101020101" pitchFamily="18" charset="-127"/>
              <a:cs typeface="+mn-cs"/>
            </a:endParaRPr>
          </a:p>
        </p:txBody>
      </p:sp>
      <p:sp>
        <p:nvSpPr>
          <p:cNvPr id="261" name="TextBox 260">
            <a:extLst>
              <a:ext uri="{FF2B5EF4-FFF2-40B4-BE49-F238E27FC236}">
                <a16:creationId xmlns:a16="http://schemas.microsoft.com/office/drawing/2014/main" id="{6EDA0813-DD6F-40E7-87B8-AC361B2FAB9D}"/>
              </a:ext>
            </a:extLst>
          </p:cNvPr>
          <p:cNvSpPr txBox="1"/>
          <p:nvPr/>
        </p:nvSpPr>
        <p:spPr>
          <a:xfrm>
            <a:off x="8816438" y="1606055"/>
            <a:ext cx="969564"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Save Incident to Record for log</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262" name="직선 화살표 연결선 21">
            <a:extLst>
              <a:ext uri="{FF2B5EF4-FFF2-40B4-BE49-F238E27FC236}">
                <a16:creationId xmlns:a16="http://schemas.microsoft.com/office/drawing/2014/main" id="{57E81940-5BAC-4D71-A800-C71E980D19A6}"/>
              </a:ext>
            </a:extLst>
          </p:cNvPr>
          <p:cNvCxnSpPr>
            <a:cxnSpLocks/>
            <a:stCxn id="265" idx="3"/>
            <a:endCxn id="261" idx="1"/>
          </p:cNvCxnSpPr>
          <p:nvPr/>
        </p:nvCxnSpPr>
        <p:spPr>
          <a:xfrm>
            <a:off x="8035135" y="1772104"/>
            <a:ext cx="781303" cy="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3" name="TextBox 262">
            <a:extLst>
              <a:ext uri="{FF2B5EF4-FFF2-40B4-BE49-F238E27FC236}">
                <a16:creationId xmlns:a16="http://schemas.microsoft.com/office/drawing/2014/main" id="{484453C8-7B60-4F0A-B09E-231223CFB3E3}"/>
              </a:ext>
            </a:extLst>
          </p:cNvPr>
          <p:cNvSpPr txBox="1"/>
          <p:nvPr/>
        </p:nvSpPr>
        <p:spPr>
          <a:xfrm>
            <a:off x="10261270" y="1606055"/>
            <a:ext cx="581578"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ko-KR"/>
            </a:defPPr>
            <a:lvl1pPr algn="ctr">
              <a:defRPr sz="800">
                <a:solidFill>
                  <a:schemeClr val="lt1"/>
                </a:solidFill>
                <a:latin typeface="하나 B" panose="02020603020101020101" pitchFamily="18" charset="-127"/>
                <a:ea typeface="하나 B" panose="02020603020101020101" pitchFamily="18" charset="-12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white"/>
                </a:solidFill>
                <a:effectLst/>
                <a:uLnTx/>
                <a:uFillTx/>
                <a:ea typeface="하나 B" panose="02020603020101020101" pitchFamily="18" charset="-127"/>
                <a:cs typeface="+mn-cs"/>
              </a:rPr>
              <a:t>Report Creation</a:t>
            </a:r>
            <a:endParaRPr kumimoji="0" lang="ko-KR" altLang="en-US" sz="800" b="0" i="0" u="none" strike="noStrike" kern="1200" cap="none" spc="0" normalizeH="0" baseline="0" noProof="0" dirty="0">
              <a:ln>
                <a:noFill/>
              </a:ln>
              <a:solidFill>
                <a:prstClr val="white"/>
              </a:solidFill>
              <a:effectLst/>
              <a:uLnTx/>
              <a:uFillTx/>
              <a:ea typeface="하나 B" panose="02020603020101020101" pitchFamily="18" charset="-127"/>
              <a:cs typeface="+mn-cs"/>
            </a:endParaRPr>
          </a:p>
        </p:txBody>
      </p:sp>
      <p:cxnSp>
        <p:nvCxnSpPr>
          <p:cNvPr id="264" name="직선 화살표 연결선 56">
            <a:extLst>
              <a:ext uri="{FF2B5EF4-FFF2-40B4-BE49-F238E27FC236}">
                <a16:creationId xmlns:a16="http://schemas.microsoft.com/office/drawing/2014/main" id="{4110C740-CF15-4C74-9335-EBE6A88F0608}"/>
              </a:ext>
            </a:extLst>
          </p:cNvPr>
          <p:cNvCxnSpPr>
            <a:cxnSpLocks/>
            <a:stCxn id="261" idx="3"/>
            <a:endCxn id="263" idx="1"/>
          </p:cNvCxnSpPr>
          <p:nvPr/>
        </p:nvCxnSpPr>
        <p:spPr>
          <a:xfrm>
            <a:off x="9786002" y="1775332"/>
            <a:ext cx="4752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AD17F3D1-698E-4F5F-BA6B-0D69E6028281}"/>
              </a:ext>
            </a:extLst>
          </p:cNvPr>
          <p:cNvSpPr txBox="1"/>
          <p:nvPr/>
        </p:nvSpPr>
        <p:spPr>
          <a:xfrm>
            <a:off x="6821784" y="1664382"/>
            <a:ext cx="1213351"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black"/>
                </a:solidFill>
                <a:latin typeface="하나 B" panose="02020603020101020101" pitchFamily="18" charset="-127"/>
                <a:ea typeface="하나 B" panose="02020603020101020101" pitchFamily="18" charset="-127"/>
              </a:rPr>
              <a:t>Low or</a:t>
            </a:r>
            <a:r>
              <a:rPr lang="ko-KR" altLang="en-US" sz="800" dirty="0">
                <a:solidFill>
                  <a:prstClr val="black"/>
                </a:solidFill>
                <a:latin typeface="하나 B" panose="02020603020101020101" pitchFamily="18" charset="-127"/>
                <a:ea typeface="하나 B" panose="02020603020101020101" pitchFamily="18" charset="-127"/>
              </a:rPr>
              <a:t> </a:t>
            </a:r>
            <a:r>
              <a:rPr lang="en-US" altLang="ko-KR" sz="800" dirty="0">
                <a:solidFill>
                  <a:prstClr val="black"/>
                </a:solidFill>
                <a:latin typeface="하나 B" panose="02020603020101020101" pitchFamily="18" charset="-127"/>
                <a:ea typeface="하나 B" panose="02020603020101020101" pitchFamily="18" charset="-127"/>
              </a:rPr>
              <a:t>Blocked</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66" name="TextBox 265">
            <a:extLst>
              <a:ext uri="{FF2B5EF4-FFF2-40B4-BE49-F238E27FC236}">
                <a16:creationId xmlns:a16="http://schemas.microsoft.com/office/drawing/2014/main" id="{E3B98488-DF75-4151-9B12-F3C439BCE109}"/>
              </a:ext>
            </a:extLst>
          </p:cNvPr>
          <p:cNvSpPr txBox="1"/>
          <p:nvPr/>
        </p:nvSpPr>
        <p:spPr>
          <a:xfrm>
            <a:off x="6821949" y="2139781"/>
            <a:ext cx="1764145"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High/Medium </a:t>
            </a:r>
            <a:r>
              <a:rPr lang="en-US" altLang="ko-KR" sz="800" dirty="0">
                <a:solidFill>
                  <a:prstClr val="black"/>
                </a:solidFill>
                <a:latin typeface="하나 B" panose="02020603020101020101" pitchFamily="18" charset="-127"/>
                <a:ea typeface="하나 B" panose="02020603020101020101" pitchFamily="18" charset="-127"/>
              </a:rPr>
              <a:t>or</a:t>
            </a:r>
            <a:r>
              <a:rPr lang="ko-KR" altLang="en-US" sz="800" dirty="0">
                <a:solidFill>
                  <a:prstClr val="black"/>
                </a:solidFill>
                <a:latin typeface="하나 B" panose="02020603020101020101" pitchFamily="18" charset="-127"/>
                <a:ea typeface="하나 B" panose="02020603020101020101" pitchFamily="18" charset="-127"/>
              </a:rPr>
              <a:t> </a:t>
            </a:r>
            <a:r>
              <a:rPr lang="en-US" altLang="ko-KR" sz="800" dirty="0">
                <a:solidFill>
                  <a:prstClr val="black"/>
                </a:solidFill>
                <a:latin typeface="하나 B" panose="02020603020101020101" pitchFamily="18" charset="-127"/>
                <a:ea typeface="하나 B" panose="02020603020101020101" pitchFamily="18" charset="-127"/>
              </a:rPr>
              <a:t>Not Blocked</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267" name="꺾인 연결선 119">
            <a:extLst>
              <a:ext uri="{FF2B5EF4-FFF2-40B4-BE49-F238E27FC236}">
                <a16:creationId xmlns:a16="http://schemas.microsoft.com/office/drawing/2014/main" id="{8300A000-1930-47A8-864F-4D3E28B86358}"/>
              </a:ext>
            </a:extLst>
          </p:cNvPr>
          <p:cNvCxnSpPr>
            <a:cxnSpLocks/>
            <a:stCxn id="316" idx="3"/>
            <a:endCxn id="265" idx="1"/>
          </p:cNvCxnSpPr>
          <p:nvPr/>
        </p:nvCxnSpPr>
        <p:spPr>
          <a:xfrm flipV="1">
            <a:off x="5991011" y="1772104"/>
            <a:ext cx="830773" cy="17250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8" name="꺾인 연결선 120">
            <a:extLst>
              <a:ext uri="{FF2B5EF4-FFF2-40B4-BE49-F238E27FC236}">
                <a16:creationId xmlns:a16="http://schemas.microsoft.com/office/drawing/2014/main" id="{B17824EA-69BC-4AA4-97D2-1ECEB732EAB8}"/>
              </a:ext>
            </a:extLst>
          </p:cNvPr>
          <p:cNvCxnSpPr>
            <a:cxnSpLocks/>
            <a:stCxn id="316" idx="3"/>
            <a:endCxn id="266" idx="1"/>
          </p:cNvCxnSpPr>
          <p:nvPr/>
        </p:nvCxnSpPr>
        <p:spPr>
          <a:xfrm>
            <a:off x="5991011" y="1944609"/>
            <a:ext cx="830938" cy="30289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5707B733-D518-478D-B0EF-61BEA0FF537E}"/>
              </a:ext>
            </a:extLst>
          </p:cNvPr>
          <p:cNvSpPr txBox="1"/>
          <p:nvPr/>
        </p:nvSpPr>
        <p:spPr>
          <a:xfrm>
            <a:off x="2535415" y="4263874"/>
            <a:ext cx="1394330"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Create CASE and provide analysts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70" name="TextBox 269">
            <a:extLst>
              <a:ext uri="{FF2B5EF4-FFF2-40B4-BE49-F238E27FC236}">
                <a16:creationId xmlns:a16="http://schemas.microsoft.com/office/drawing/2014/main" id="{8F631B32-2BE5-4AFE-B8C7-687328B6814B}"/>
              </a:ext>
            </a:extLst>
          </p:cNvPr>
          <p:cNvSpPr txBox="1"/>
          <p:nvPr/>
        </p:nvSpPr>
        <p:spPr>
          <a:xfrm>
            <a:off x="2859531" y="4971512"/>
            <a:ext cx="748908"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TP/FP Analysis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271" name="직선 화살표 연결선 155">
            <a:extLst>
              <a:ext uri="{FF2B5EF4-FFF2-40B4-BE49-F238E27FC236}">
                <a16:creationId xmlns:a16="http://schemas.microsoft.com/office/drawing/2014/main" id="{3444EA33-D323-4378-8C31-0339B67C1F3D}"/>
              </a:ext>
            </a:extLst>
          </p:cNvPr>
          <p:cNvCxnSpPr>
            <a:cxnSpLocks/>
            <a:stCxn id="269" idx="2"/>
            <a:endCxn id="270" idx="0"/>
          </p:cNvCxnSpPr>
          <p:nvPr/>
        </p:nvCxnSpPr>
        <p:spPr>
          <a:xfrm>
            <a:off x="3232580" y="4602428"/>
            <a:ext cx="1405" cy="369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B8B95981-2344-4C99-BB6D-0510DF4E26AB}"/>
              </a:ext>
            </a:extLst>
          </p:cNvPr>
          <p:cNvSpPr txBox="1"/>
          <p:nvPr/>
        </p:nvSpPr>
        <p:spPr>
          <a:xfrm>
            <a:off x="4458742" y="5632544"/>
            <a:ext cx="480643"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FP</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73" name="TextBox 272">
            <a:extLst>
              <a:ext uri="{FF2B5EF4-FFF2-40B4-BE49-F238E27FC236}">
                <a16:creationId xmlns:a16="http://schemas.microsoft.com/office/drawing/2014/main" id="{5BEF198D-3253-4A26-AFBE-212429DC1CF2}"/>
              </a:ext>
            </a:extLst>
          </p:cNvPr>
          <p:cNvSpPr txBox="1"/>
          <p:nvPr/>
        </p:nvSpPr>
        <p:spPr>
          <a:xfrm>
            <a:off x="4458742" y="4608199"/>
            <a:ext cx="480643"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TP</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274" name="꺾인 연결선 160">
            <a:extLst>
              <a:ext uri="{FF2B5EF4-FFF2-40B4-BE49-F238E27FC236}">
                <a16:creationId xmlns:a16="http://schemas.microsoft.com/office/drawing/2014/main" id="{88651304-B438-44DC-9E36-E17364C287A9}"/>
              </a:ext>
            </a:extLst>
          </p:cNvPr>
          <p:cNvCxnSpPr>
            <a:stCxn id="270" idx="3"/>
            <a:endCxn id="273" idx="1"/>
          </p:cNvCxnSpPr>
          <p:nvPr/>
        </p:nvCxnSpPr>
        <p:spPr>
          <a:xfrm flipV="1">
            <a:off x="3608439" y="4715921"/>
            <a:ext cx="850303" cy="4248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3C8F0149-E7FB-4AF4-B104-A78E6639D5A6}"/>
              </a:ext>
            </a:extLst>
          </p:cNvPr>
          <p:cNvSpPr txBox="1"/>
          <p:nvPr/>
        </p:nvSpPr>
        <p:spPr>
          <a:xfrm>
            <a:off x="2836850" y="5673834"/>
            <a:ext cx="798809"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Check SIEM Events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76" name="TextBox 275">
            <a:extLst>
              <a:ext uri="{FF2B5EF4-FFF2-40B4-BE49-F238E27FC236}">
                <a16:creationId xmlns:a16="http://schemas.microsoft.com/office/drawing/2014/main" id="{369837F3-4C2B-42F6-A9CD-49E27DCB7C13}"/>
              </a:ext>
            </a:extLst>
          </p:cNvPr>
          <p:cNvSpPr txBox="1"/>
          <p:nvPr/>
        </p:nvSpPr>
        <p:spPr>
          <a:xfrm>
            <a:off x="2699771" y="5299358"/>
            <a:ext cx="681887" cy="30777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7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Additional Logs Check</a:t>
            </a:r>
            <a:endParaRPr kumimoji="0" lang="ko-KR" altLang="en-US" sz="7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277" name="TextBox 276">
            <a:extLst>
              <a:ext uri="{FF2B5EF4-FFF2-40B4-BE49-F238E27FC236}">
                <a16:creationId xmlns:a16="http://schemas.microsoft.com/office/drawing/2014/main" id="{DCC800F9-46FB-486C-B264-A2498527E29A}"/>
              </a:ext>
            </a:extLst>
          </p:cNvPr>
          <p:cNvSpPr txBox="1"/>
          <p:nvPr/>
        </p:nvSpPr>
        <p:spPr>
          <a:xfrm>
            <a:off x="5644350" y="4508709"/>
            <a:ext cx="1021802" cy="16927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Response according to type</a:t>
            </a:r>
          </a:p>
        </p:txBody>
      </p:sp>
      <p:sp>
        <p:nvSpPr>
          <p:cNvPr id="278" name="TextBox 277">
            <a:extLst>
              <a:ext uri="{FF2B5EF4-FFF2-40B4-BE49-F238E27FC236}">
                <a16:creationId xmlns:a16="http://schemas.microsoft.com/office/drawing/2014/main" id="{24990075-F99D-4F73-A8D9-75919B2A208F}"/>
              </a:ext>
            </a:extLst>
          </p:cNvPr>
          <p:cNvSpPr txBox="1"/>
          <p:nvPr/>
        </p:nvSpPr>
        <p:spPr>
          <a:xfrm>
            <a:off x="5796874" y="4821982"/>
            <a:ext cx="648000"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IP</a:t>
            </a:r>
            <a:r>
              <a:rPr lang="ko-KR" altLang="en-US" sz="800" dirty="0">
                <a:solidFill>
                  <a:prstClr val="black"/>
                </a:solidFill>
                <a:latin typeface="하나 B" panose="02020603020101020101" pitchFamily="18" charset="-127"/>
                <a:ea typeface="하나 B" panose="02020603020101020101" pitchFamily="18" charset="-127"/>
              </a:rPr>
              <a:t> </a:t>
            </a:r>
            <a:r>
              <a:rPr lang="en-US" altLang="ko-KR" sz="800" dirty="0">
                <a:solidFill>
                  <a:prstClr val="black"/>
                </a:solidFill>
                <a:latin typeface="하나 B" panose="02020603020101020101" pitchFamily="18" charset="-127"/>
                <a:ea typeface="하나 B" panose="02020603020101020101" pitchFamily="18" charset="-127"/>
              </a:rPr>
              <a:t>Block</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79" name="TextBox 278">
            <a:extLst>
              <a:ext uri="{FF2B5EF4-FFF2-40B4-BE49-F238E27FC236}">
                <a16:creationId xmlns:a16="http://schemas.microsoft.com/office/drawing/2014/main" id="{5F89650A-47E2-431D-8232-6F6DFF8B8671}"/>
              </a:ext>
            </a:extLst>
          </p:cNvPr>
          <p:cNvSpPr txBox="1"/>
          <p:nvPr/>
        </p:nvSpPr>
        <p:spPr>
          <a:xfrm>
            <a:off x="5765543" y="5164324"/>
            <a:ext cx="712800" cy="2462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Block recommendation</a:t>
            </a:r>
            <a:endParaRPr kumimoji="0" lang="ko-KR" altLang="en-US" sz="5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80" name="TextBox 279">
            <a:extLst>
              <a:ext uri="{FF2B5EF4-FFF2-40B4-BE49-F238E27FC236}">
                <a16:creationId xmlns:a16="http://schemas.microsoft.com/office/drawing/2014/main" id="{08137600-F877-46F5-9603-6483189DFC13}"/>
              </a:ext>
            </a:extLst>
          </p:cNvPr>
          <p:cNvSpPr txBox="1"/>
          <p:nvPr/>
        </p:nvSpPr>
        <p:spPr>
          <a:xfrm>
            <a:off x="5776617" y="5438680"/>
            <a:ext cx="687410" cy="24622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500" dirty="0">
                <a:solidFill>
                  <a:prstClr val="black"/>
                </a:solidFill>
                <a:latin typeface="하나 B" panose="02020603020101020101" pitchFamily="18" charset="-127"/>
                <a:ea typeface="하나 B" panose="02020603020101020101" pitchFamily="18" charset="-127"/>
              </a:rPr>
              <a:t>confirmation request</a:t>
            </a:r>
            <a:endParaRPr kumimoji="0" lang="ko-KR" altLang="en-US" sz="5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81" name="TextBox 280">
            <a:extLst>
              <a:ext uri="{FF2B5EF4-FFF2-40B4-BE49-F238E27FC236}">
                <a16:creationId xmlns:a16="http://schemas.microsoft.com/office/drawing/2014/main" id="{B92131F2-B29C-42D6-95B6-857F10C333F0}"/>
              </a:ext>
            </a:extLst>
          </p:cNvPr>
          <p:cNvSpPr txBox="1"/>
          <p:nvPr/>
        </p:nvSpPr>
        <p:spPr>
          <a:xfrm>
            <a:off x="5776617" y="5713782"/>
            <a:ext cx="712800" cy="18466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 dirty="0">
                <a:solidFill>
                  <a:prstClr val="black"/>
                </a:solidFill>
                <a:latin typeface="하나 B" panose="02020603020101020101" pitchFamily="18" charset="-127"/>
                <a:ea typeface="하나 B" panose="02020603020101020101" pitchFamily="18" charset="-127"/>
              </a:rPr>
              <a:t>on-site action</a:t>
            </a:r>
            <a:endParaRPr kumimoji="0" lang="ko-KR" altLang="en-US" sz="6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82" name="TextBox 281">
            <a:extLst>
              <a:ext uri="{FF2B5EF4-FFF2-40B4-BE49-F238E27FC236}">
                <a16:creationId xmlns:a16="http://schemas.microsoft.com/office/drawing/2014/main" id="{52400D63-C97C-46A9-8AF3-37961F44D872}"/>
              </a:ext>
            </a:extLst>
          </p:cNvPr>
          <p:cNvSpPr txBox="1"/>
          <p:nvPr/>
        </p:nvSpPr>
        <p:spPr>
          <a:xfrm>
            <a:off x="8594179" y="4528360"/>
            <a:ext cx="1003951"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Block IP or Create Block </a:t>
            </a:r>
            <a:r>
              <a:rPr lang="en-US" altLang="ko-KR" sz="800" dirty="0">
                <a:solidFill>
                  <a:prstClr val="black"/>
                </a:solidFill>
                <a:latin typeface="하나 B" panose="02020603020101020101" pitchFamily="18" charset="-127"/>
                <a:ea typeface="하나 B" panose="02020603020101020101" pitchFamily="18" charset="-127"/>
              </a:rPr>
              <a:t>L</a:t>
            </a:r>
            <a:r>
              <a:rPr kumimoji="0" lang="en-US" altLang="ko-KR" sz="800" b="0" i="0" u="none" strike="noStrike" kern="1200" cap="none" spc="0" normalizeH="0" baseline="0" noProof="0" dirty="0" err="1">
                <a:ln>
                  <a:noFill/>
                </a:ln>
                <a:solidFill>
                  <a:prstClr val="black"/>
                </a:solidFill>
                <a:effectLst/>
                <a:uLnTx/>
                <a:uFillTx/>
                <a:latin typeface="하나 B" panose="02020603020101020101" pitchFamily="18" charset="-127"/>
                <a:ea typeface="하나 B" panose="02020603020101020101" pitchFamily="18" charset="-127"/>
                <a:cs typeface="+mn-cs"/>
              </a:rPr>
              <a:t>ist</a:t>
            </a:r>
            <a:endPar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83" name="모서리가 둥근 직사각형 267">
            <a:extLst>
              <a:ext uri="{FF2B5EF4-FFF2-40B4-BE49-F238E27FC236}">
                <a16:creationId xmlns:a16="http://schemas.microsoft.com/office/drawing/2014/main" id="{C8027C61-0288-48BD-AF37-C42FF0E39BDC}"/>
              </a:ext>
            </a:extLst>
          </p:cNvPr>
          <p:cNvSpPr/>
          <p:nvPr/>
        </p:nvSpPr>
        <p:spPr>
          <a:xfrm>
            <a:off x="5640952" y="4708858"/>
            <a:ext cx="968971" cy="15458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84" name="모서리가 둥근 직사각형 301">
            <a:extLst>
              <a:ext uri="{FF2B5EF4-FFF2-40B4-BE49-F238E27FC236}">
                <a16:creationId xmlns:a16="http://schemas.microsoft.com/office/drawing/2014/main" id="{4427A558-F007-43D5-B4C1-19C37A6EBC09}"/>
              </a:ext>
            </a:extLst>
          </p:cNvPr>
          <p:cNvSpPr/>
          <p:nvPr/>
        </p:nvSpPr>
        <p:spPr>
          <a:xfrm>
            <a:off x="5723187" y="5098981"/>
            <a:ext cx="795374" cy="1062384"/>
          </a:xfrm>
          <a:prstGeom prst="round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286" name="직선 화살표 연결선 420">
            <a:extLst>
              <a:ext uri="{FF2B5EF4-FFF2-40B4-BE49-F238E27FC236}">
                <a16:creationId xmlns:a16="http://schemas.microsoft.com/office/drawing/2014/main" id="{7F3E735C-D94E-441C-83E2-FA8D0D245B76}"/>
              </a:ext>
            </a:extLst>
          </p:cNvPr>
          <p:cNvCxnSpPr>
            <a:cxnSpLocks/>
            <a:stCxn id="305" idx="3"/>
            <a:endCxn id="285" idx="1"/>
          </p:cNvCxnSpPr>
          <p:nvPr/>
        </p:nvCxnSpPr>
        <p:spPr>
          <a:xfrm>
            <a:off x="1896328" y="2273850"/>
            <a:ext cx="631466" cy="3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7" name="꺾인 연결선 427">
            <a:extLst>
              <a:ext uri="{FF2B5EF4-FFF2-40B4-BE49-F238E27FC236}">
                <a16:creationId xmlns:a16="http://schemas.microsoft.com/office/drawing/2014/main" id="{9C37572E-68CE-4F42-B740-716475F8DE5F}"/>
              </a:ext>
            </a:extLst>
          </p:cNvPr>
          <p:cNvCxnSpPr>
            <a:cxnSpLocks/>
            <a:stCxn id="273" idx="3"/>
            <a:endCxn id="283" idx="1"/>
          </p:cNvCxnSpPr>
          <p:nvPr/>
        </p:nvCxnSpPr>
        <p:spPr>
          <a:xfrm>
            <a:off x="4939385" y="4715921"/>
            <a:ext cx="701567" cy="7658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8" name="꺾인 연결선 139">
            <a:extLst>
              <a:ext uri="{FF2B5EF4-FFF2-40B4-BE49-F238E27FC236}">
                <a16:creationId xmlns:a16="http://schemas.microsoft.com/office/drawing/2014/main" id="{30EB8785-0F99-4DB2-9819-1F05EED120FA}"/>
              </a:ext>
            </a:extLst>
          </p:cNvPr>
          <p:cNvCxnSpPr>
            <a:cxnSpLocks/>
            <a:stCxn id="367" idx="3"/>
            <a:endCxn id="282" idx="1"/>
          </p:cNvCxnSpPr>
          <p:nvPr/>
        </p:nvCxnSpPr>
        <p:spPr>
          <a:xfrm flipV="1">
            <a:off x="7526221" y="4697637"/>
            <a:ext cx="1067958" cy="2322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89" name="TextBox 288">
            <a:extLst>
              <a:ext uri="{FF2B5EF4-FFF2-40B4-BE49-F238E27FC236}">
                <a16:creationId xmlns:a16="http://schemas.microsoft.com/office/drawing/2014/main" id="{885DA6F9-0C47-4CB4-8584-1FF13BEE5E40}"/>
              </a:ext>
            </a:extLst>
          </p:cNvPr>
          <p:cNvSpPr txBox="1"/>
          <p:nvPr/>
        </p:nvSpPr>
        <p:spPr>
          <a:xfrm>
            <a:off x="10339435" y="5654497"/>
            <a:ext cx="788495"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white"/>
                </a:solidFill>
              </a:rPr>
              <a:t>Case</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white"/>
                </a:solidFill>
              </a:rPr>
              <a:t>Closed</a:t>
            </a:r>
            <a:endParaRPr kumimoji="0" lang="ko-KR" altLang="en-US" sz="100" b="0" i="0" u="none" strike="noStrike" kern="1200" cap="none" spc="0" normalizeH="0" baseline="0" noProof="0" dirty="0">
              <a:ln>
                <a:noFill/>
              </a:ln>
              <a:solidFill>
                <a:prstClr val="white"/>
              </a:solidFill>
              <a:effectLst/>
              <a:uLnTx/>
              <a:uFillTx/>
              <a:ea typeface="하나 B" panose="02020603020101020101" pitchFamily="18" charset="-127"/>
              <a:cs typeface="+mn-cs"/>
            </a:endParaRPr>
          </a:p>
        </p:txBody>
      </p:sp>
      <p:cxnSp>
        <p:nvCxnSpPr>
          <p:cNvPr id="290" name="꺾인 연결선 25">
            <a:extLst>
              <a:ext uri="{FF2B5EF4-FFF2-40B4-BE49-F238E27FC236}">
                <a16:creationId xmlns:a16="http://schemas.microsoft.com/office/drawing/2014/main" id="{7DE6EC78-3D38-4BBE-8A57-4A5F8FFBBB0B}"/>
              </a:ext>
            </a:extLst>
          </p:cNvPr>
          <p:cNvCxnSpPr>
            <a:cxnSpLocks/>
            <a:stCxn id="266" idx="2"/>
            <a:endCxn id="292" idx="0"/>
          </p:cNvCxnSpPr>
          <p:nvPr/>
        </p:nvCxnSpPr>
        <p:spPr>
          <a:xfrm rot="5400000">
            <a:off x="5797557" y="801916"/>
            <a:ext cx="353157" cy="345977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3BB8A304-1C7E-4C52-85F5-2EDED7E6765F}"/>
              </a:ext>
            </a:extLst>
          </p:cNvPr>
          <p:cNvSpPr txBox="1"/>
          <p:nvPr/>
        </p:nvSpPr>
        <p:spPr>
          <a:xfrm>
            <a:off x="3561315" y="3844626"/>
            <a:ext cx="363404"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YES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92" name="TextBox 291">
            <a:extLst>
              <a:ext uri="{FF2B5EF4-FFF2-40B4-BE49-F238E27FC236}">
                <a16:creationId xmlns:a16="http://schemas.microsoft.com/office/drawing/2014/main" id="{81CFF3E7-390C-478E-8EBA-23AE6C3727A0}"/>
              </a:ext>
            </a:extLst>
          </p:cNvPr>
          <p:cNvSpPr txBox="1"/>
          <p:nvPr/>
        </p:nvSpPr>
        <p:spPr>
          <a:xfrm>
            <a:off x="3866960" y="2708382"/>
            <a:ext cx="754573"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Check Reputation on External IP</a:t>
            </a:r>
            <a:endParaRPr kumimoji="0" lang="ko-KR" altLang="en-US" sz="6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293" name="TextBox 292">
            <a:extLst>
              <a:ext uri="{FF2B5EF4-FFF2-40B4-BE49-F238E27FC236}">
                <a16:creationId xmlns:a16="http://schemas.microsoft.com/office/drawing/2014/main" id="{8689A71E-7CB0-427D-A379-6AFC2FA3B6A9}"/>
              </a:ext>
            </a:extLst>
          </p:cNvPr>
          <p:cNvSpPr txBox="1"/>
          <p:nvPr/>
        </p:nvSpPr>
        <p:spPr>
          <a:xfrm>
            <a:off x="3715507" y="3280998"/>
            <a:ext cx="1065425"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black"/>
                </a:solidFill>
                <a:latin typeface="하나 B" panose="02020603020101020101" pitchFamily="18" charset="-127"/>
                <a:ea typeface="하나 B" panose="02020603020101020101" pitchFamily="18" charset="-127"/>
              </a:rPr>
              <a:t>Data Enrichment</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294" name="꺾인 연결선 11">
            <a:extLst>
              <a:ext uri="{FF2B5EF4-FFF2-40B4-BE49-F238E27FC236}">
                <a16:creationId xmlns:a16="http://schemas.microsoft.com/office/drawing/2014/main" id="{C765F898-D5F2-4D03-B6C4-6CC3C15ECAC5}"/>
              </a:ext>
            </a:extLst>
          </p:cNvPr>
          <p:cNvCxnSpPr>
            <a:stCxn id="270" idx="3"/>
            <a:endCxn id="272" idx="1"/>
          </p:cNvCxnSpPr>
          <p:nvPr/>
        </p:nvCxnSpPr>
        <p:spPr>
          <a:xfrm>
            <a:off x="3608439" y="5140789"/>
            <a:ext cx="850303" cy="59947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5" name="꺾인 연결선 13">
            <a:extLst>
              <a:ext uri="{FF2B5EF4-FFF2-40B4-BE49-F238E27FC236}">
                <a16:creationId xmlns:a16="http://schemas.microsoft.com/office/drawing/2014/main" id="{1F45C802-0047-447A-8E56-204E83E055F5}"/>
              </a:ext>
            </a:extLst>
          </p:cNvPr>
          <p:cNvCxnSpPr>
            <a:cxnSpLocks/>
            <a:stCxn id="272" idx="2"/>
            <a:endCxn id="289" idx="2"/>
          </p:cNvCxnSpPr>
          <p:nvPr/>
        </p:nvCxnSpPr>
        <p:spPr>
          <a:xfrm rot="16200000" flipH="1">
            <a:off x="7643842" y="2903209"/>
            <a:ext cx="145063" cy="6034619"/>
          </a:xfrm>
          <a:prstGeom prst="bentConnector3">
            <a:avLst>
              <a:gd name="adj1" fmla="val 31449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6" name="꺾인 연결선 28">
            <a:extLst>
              <a:ext uri="{FF2B5EF4-FFF2-40B4-BE49-F238E27FC236}">
                <a16:creationId xmlns:a16="http://schemas.microsoft.com/office/drawing/2014/main" id="{63FE74FB-004B-48D9-A807-04E042DD509C}"/>
              </a:ext>
            </a:extLst>
          </p:cNvPr>
          <p:cNvCxnSpPr>
            <a:cxnSpLocks/>
            <a:stCxn id="284" idx="2"/>
            <a:endCxn id="289" idx="2"/>
          </p:cNvCxnSpPr>
          <p:nvPr/>
        </p:nvCxnSpPr>
        <p:spPr>
          <a:xfrm rot="5400000" flipH="1" flipV="1">
            <a:off x="8343121" y="3770803"/>
            <a:ext cx="168314" cy="4612809"/>
          </a:xfrm>
          <a:prstGeom prst="bentConnector3">
            <a:avLst>
              <a:gd name="adj1" fmla="val -135818"/>
            </a:avLst>
          </a:prstGeom>
          <a:ln>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7" name="직선 화살표 연결선 23">
            <a:extLst>
              <a:ext uri="{FF2B5EF4-FFF2-40B4-BE49-F238E27FC236}">
                <a16:creationId xmlns:a16="http://schemas.microsoft.com/office/drawing/2014/main" id="{8E5DB6DE-DF35-4570-ABFF-ED307A648CE1}"/>
              </a:ext>
            </a:extLst>
          </p:cNvPr>
          <p:cNvCxnSpPr>
            <a:cxnSpLocks/>
            <a:stCxn id="292" idx="1"/>
            <a:endCxn id="311" idx="0"/>
          </p:cNvCxnSpPr>
          <p:nvPr/>
        </p:nvCxnSpPr>
        <p:spPr>
          <a:xfrm flipH="1" flipV="1">
            <a:off x="3469997" y="2892560"/>
            <a:ext cx="396963" cy="4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8" name="직선 화살표 연결선 38">
            <a:extLst>
              <a:ext uri="{FF2B5EF4-FFF2-40B4-BE49-F238E27FC236}">
                <a16:creationId xmlns:a16="http://schemas.microsoft.com/office/drawing/2014/main" id="{B0AEF097-5562-4D78-801C-9471D190C59F}"/>
              </a:ext>
            </a:extLst>
          </p:cNvPr>
          <p:cNvCxnSpPr>
            <a:stCxn id="292" idx="2"/>
            <a:endCxn id="293" idx="0"/>
          </p:cNvCxnSpPr>
          <p:nvPr/>
        </p:nvCxnSpPr>
        <p:spPr>
          <a:xfrm>
            <a:off x="4244247" y="3077714"/>
            <a:ext cx="3973" cy="203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9" name="꺾인 연결선 40">
            <a:extLst>
              <a:ext uri="{FF2B5EF4-FFF2-40B4-BE49-F238E27FC236}">
                <a16:creationId xmlns:a16="http://schemas.microsoft.com/office/drawing/2014/main" id="{53905B4A-D785-46EA-ABCE-D41FF7E48976}"/>
              </a:ext>
            </a:extLst>
          </p:cNvPr>
          <p:cNvCxnSpPr>
            <a:cxnSpLocks/>
            <a:stCxn id="293" idx="2"/>
            <a:endCxn id="269" idx="0"/>
          </p:cNvCxnSpPr>
          <p:nvPr/>
        </p:nvCxnSpPr>
        <p:spPr>
          <a:xfrm rot="5400000">
            <a:off x="3356684" y="3372338"/>
            <a:ext cx="767432" cy="101564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0" name="직선 화살표 연결선 2">
            <a:extLst>
              <a:ext uri="{FF2B5EF4-FFF2-40B4-BE49-F238E27FC236}">
                <a16:creationId xmlns:a16="http://schemas.microsoft.com/office/drawing/2014/main" id="{AEE70D5C-BA72-4606-8CC6-C96DD53FE75A}"/>
              </a:ext>
            </a:extLst>
          </p:cNvPr>
          <p:cNvCxnSpPr>
            <a:cxnSpLocks/>
            <a:stCxn id="270" idx="2"/>
            <a:endCxn id="275" idx="0"/>
          </p:cNvCxnSpPr>
          <p:nvPr/>
        </p:nvCxnSpPr>
        <p:spPr>
          <a:xfrm>
            <a:off x="3233985" y="5310066"/>
            <a:ext cx="2270" cy="36376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02896787-FCD0-43FB-A0AD-A686F2B14FC0}"/>
              </a:ext>
            </a:extLst>
          </p:cNvPr>
          <p:cNvSpPr txBox="1"/>
          <p:nvPr/>
        </p:nvSpPr>
        <p:spPr>
          <a:xfrm>
            <a:off x="1712158" y="5673834"/>
            <a:ext cx="696012"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Add Info to CASE</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302" name="직선 화살표 연결선 12">
            <a:extLst>
              <a:ext uri="{FF2B5EF4-FFF2-40B4-BE49-F238E27FC236}">
                <a16:creationId xmlns:a16="http://schemas.microsoft.com/office/drawing/2014/main" id="{923B926D-1EAD-4F9D-8AFE-B5E927306A0E}"/>
              </a:ext>
            </a:extLst>
          </p:cNvPr>
          <p:cNvCxnSpPr>
            <a:cxnSpLocks/>
            <a:stCxn id="275" idx="1"/>
            <a:endCxn id="301" idx="3"/>
          </p:cNvCxnSpPr>
          <p:nvPr/>
        </p:nvCxnSpPr>
        <p:spPr>
          <a:xfrm flipH="1">
            <a:off x="2408170" y="5843111"/>
            <a:ext cx="428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3" name="꺾인 연결선 15">
            <a:extLst>
              <a:ext uri="{FF2B5EF4-FFF2-40B4-BE49-F238E27FC236}">
                <a16:creationId xmlns:a16="http://schemas.microsoft.com/office/drawing/2014/main" id="{17689C32-6557-44C7-8E7C-0E0A705DD387}"/>
              </a:ext>
            </a:extLst>
          </p:cNvPr>
          <p:cNvCxnSpPr>
            <a:stCxn id="301" idx="0"/>
            <a:endCxn id="270" idx="1"/>
          </p:cNvCxnSpPr>
          <p:nvPr/>
        </p:nvCxnSpPr>
        <p:spPr>
          <a:xfrm rot="5400000" flipH="1" flipV="1">
            <a:off x="2193325" y="5007629"/>
            <a:ext cx="533045" cy="79936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D94C4B7F-4200-453D-BE7C-B9C6BEC39F93}"/>
              </a:ext>
            </a:extLst>
          </p:cNvPr>
          <p:cNvSpPr txBox="1"/>
          <p:nvPr/>
        </p:nvSpPr>
        <p:spPr>
          <a:xfrm>
            <a:off x="1116865" y="2166128"/>
            <a:ext cx="779463"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ko-KR"/>
            </a:defPPr>
            <a:lvl1pPr algn="ctr">
              <a:defRPr sz="800">
                <a:latin typeface="하나 B" panose="02020603020101020101" pitchFamily="18" charset="-127"/>
                <a:ea typeface="하나 B" panose="02020603020101020101" pitchFamily="18" charset="-127"/>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ea typeface="하나 B" panose="02020603020101020101" pitchFamily="18" charset="-127"/>
                <a:cs typeface="+mn-cs"/>
              </a:rPr>
              <a:t>SIEM</a:t>
            </a:r>
            <a:endParaRPr kumimoji="0" lang="ko-KR" altLang="en-US" sz="800" b="0" i="0" u="none" strike="noStrike" kern="1200" cap="none" spc="0" normalizeH="0" baseline="0" noProof="0" dirty="0">
              <a:ln>
                <a:noFill/>
              </a:ln>
              <a:solidFill>
                <a:prstClr val="black"/>
              </a:solidFill>
              <a:effectLst/>
              <a:uLnTx/>
              <a:uFillTx/>
              <a:ea typeface="하나 B" panose="02020603020101020101" pitchFamily="18" charset="-127"/>
              <a:cs typeface="+mn-cs"/>
            </a:endParaRPr>
          </a:p>
        </p:txBody>
      </p:sp>
      <p:cxnSp>
        <p:nvCxnSpPr>
          <p:cNvPr id="306" name="직선 화살표 연결선 3">
            <a:extLst>
              <a:ext uri="{FF2B5EF4-FFF2-40B4-BE49-F238E27FC236}">
                <a16:creationId xmlns:a16="http://schemas.microsoft.com/office/drawing/2014/main" id="{3DD4914E-C10D-46F9-BD1A-C4D94DA12184}"/>
              </a:ext>
            </a:extLst>
          </p:cNvPr>
          <p:cNvCxnSpPr>
            <a:cxnSpLocks/>
            <a:stCxn id="260" idx="2"/>
            <a:endCxn id="305" idx="0"/>
          </p:cNvCxnSpPr>
          <p:nvPr/>
        </p:nvCxnSpPr>
        <p:spPr>
          <a:xfrm flipH="1">
            <a:off x="1506597" y="1534726"/>
            <a:ext cx="1465" cy="631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8" name="왼쪽 대괄호 22">
            <a:extLst>
              <a:ext uri="{FF2B5EF4-FFF2-40B4-BE49-F238E27FC236}">
                <a16:creationId xmlns:a16="http://schemas.microsoft.com/office/drawing/2014/main" id="{44037FA1-CF36-41CF-8A9A-D78ECCA14DC5}"/>
              </a:ext>
            </a:extLst>
          </p:cNvPr>
          <p:cNvSpPr/>
          <p:nvPr/>
        </p:nvSpPr>
        <p:spPr>
          <a:xfrm rot="16200000">
            <a:off x="1466397" y="405567"/>
            <a:ext cx="59531" cy="95851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cxnSp>
        <p:nvCxnSpPr>
          <p:cNvPr id="309" name="직선 연결선 27">
            <a:extLst>
              <a:ext uri="{FF2B5EF4-FFF2-40B4-BE49-F238E27FC236}">
                <a16:creationId xmlns:a16="http://schemas.microsoft.com/office/drawing/2014/main" id="{88C2F999-9A86-4681-839F-D2748A4DE0FB}"/>
              </a:ext>
            </a:extLst>
          </p:cNvPr>
          <p:cNvCxnSpPr>
            <a:cxnSpLocks/>
            <a:stCxn id="315" idx="2"/>
            <a:endCxn id="260" idx="0"/>
          </p:cNvCxnSpPr>
          <p:nvPr/>
        </p:nvCxnSpPr>
        <p:spPr>
          <a:xfrm>
            <a:off x="1506596" y="929434"/>
            <a:ext cx="1466" cy="2667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3" name="꺾인 연결선 29">
            <a:extLst>
              <a:ext uri="{FF2B5EF4-FFF2-40B4-BE49-F238E27FC236}">
                <a16:creationId xmlns:a16="http://schemas.microsoft.com/office/drawing/2014/main" id="{E5E8AC7C-78FA-4366-94C5-F7884AE181D1}"/>
              </a:ext>
            </a:extLst>
          </p:cNvPr>
          <p:cNvCxnSpPr>
            <a:cxnSpLocks/>
            <a:stCxn id="285" idx="3"/>
            <a:endCxn id="316" idx="1"/>
          </p:cNvCxnSpPr>
          <p:nvPr/>
        </p:nvCxnSpPr>
        <p:spPr>
          <a:xfrm flipV="1">
            <a:off x="3271168" y="1944609"/>
            <a:ext cx="1976469" cy="3331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10" name="그룹 108">
            <a:extLst>
              <a:ext uri="{FF2B5EF4-FFF2-40B4-BE49-F238E27FC236}">
                <a16:creationId xmlns:a16="http://schemas.microsoft.com/office/drawing/2014/main" id="{95981C4B-7B5F-4FE3-A30C-EBCA923BEBE0}"/>
              </a:ext>
            </a:extLst>
          </p:cNvPr>
          <p:cNvGrpSpPr/>
          <p:nvPr/>
        </p:nvGrpSpPr>
        <p:grpSpPr>
          <a:xfrm>
            <a:off x="2219133" y="2485668"/>
            <a:ext cx="1251907" cy="813784"/>
            <a:chOff x="6864458" y="2662335"/>
            <a:chExt cx="1251907" cy="813784"/>
          </a:xfrm>
          <a:solidFill>
            <a:schemeClr val="accent2">
              <a:lumMod val="60000"/>
              <a:lumOff val="40000"/>
            </a:schemeClr>
          </a:solidFill>
        </p:grpSpPr>
        <p:sp>
          <p:nvSpPr>
            <p:cNvPr id="311" name="구름 109">
              <a:extLst>
                <a:ext uri="{FF2B5EF4-FFF2-40B4-BE49-F238E27FC236}">
                  <a16:creationId xmlns:a16="http://schemas.microsoft.com/office/drawing/2014/main" id="{DA9839F3-CB1B-4938-B537-6FCE9928B1AB}"/>
                </a:ext>
              </a:extLst>
            </p:cNvPr>
            <p:cNvSpPr/>
            <p:nvPr/>
          </p:nvSpPr>
          <p:spPr bwMode="auto">
            <a:xfrm>
              <a:off x="6864458" y="2662335"/>
              <a:ext cx="1251907" cy="813784"/>
            </a:xfrm>
            <a:prstGeom prst="cloud">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312" name="직사각형 110">
              <a:extLst>
                <a:ext uri="{FF2B5EF4-FFF2-40B4-BE49-F238E27FC236}">
                  <a16:creationId xmlns:a16="http://schemas.microsoft.com/office/drawing/2014/main" id="{0491E970-57C3-40A8-BFBA-8C6764F6DCA1}"/>
                </a:ext>
              </a:extLst>
            </p:cNvPr>
            <p:cNvSpPr/>
            <p:nvPr/>
          </p:nvSpPr>
          <p:spPr>
            <a:xfrm>
              <a:off x="6960490" y="2895154"/>
              <a:ext cx="1047082" cy="338554"/>
            </a:xfrm>
            <a:prstGeom prst="rect">
              <a:avLst/>
            </a:prstGeom>
            <a:solidFill>
              <a:schemeClr val="accent1">
                <a:lumMod val="20000"/>
                <a:lumOff val="80000"/>
              </a:schemeClr>
            </a:solidFill>
          </p:spPr>
          <p:txBody>
            <a:bodyPr wrap="none">
              <a:spAutoFit/>
            </a:bodyPr>
            <a:lstStyle/>
            <a:p>
              <a:pPr algn="ctr" eaLnBrk="0" hangingPunct="0">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External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Threat Intelligence</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grpSp>
      <p:sp>
        <p:nvSpPr>
          <p:cNvPr id="315" name="TextBox 314">
            <a:extLst>
              <a:ext uri="{FF2B5EF4-FFF2-40B4-BE49-F238E27FC236}">
                <a16:creationId xmlns:a16="http://schemas.microsoft.com/office/drawing/2014/main" id="{BC105FD2-7AFE-435B-A216-701BBA2F87A9}"/>
              </a:ext>
            </a:extLst>
          </p:cNvPr>
          <p:cNvSpPr txBox="1"/>
          <p:nvPr/>
        </p:nvSpPr>
        <p:spPr>
          <a:xfrm>
            <a:off x="983508" y="713990"/>
            <a:ext cx="1046176"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black"/>
                </a:solidFill>
                <a:latin typeface="하나 L" panose="02020603020101020101" pitchFamily="18" charset="-127"/>
                <a:ea typeface="하나 L" panose="02020603020101020101" pitchFamily="18" charset="-127"/>
              </a:rPr>
              <a:t>3</a:t>
            </a:r>
            <a:r>
              <a:rPr lang="en-US" altLang="ko-KR" sz="800" baseline="30000" dirty="0">
                <a:solidFill>
                  <a:prstClr val="black"/>
                </a:solidFill>
                <a:latin typeface="하나 L" panose="02020603020101020101" pitchFamily="18" charset="-127"/>
                <a:ea typeface="하나 L" panose="02020603020101020101" pitchFamily="18" charset="-127"/>
              </a:rPr>
              <a:t>rd</a:t>
            </a:r>
            <a:r>
              <a:rPr lang="en-US" altLang="ko-KR" sz="800" dirty="0">
                <a:solidFill>
                  <a:prstClr val="black"/>
                </a:solidFill>
                <a:latin typeface="하나 L" panose="02020603020101020101" pitchFamily="18" charset="-127"/>
                <a:ea typeface="하나 L" panose="02020603020101020101" pitchFamily="18" charset="-127"/>
              </a:rPr>
              <a:t> Party Product</a:t>
            </a:r>
            <a:endPar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316" name="TextBox 315">
            <a:extLst>
              <a:ext uri="{FF2B5EF4-FFF2-40B4-BE49-F238E27FC236}">
                <a16:creationId xmlns:a16="http://schemas.microsoft.com/office/drawing/2014/main" id="{EBA06E62-E401-4D58-AEB3-439802EA7A14}"/>
              </a:ext>
            </a:extLst>
          </p:cNvPr>
          <p:cNvSpPr txBox="1"/>
          <p:nvPr/>
        </p:nvSpPr>
        <p:spPr>
          <a:xfrm>
            <a:off x="5247637" y="1775332"/>
            <a:ext cx="743374"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R="0" lvl="0" indent="0" algn="ctr" fontAlgn="auto" latinLnBrk="1">
              <a:lnSpc>
                <a:spcPct val="100000"/>
              </a:lnSpc>
              <a:spcBef>
                <a:spcPts val="0"/>
              </a:spcBef>
              <a:spcAft>
                <a:spcPts val="0"/>
              </a:spcAft>
              <a:buClrTx/>
              <a:buSzTx/>
              <a:buFontTx/>
              <a:buNone/>
              <a:tabLst/>
              <a:defRPr kumimoji="0" sz="800" b="0" i="0" u="none" strike="noStrike" cap="none" spc="0" normalizeH="0" baseline="0">
                <a:ln>
                  <a:noFill/>
                </a:ln>
                <a:solidFill>
                  <a:prstClr val="black"/>
                </a:solidFill>
                <a:effectLst/>
                <a:uLnTx/>
                <a:uFillTx/>
                <a:latin typeface="하나 B" panose="02020603020101020101" pitchFamily="18" charset="-127"/>
                <a:ea typeface="하나 B" panose="02020603020101020101" pitchFamily="18" charset="-12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ko-KR" dirty="0"/>
              <a:t>Determine Severity</a:t>
            </a:r>
            <a:endParaRPr lang="ko-KR" altLang="en-US" dirty="0"/>
          </a:p>
        </p:txBody>
      </p:sp>
      <p:cxnSp>
        <p:nvCxnSpPr>
          <p:cNvPr id="317" name="직선 화살표 연결선 172">
            <a:extLst>
              <a:ext uri="{FF2B5EF4-FFF2-40B4-BE49-F238E27FC236}">
                <a16:creationId xmlns:a16="http://schemas.microsoft.com/office/drawing/2014/main" id="{D128E266-17FD-4BA8-A8C8-32D8335DE46E}"/>
              </a:ext>
            </a:extLst>
          </p:cNvPr>
          <p:cNvCxnSpPr/>
          <p:nvPr/>
        </p:nvCxnSpPr>
        <p:spPr>
          <a:xfrm>
            <a:off x="4780932" y="3393875"/>
            <a:ext cx="449722" cy="15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8" name="TextBox 317">
            <a:extLst>
              <a:ext uri="{FF2B5EF4-FFF2-40B4-BE49-F238E27FC236}">
                <a16:creationId xmlns:a16="http://schemas.microsoft.com/office/drawing/2014/main" id="{295124B5-4780-4E09-95CB-5FDE5D2D04CA}"/>
              </a:ext>
            </a:extLst>
          </p:cNvPr>
          <p:cNvSpPr txBox="1"/>
          <p:nvPr/>
        </p:nvSpPr>
        <p:spPr>
          <a:xfrm>
            <a:off x="5230654" y="3154720"/>
            <a:ext cx="1901837"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black"/>
                </a:solidFill>
                <a:latin typeface="하나 L" panose="02020603020101020101" pitchFamily="18" charset="-127"/>
                <a:ea typeface="하나 L" panose="02020603020101020101" pitchFamily="18" charset="-127"/>
              </a:rPr>
              <a:t>Query information related to security systems in operation and collect additional information</a:t>
            </a:r>
            <a:endPar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319" name="TextBox 318">
            <a:extLst>
              <a:ext uri="{FF2B5EF4-FFF2-40B4-BE49-F238E27FC236}">
                <a16:creationId xmlns:a16="http://schemas.microsoft.com/office/drawing/2014/main" id="{FFCCBE89-BFAD-4A6D-89DA-61A02C112ED9}"/>
              </a:ext>
            </a:extLst>
          </p:cNvPr>
          <p:cNvSpPr txBox="1"/>
          <p:nvPr/>
        </p:nvSpPr>
        <p:spPr>
          <a:xfrm>
            <a:off x="5247637" y="2411129"/>
            <a:ext cx="754573"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800" dirty="0">
                <a:solidFill>
                  <a:prstClr val="black"/>
                </a:solidFill>
                <a:latin typeface="하나 B" panose="02020603020101020101" pitchFamily="18" charset="-127"/>
                <a:ea typeface="하나 B" panose="02020603020101020101" pitchFamily="18" charset="-127"/>
              </a:rPr>
              <a:t>Start Analysis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grpSp>
        <p:nvGrpSpPr>
          <p:cNvPr id="320" name="그룹 193">
            <a:extLst>
              <a:ext uri="{FF2B5EF4-FFF2-40B4-BE49-F238E27FC236}">
                <a16:creationId xmlns:a16="http://schemas.microsoft.com/office/drawing/2014/main" id="{578CD512-58BC-4ABD-8589-C47B64781082}"/>
              </a:ext>
            </a:extLst>
          </p:cNvPr>
          <p:cNvGrpSpPr/>
          <p:nvPr/>
        </p:nvGrpSpPr>
        <p:grpSpPr>
          <a:xfrm>
            <a:off x="3893846" y="3702276"/>
            <a:ext cx="752726" cy="687073"/>
            <a:chOff x="2446659" y="1049369"/>
            <a:chExt cx="1105926" cy="489109"/>
          </a:xfrm>
        </p:grpSpPr>
        <p:sp>
          <p:nvSpPr>
            <p:cNvPr id="321" name="TextBox 320">
              <a:extLst>
                <a:ext uri="{FF2B5EF4-FFF2-40B4-BE49-F238E27FC236}">
                  <a16:creationId xmlns:a16="http://schemas.microsoft.com/office/drawing/2014/main" id="{85CB61A5-EC8C-45BC-B822-7CEF1FEA9BF1}"/>
                </a:ext>
              </a:extLst>
            </p:cNvPr>
            <p:cNvSpPr txBox="1"/>
            <p:nvPr/>
          </p:nvSpPr>
          <p:spPr>
            <a:xfrm>
              <a:off x="2463134" y="1049369"/>
              <a:ext cx="1034978" cy="489109"/>
            </a:xfrm>
            <a:prstGeom prst="diamond">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0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22" name="TextBox 321">
              <a:extLst>
                <a:ext uri="{FF2B5EF4-FFF2-40B4-BE49-F238E27FC236}">
                  <a16:creationId xmlns:a16="http://schemas.microsoft.com/office/drawing/2014/main" id="{A3EE72A0-3A08-45CF-A761-F484BC11BA16}"/>
                </a:ext>
              </a:extLst>
            </p:cNvPr>
            <p:cNvSpPr txBox="1"/>
            <p:nvPr/>
          </p:nvSpPr>
          <p:spPr>
            <a:xfrm>
              <a:off x="2446659" y="1191052"/>
              <a:ext cx="1105926" cy="23005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Is it the type that requires human analysis?</a:t>
              </a:r>
              <a:endParaRPr kumimoji="0" lang="ko-KR" altLang="en-US" sz="5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grpSp>
      <p:sp>
        <p:nvSpPr>
          <p:cNvPr id="323" name="TextBox 322">
            <a:extLst>
              <a:ext uri="{FF2B5EF4-FFF2-40B4-BE49-F238E27FC236}">
                <a16:creationId xmlns:a16="http://schemas.microsoft.com/office/drawing/2014/main" id="{AC0E2ACF-18DE-45FA-A1B1-85D6EEB20664}"/>
              </a:ext>
            </a:extLst>
          </p:cNvPr>
          <p:cNvSpPr txBox="1"/>
          <p:nvPr/>
        </p:nvSpPr>
        <p:spPr>
          <a:xfrm>
            <a:off x="4527624" y="3815710"/>
            <a:ext cx="363404"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No</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24" name="사각형: 둥근 모서리 113">
            <a:extLst>
              <a:ext uri="{FF2B5EF4-FFF2-40B4-BE49-F238E27FC236}">
                <a16:creationId xmlns:a16="http://schemas.microsoft.com/office/drawing/2014/main" id="{275D8462-D8FA-43BE-A91E-3FE1701339CC}"/>
              </a:ext>
            </a:extLst>
          </p:cNvPr>
          <p:cNvSpPr/>
          <p:nvPr/>
        </p:nvSpPr>
        <p:spPr>
          <a:xfrm>
            <a:off x="922470" y="1075067"/>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26" name="사각형: 둥근 모서리 204">
            <a:extLst>
              <a:ext uri="{FF2B5EF4-FFF2-40B4-BE49-F238E27FC236}">
                <a16:creationId xmlns:a16="http://schemas.microsoft.com/office/drawing/2014/main" id="{1FE66223-0997-4412-96BA-335BDF9390EC}"/>
              </a:ext>
            </a:extLst>
          </p:cNvPr>
          <p:cNvSpPr/>
          <p:nvPr/>
        </p:nvSpPr>
        <p:spPr>
          <a:xfrm>
            <a:off x="922470" y="2015419"/>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28" name="사각형: 둥근 모서리 207">
            <a:extLst>
              <a:ext uri="{FF2B5EF4-FFF2-40B4-BE49-F238E27FC236}">
                <a16:creationId xmlns:a16="http://schemas.microsoft.com/office/drawing/2014/main" id="{87D68A0D-9F2C-43AF-AD79-825C5B9DDDD7}"/>
              </a:ext>
            </a:extLst>
          </p:cNvPr>
          <p:cNvSpPr/>
          <p:nvPr/>
        </p:nvSpPr>
        <p:spPr>
          <a:xfrm>
            <a:off x="5109184" y="1679521"/>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29" name="사각형: 둥근 모서리 208">
            <a:extLst>
              <a:ext uri="{FF2B5EF4-FFF2-40B4-BE49-F238E27FC236}">
                <a16:creationId xmlns:a16="http://schemas.microsoft.com/office/drawing/2014/main" id="{525FA85D-9AAE-4C16-BC19-3A386E40D9CC}"/>
              </a:ext>
            </a:extLst>
          </p:cNvPr>
          <p:cNvSpPr/>
          <p:nvPr/>
        </p:nvSpPr>
        <p:spPr>
          <a:xfrm>
            <a:off x="5109184" y="2282590"/>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0" name="사각형: 둥근 모서리 209">
            <a:extLst>
              <a:ext uri="{FF2B5EF4-FFF2-40B4-BE49-F238E27FC236}">
                <a16:creationId xmlns:a16="http://schemas.microsoft.com/office/drawing/2014/main" id="{389513F9-318B-45FF-8B56-117AA8B13209}"/>
              </a:ext>
            </a:extLst>
          </p:cNvPr>
          <p:cNvSpPr/>
          <p:nvPr/>
        </p:nvSpPr>
        <p:spPr>
          <a:xfrm>
            <a:off x="6763669" y="1548392"/>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1" name="사각형: 둥근 모서리 210">
            <a:extLst>
              <a:ext uri="{FF2B5EF4-FFF2-40B4-BE49-F238E27FC236}">
                <a16:creationId xmlns:a16="http://schemas.microsoft.com/office/drawing/2014/main" id="{DCD5742A-710F-4C43-A281-270FD9EB346C}"/>
              </a:ext>
            </a:extLst>
          </p:cNvPr>
          <p:cNvSpPr/>
          <p:nvPr/>
        </p:nvSpPr>
        <p:spPr>
          <a:xfrm>
            <a:off x="6763669" y="2013536"/>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2" name="사각형: 둥근 모서리 211">
            <a:extLst>
              <a:ext uri="{FF2B5EF4-FFF2-40B4-BE49-F238E27FC236}">
                <a16:creationId xmlns:a16="http://schemas.microsoft.com/office/drawing/2014/main" id="{18C19FE1-ADA7-463A-ABAC-4A0AD942FD8F}"/>
              </a:ext>
            </a:extLst>
          </p:cNvPr>
          <p:cNvSpPr/>
          <p:nvPr/>
        </p:nvSpPr>
        <p:spPr>
          <a:xfrm>
            <a:off x="8586094" y="1548392"/>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3" name="사각형: 둥근 모서리 212">
            <a:extLst>
              <a:ext uri="{FF2B5EF4-FFF2-40B4-BE49-F238E27FC236}">
                <a16:creationId xmlns:a16="http://schemas.microsoft.com/office/drawing/2014/main" id="{5FCF1C80-4A5D-41DB-AD24-2D107EED0710}"/>
              </a:ext>
            </a:extLst>
          </p:cNvPr>
          <p:cNvSpPr/>
          <p:nvPr/>
        </p:nvSpPr>
        <p:spPr>
          <a:xfrm>
            <a:off x="10066875" y="1464429"/>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4" name="TextBox 333">
            <a:extLst>
              <a:ext uri="{FF2B5EF4-FFF2-40B4-BE49-F238E27FC236}">
                <a16:creationId xmlns:a16="http://schemas.microsoft.com/office/drawing/2014/main" id="{72B49CE6-1DD5-4B30-B024-E8039CF82115}"/>
              </a:ext>
            </a:extLst>
          </p:cNvPr>
          <p:cNvSpPr txBox="1"/>
          <p:nvPr/>
        </p:nvSpPr>
        <p:spPr>
          <a:xfrm>
            <a:off x="11193054" y="1599944"/>
            <a:ext cx="581578"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ko-KR"/>
            </a:defPPr>
            <a:lvl1pPr algn="ctr">
              <a:defRPr sz="800">
                <a:solidFill>
                  <a:schemeClr val="lt1"/>
                </a:solidFill>
                <a:latin typeface="하나 B" panose="02020603020101020101" pitchFamily="18" charset="-127"/>
                <a:ea typeface="하나 B" panose="02020603020101020101" pitchFamily="18" charset="-12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dirty="0">
                <a:solidFill>
                  <a:prstClr val="white"/>
                </a:solidFill>
              </a:rPr>
              <a:t>Case Closed</a:t>
            </a:r>
            <a:endParaRPr kumimoji="0" lang="en-US" altLang="ko-KR" sz="800" b="0" i="0" u="none" strike="noStrike" kern="1200" cap="none" spc="0" normalizeH="0" baseline="0" noProof="0" dirty="0">
              <a:ln>
                <a:noFill/>
              </a:ln>
              <a:solidFill>
                <a:prstClr val="white"/>
              </a:solidFill>
              <a:effectLst/>
              <a:uLnTx/>
              <a:uFillTx/>
              <a:ea typeface="하나 B" panose="02020603020101020101" pitchFamily="18" charset="-127"/>
              <a:cs typeface="+mn-cs"/>
            </a:endParaRPr>
          </a:p>
        </p:txBody>
      </p:sp>
      <p:cxnSp>
        <p:nvCxnSpPr>
          <p:cNvPr id="335" name="직선 화살표 연결선 216">
            <a:extLst>
              <a:ext uri="{FF2B5EF4-FFF2-40B4-BE49-F238E27FC236}">
                <a16:creationId xmlns:a16="http://schemas.microsoft.com/office/drawing/2014/main" id="{9710D650-1FCA-444E-868C-9222AA49D4C4}"/>
              </a:ext>
            </a:extLst>
          </p:cNvPr>
          <p:cNvCxnSpPr>
            <a:cxnSpLocks/>
            <a:stCxn id="263" idx="3"/>
            <a:endCxn id="334" idx="1"/>
          </p:cNvCxnSpPr>
          <p:nvPr/>
        </p:nvCxnSpPr>
        <p:spPr>
          <a:xfrm flipV="1">
            <a:off x="10842848" y="1769221"/>
            <a:ext cx="350206" cy="6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6" name="사각형: 둥근 모서리 219">
            <a:extLst>
              <a:ext uri="{FF2B5EF4-FFF2-40B4-BE49-F238E27FC236}">
                <a16:creationId xmlns:a16="http://schemas.microsoft.com/office/drawing/2014/main" id="{FEFA86EE-1650-4F44-827B-79527972AFB0}"/>
              </a:ext>
            </a:extLst>
          </p:cNvPr>
          <p:cNvSpPr/>
          <p:nvPr/>
        </p:nvSpPr>
        <p:spPr>
          <a:xfrm>
            <a:off x="11037243" y="1464717"/>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7" name="사각형: 둥근 모서리 224">
            <a:extLst>
              <a:ext uri="{FF2B5EF4-FFF2-40B4-BE49-F238E27FC236}">
                <a16:creationId xmlns:a16="http://schemas.microsoft.com/office/drawing/2014/main" id="{4B38F4C5-E00A-4221-8B6C-D70102CD94EC}"/>
              </a:ext>
            </a:extLst>
          </p:cNvPr>
          <p:cNvSpPr/>
          <p:nvPr/>
        </p:nvSpPr>
        <p:spPr>
          <a:xfrm>
            <a:off x="3710608" y="2590084"/>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8" name="사각형: 둥근 모서리 225">
            <a:extLst>
              <a:ext uri="{FF2B5EF4-FFF2-40B4-BE49-F238E27FC236}">
                <a16:creationId xmlns:a16="http://schemas.microsoft.com/office/drawing/2014/main" id="{F1A14E83-13FF-4A08-AC91-B79C0380BF58}"/>
              </a:ext>
            </a:extLst>
          </p:cNvPr>
          <p:cNvSpPr/>
          <p:nvPr/>
        </p:nvSpPr>
        <p:spPr>
          <a:xfrm>
            <a:off x="3535929" y="315991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39" name="사각형: 둥근 모서리 226">
            <a:extLst>
              <a:ext uri="{FF2B5EF4-FFF2-40B4-BE49-F238E27FC236}">
                <a16:creationId xmlns:a16="http://schemas.microsoft.com/office/drawing/2014/main" id="{7098EC04-F9B7-450C-BD69-EB761C900E68}"/>
              </a:ext>
            </a:extLst>
          </p:cNvPr>
          <p:cNvSpPr/>
          <p:nvPr/>
        </p:nvSpPr>
        <p:spPr>
          <a:xfrm>
            <a:off x="2451906" y="4134681"/>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40" name="사각형: 둥근 모서리 232">
            <a:extLst>
              <a:ext uri="{FF2B5EF4-FFF2-40B4-BE49-F238E27FC236}">
                <a16:creationId xmlns:a16="http://schemas.microsoft.com/office/drawing/2014/main" id="{285249F9-96A4-45AE-AE40-5BCA9B354198}"/>
              </a:ext>
            </a:extLst>
          </p:cNvPr>
          <p:cNvSpPr/>
          <p:nvPr/>
        </p:nvSpPr>
        <p:spPr>
          <a:xfrm>
            <a:off x="2776076" y="597439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grpSp>
        <p:nvGrpSpPr>
          <p:cNvPr id="341" name="그룹 184">
            <a:extLst>
              <a:ext uri="{FF2B5EF4-FFF2-40B4-BE49-F238E27FC236}">
                <a16:creationId xmlns:a16="http://schemas.microsoft.com/office/drawing/2014/main" id="{1E190B45-937F-4AB5-BD68-BAAF25340FEF}"/>
              </a:ext>
            </a:extLst>
          </p:cNvPr>
          <p:cNvGrpSpPr/>
          <p:nvPr/>
        </p:nvGrpSpPr>
        <p:grpSpPr>
          <a:xfrm>
            <a:off x="3248201" y="5946491"/>
            <a:ext cx="427939" cy="169277"/>
            <a:chOff x="3077501" y="6012388"/>
            <a:chExt cx="427939" cy="169277"/>
          </a:xfrm>
        </p:grpSpPr>
        <p:sp>
          <p:nvSpPr>
            <p:cNvPr id="342" name="사각형: 둥근 모서리 233">
              <a:extLst>
                <a:ext uri="{FF2B5EF4-FFF2-40B4-BE49-F238E27FC236}">
                  <a16:creationId xmlns:a16="http://schemas.microsoft.com/office/drawing/2014/main" id="{1230D210-B961-40E5-94B3-29EF09B8F74B}"/>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343" name="TextBox 342">
              <a:extLst>
                <a:ext uri="{FF2B5EF4-FFF2-40B4-BE49-F238E27FC236}">
                  <a16:creationId xmlns:a16="http://schemas.microsoft.com/office/drawing/2014/main" id="{F0AE5D83-6A99-4FB4-8E4E-D37FE2468981}"/>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sp>
        <p:nvSpPr>
          <p:cNvPr id="344" name="사각형: 둥근 모서리 234">
            <a:extLst>
              <a:ext uri="{FF2B5EF4-FFF2-40B4-BE49-F238E27FC236}">
                <a16:creationId xmlns:a16="http://schemas.microsoft.com/office/drawing/2014/main" id="{B89B32C3-85D8-4F80-9865-835857883380}"/>
              </a:ext>
            </a:extLst>
          </p:cNvPr>
          <p:cNvSpPr/>
          <p:nvPr/>
        </p:nvSpPr>
        <p:spPr>
          <a:xfrm>
            <a:off x="1630082" y="597439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grpSp>
        <p:nvGrpSpPr>
          <p:cNvPr id="345" name="그룹 235">
            <a:extLst>
              <a:ext uri="{FF2B5EF4-FFF2-40B4-BE49-F238E27FC236}">
                <a16:creationId xmlns:a16="http://schemas.microsoft.com/office/drawing/2014/main" id="{CF7589B6-C56B-4458-92D4-14B4C85771D3}"/>
              </a:ext>
            </a:extLst>
          </p:cNvPr>
          <p:cNvGrpSpPr/>
          <p:nvPr/>
        </p:nvGrpSpPr>
        <p:grpSpPr>
          <a:xfrm>
            <a:off x="2102207" y="5946491"/>
            <a:ext cx="427939" cy="169277"/>
            <a:chOff x="3077501" y="6012388"/>
            <a:chExt cx="427939" cy="169277"/>
          </a:xfrm>
        </p:grpSpPr>
        <p:sp>
          <p:nvSpPr>
            <p:cNvPr id="346" name="사각형: 둥근 모서리 236">
              <a:extLst>
                <a:ext uri="{FF2B5EF4-FFF2-40B4-BE49-F238E27FC236}">
                  <a16:creationId xmlns:a16="http://schemas.microsoft.com/office/drawing/2014/main" id="{0896D9D1-3EDB-40FD-A5D8-7ADAC14E0634}"/>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347" name="TextBox 346">
              <a:extLst>
                <a:ext uri="{FF2B5EF4-FFF2-40B4-BE49-F238E27FC236}">
                  <a16:creationId xmlns:a16="http://schemas.microsoft.com/office/drawing/2014/main" id="{3A77DD77-0144-4A0E-9E38-E1216EBB774E}"/>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grpSp>
        <p:nvGrpSpPr>
          <p:cNvPr id="348" name="그룹 238">
            <a:extLst>
              <a:ext uri="{FF2B5EF4-FFF2-40B4-BE49-F238E27FC236}">
                <a16:creationId xmlns:a16="http://schemas.microsoft.com/office/drawing/2014/main" id="{6B83589A-BCF3-4A96-AE00-65196A785E02}"/>
              </a:ext>
            </a:extLst>
          </p:cNvPr>
          <p:cNvGrpSpPr/>
          <p:nvPr/>
        </p:nvGrpSpPr>
        <p:grpSpPr>
          <a:xfrm>
            <a:off x="3310703" y="4821982"/>
            <a:ext cx="427939" cy="169277"/>
            <a:chOff x="3077501" y="6012388"/>
            <a:chExt cx="427939" cy="169277"/>
          </a:xfrm>
        </p:grpSpPr>
        <p:sp>
          <p:nvSpPr>
            <p:cNvPr id="349" name="사각형: 둥근 모서리 239">
              <a:extLst>
                <a:ext uri="{FF2B5EF4-FFF2-40B4-BE49-F238E27FC236}">
                  <a16:creationId xmlns:a16="http://schemas.microsoft.com/office/drawing/2014/main" id="{DE66C322-E622-4FB1-9DC3-80899FFC996C}"/>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350" name="TextBox 349">
              <a:extLst>
                <a:ext uri="{FF2B5EF4-FFF2-40B4-BE49-F238E27FC236}">
                  <a16:creationId xmlns:a16="http://schemas.microsoft.com/office/drawing/2014/main" id="{6E551E39-09FB-4251-B5A4-474FE0373716}"/>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grpSp>
        <p:nvGrpSpPr>
          <p:cNvPr id="351" name="그룹 248">
            <a:extLst>
              <a:ext uri="{FF2B5EF4-FFF2-40B4-BE49-F238E27FC236}">
                <a16:creationId xmlns:a16="http://schemas.microsoft.com/office/drawing/2014/main" id="{B799DB36-5A0D-4D47-A53D-D5CCEB02BD86}"/>
              </a:ext>
            </a:extLst>
          </p:cNvPr>
          <p:cNvGrpSpPr/>
          <p:nvPr/>
        </p:nvGrpSpPr>
        <p:grpSpPr>
          <a:xfrm>
            <a:off x="4708355" y="4497993"/>
            <a:ext cx="427939" cy="169277"/>
            <a:chOff x="3077501" y="6012388"/>
            <a:chExt cx="427939" cy="169277"/>
          </a:xfrm>
        </p:grpSpPr>
        <p:sp>
          <p:nvSpPr>
            <p:cNvPr id="352" name="사각형: 둥근 모서리 249">
              <a:extLst>
                <a:ext uri="{FF2B5EF4-FFF2-40B4-BE49-F238E27FC236}">
                  <a16:creationId xmlns:a16="http://schemas.microsoft.com/office/drawing/2014/main" id="{03FF2936-33F1-49C7-83F9-92F8FBB85127}"/>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353" name="TextBox 352">
              <a:extLst>
                <a:ext uri="{FF2B5EF4-FFF2-40B4-BE49-F238E27FC236}">
                  <a16:creationId xmlns:a16="http://schemas.microsoft.com/office/drawing/2014/main" id="{EE5091F6-1AEA-4F82-B7D5-857A8F7AACC8}"/>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grpSp>
        <p:nvGrpSpPr>
          <p:cNvPr id="354" name="그룹 251">
            <a:extLst>
              <a:ext uri="{FF2B5EF4-FFF2-40B4-BE49-F238E27FC236}">
                <a16:creationId xmlns:a16="http://schemas.microsoft.com/office/drawing/2014/main" id="{4A3614ED-42E0-421D-A061-E2A7F9D1A155}"/>
              </a:ext>
            </a:extLst>
          </p:cNvPr>
          <p:cNvGrpSpPr/>
          <p:nvPr/>
        </p:nvGrpSpPr>
        <p:grpSpPr>
          <a:xfrm>
            <a:off x="4726516" y="5507230"/>
            <a:ext cx="427939" cy="169277"/>
            <a:chOff x="3077501" y="6012388"/>
            <a:chExt cx="427939" cy="169277"/>
          </a:xfrm>
        </p:grpSpPr>
        <p:sp>
          <p:nvSpPr>
            <p:cNvPr id="355" name="사각형: 둥근 모서리 252">
              <a:extLst>
                <a:ext uri="{FF2B5EF4-FFF2-40B4-BE49-F238E27FC236}">
                  <a16:creationId xmlns:a16="http://schemas.microsoft.com/office/drawing/2014/main" id="{039B8531-6ACD-4255-8F00-9EBA26F92F59}"/>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356" name="TextBox 355">
              <a:extLst>
                <a:ext uri="{FF2B5EF4-FFF2-40B4-BE49-F238E27FC236}">
                  <a16:creationId xmlns:a16="http://schemas.microsoft.com/office/drawing/2014/main" id="{10014990-A485-42AD-878B-CB69D36BAB54}"/>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sp>
        <p:nvSpPr>
          <p:cNvPr id="357" name="사각형: 둥근 모서리 254">
            <a:extLst>
              <a:ext uri="{FF2B5EF4-FFF2-40B4-BE49-F238E27FC236}">
                <a16:creationId xmlns:a16="http://schemas.microsoft.com/office/drawing/2014/main" id="{8D3E7E52-FB65-4780-894E-83B412B0DC87}"/>
              </a:ext>
            </a:extLst>
          </p:cNvPr>
          <p:cNvSpPr/>
          <p:nvPr/>
        </p:nvSpPr>
        <p:spPr>
          <a:xfrm>
            <a:off x="5624923" y="4735408"/>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grpSp>
        <p:nvGrpSpPr>
          <p:cNvPr id="358" name="그룹 255">
            <a:extLst>
              <a:ext uri="{FF2B5EF4-FFF2-40B4-BE49-F238E27FC236}">
                <a16:creationId xmlns:a16="http://schemas.microsoft.com/office/drawing/2014/main" id="{C8C9E4EF-6B71-4ED7-9577-AFD7EE860ACE}"/>
              </a:ext>
            </a:extLst>
          </p:cNvPr>
          <p:cNvGrpSpPr/>
          <p:nvPr/>
        </p:nvGrpSpPr>
        <p:grpSpPr>
          <a:xfrm>
            <a:off x="5672288" y="5049215"/>
            <a:ext cx="427939" cy="169277"/>
            <a:chOff x="3077501" y="6012388"/>
            <a:chExt cx="427939" cy="169277"/>
          </a:xfrm>
        </p:grpSpPr>
        <p:sp>
          <p:nvSpPr>
            <p:cNvPr id="359" name="사각형: 둥근 모서리 256">
              <a:extLst>
                <a:ext uri="{FF2B5EF4-FFF2-40B4-BE49-F238E27FC236}">
                  <a16:creationId xmlns:a16="http://schemas.microsoft.com/office/drawing/2014/main" id="{1E0FF4DE-A3C8-4ED1-8EA2-D898CE2A811D}"/>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360" name="TextBox 359">
              <a:extLst>
                <a:ext uri="{FF2B5EF4-FFF2-40B4-BE49-F238E27FC236}">
                  <a16:creationId xmlns:a16="http://schemas.microsoft.com/office/drawing/2014/main" id="{DA4D824E-1FE4-45AA-8CCE-94045C2D52C1}"/>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sp>
        <p:nvSpPr>
          <p:cNvPr id="361" name="TextBox 360">
            <a:extLst>
              <a:ext uri="{FF2B5EF4-FFF2-40B4-BE49-F238E27FC236}">
                <a16:creationId xmlns:a16="http://schemas.microsoft.com/office/drawing/2014/main" id="{5CC6713C-DEA4-44C3-AD4C-72289A16DDBB}"/>
              </a:ext>
            </a:extLst>
          </p:cNvPr>
          <p:cNvSpPr txBox="1"/>
          <p:nvPr/>
        </p:nvSpPr>
        <p:spPr>
          <a:xfrm>
            <a:off x="6830034" y="2445511"/>
            <a:ext cx="1764145"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Check Default</a:t>
            </a:r>
            <a:r>
              <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 </a:t>
            </a: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Block List</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62" name="사각형: 둥근 모서리 261">
            <a:extLst>
              <a:ext uri="{FF2B5EF4-FFF2-40B4-BE49-F238E27FC236}">
                <a16:creationId xmlns:a16="http://schemas.microsoft.com/office/drawing/2014/main" id="{14DFFEDB-9D16-4DF0-8262-6C3464BA17AF}"/>
              </a:ext>
            </a:extLst>
          </p:cNvPr>
          <p:cNvSpPr/>
          <p:nvPr/>
        </p:nvSpPr>
        <p:spPr>
          <a:xfrm>
            <a:off x="6763669" y="2381572"/>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cxnSp>
        <p:nvCxnSpPr>
          <p:cNvPr id="363" name="꺾인 연결선 139">
            <a:extLst>
              <a:ext uri="{FF2B5EF4-FFF2-40B4-BE49-F238E27FC236}">
                <a16:creationId xmlns:a16="http://schemas.microsoft.com/office/drawing/2014/main" id="{525F85BA-FFFB-46DC-BA75-855C2FAA8FC3}"/>
              </a:ext>
            </a:extLst>
          </p:cNvPr>
          <p:cNvCxnSpPr>
            <a:cxnSpLocks/>
            <a:stCxn id="367" idx="3"/>
            <a:endCxn id="372" idx="1"/>
          </p:cNvCxnSpPr>
          <p:nvPr/>
        </p:nvCxnSpPr>
        <p:spPr>
          <a:xfrm>
            <a:off x="7526221" y="4929872"/>
            <a:ext cx="2106619" cy="31293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64" name="TextBox 363">
            <a:extLst>
              <a:ext uri="{FF2B5EF4-FFF2-40B4-BE49-F238E27FC236}">
                <a16:creationId xmlns:a16="http://schemas.microsoft.com/office/drawing/2014/main" id="{4E1A21DE-859D-4BC2-930E-BEC650EDDD49}"/>
              </a:ext>
            </a:extLst>
          </p:cNvPr>
          <p:cNvSpPr txBox="1"/>
          <p:nvPr/>
        </p:nvSpPr>
        <p:spPr>
          <a:xfrm>
            <a:off x="7403572" y="5000201"/>
            <a:ext cx="363404"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YES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65" name="TextBox 364">
            <a:extLst>
              <a:ext uri="{FF2B5EF4-FFF2-40B4-BE49-F238E27FC236}">
                <a16:creationId xmlns:a16="http://schemas.microsoft.com/office/drawing/2014/main" id="{3734AB29-46B4-46DE-9019-4ADA2404E709}"/>
              </a:ext>
            </a:extLst>
          </p:cNvPr>
          <p:cNvSpPr txBox="1"/>
          <p:nvPr/>
        </p:nvSpPr>
        <p:spPr>
          <a:xfrm>
            <a:off x="7354120" y="4647734"/>
            <a:ext cx="363404"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No</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grpSp>
        <p:nvGrpSpPr>
          <p:cNvPr id="366" name="그룹 156">
            <a:extLst>
              <a:ext uri="{FF2B5EF4-FFF2-40B4-BE49-F238E27FC236}">
                <a16:creationId xmlns:a16="http://schemas.microsoft.com/office/drawing/2014/main" id="{7A3029C1-BECB-4B54-8D48-80CCF9B20118}"/>
              </a:ext>
            </a:extLst>
          </p:cNvPr>
          <p:cNvGrpSpPr/>
          <p:nvPr/>
        </p:nvGrpSpPr>
        <p:grpSpPr>
          <a:xfrm>
            <a:off x="6821784" y="4716562"/>
            <a:ext cx="704437" cy="426619"/>
            <a:chOff x="2463134" y="1049369"/>
            <a:chExt cx="1034978" cy="489109"/>
          </a:xfrm>
        </p:grpSpPr>
        <p:sp>
          <p:nvSpPr>
            <p:cNvPr id="367" name="TextBox 366">
              <a:extLst>
                <a:ext uri="{FF2B5EF4-FFF2-40B4-BE49-F238E27FC236}">
                  <a16:creationId xmlns:a16="http://schemas.microsoft.com/office/drawing/2014/main" id="{94C08B0F-3EC9-484B-8AF3-B1693CBFA728}"/>
                </a:ext>
              </a:extLst>
            </p:cNvPr>
            <p:cNvSpPr txBox="1"/>
            <p:nvPr/>
          </p:nvSpPr>
          <p:spPr>
            <a:xfrm>
              <a:off x="2463134" y="1049369"/>
              <a:ext cx="1034978" cy="489109"/>
            </a:xfrm>
            <a:prstGeom prst="diamond">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0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68" name="TextBox 367">
              <a:extLst>
                <a:ext uri="{FF2B5EF4-FFF2-40B4-BE49-F238E27FC236}">
                  <a16:creationId xmlns:a16="http://schemas.microsoft.com/office/drawing/2014/main" id="{1F64F95F-B9D5-4AD8-AB0F-E90324A8346A}"/>
                </a:ext>
              </a:extLst>
            </p:cNvPr>
            <p:cNvSpPr txBox="1"/>
            <p:nvPr/>
          </p:nvSpPr>
          <p:spPr>
            <a:xfrm>
              <a:off x="2527216" y="1181405"/>
              <a:ext cx="913987" cy="2822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Is it an internal Asset?</a:t>
              </a:r>
              <a:endParaRPr kumimoji="0" lang="ko-KR" altLang="en-US" sz="5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grpSp>
      <p:sp>
        <p:nvSpPr>
          <p:cNvPr id="369" name="TextBox 368">
            <a:extLst>
              <a:ext uri="{FF2B5EF4-FFF2-40B4-BE49-F238E27FC236}">
                <a16:creationId xmlns:a16="http://schemas.microsoft.com/office/drawing/2014/main" id="{65857399-1F58-42F0-AACB-6BEF62E07073}"/>
              </a:ext>
            </a:extLst>
          </p:cNvPr>
          <p:cNvSpPr txBox="1"/>
          <p:nvPr/>
        </p:nvSpPr>
        <p:spPr>
          <a:xfrm>
            <a:off x="5776617" y="5949146"/>
            <a:ext cx="712800" cy="1692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5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security training</a:t>
            </a:r>
            <a:endParaRPr kumimoji="0" lang="ko-KR" altLang="en-US" sz="5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370" name="직선 화살표 연결선 272">
            <a:extLst>
              <a:ext uri="{FF2B5EF4-FFF2-40B4-BE49-F238E27FC236}">
                <a16:creationId xmlns:a16="http://schemas.microsoft.com/office/drawing/2014/main" id="{D5ECC9C0-749E-4DD3-918A-B36E540717A1}"/>
              </a:ext>
            </a:extLst>
          </p:cNvPr>
          <p:cNvCxnSpPr>
            <a:cxnSpLocks/>
            <a:stCxn id="278" idx="3"/>
            <a:endCxn id="367" idx="1"/>
          </p:cNvCxnSpPr>
          <p:nvPr/>
        </p:nvCxnSpPr>
        <p:spPr>
          <a:xfrm>
            <a:off x="6444874" y="4929704"/>
            <a:ext cx="376910" cy="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1" name="꺾인 연결선 139">
            <a:extLst>
              <a:ext uri="{FF2B5EF4-FFF2-40B4-BE49-F238E27FC236}">
                <a16:creationId xmlns:a16="http://schemas.microsoft.com/office/drawing/2014/main" id="{9596C609-B0E2-45E4-BC66-F95232DE1FFC}"/>
              </a:ext>
            </a:extLst>
          </p:cNvPr>
          <p:cNvCxnSpPr>
            <a:cxnSpLocks/>
            <a:stCxn id="282" idx="3"/>
            <a:endCxn id="372" idx="0"/>
          </p:cNvCxnSpPr>
          <p:nvPr/>
        </p:nvCxnSpPr>
        <p:spPr>
          <a:xfrm>
            <a:off x="9598130" y="4697637"/>
            <a:ext cx="325499" cy="31434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72" name="TextBox 371">
            <a:extLst>
              <a:ext uri="{FF2B5EF4-FFF2-40B4-BE49-F238E27FC236}">
                <a16:creationId xmlns:a16="http://schemas.microsoft.com/office/drawing/2014/main" id="{9C312530-6867-4CC3-A851-30875C9D8713}"/>
              </a:ext>
            </a:extLst>
          </p:cNvPr>
          <p:cNvSpPr txBox="1"/>
          <p:nvPr/>
        </p:nvSpPr>
        <p:spPr>
          <a:xfrm>
            <a:off x="9632840" y="5011978"/>
            <a:ext cx="581578"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ko-KR"/>
            </a:defPPr>
            <a:lvl1pPr algn="ctr">
              <a:defRPr sz="800">
                <a:solidFill>
                  <a:schemeClr val="lt1"/>
                </a:solidFill>
                <a:latin typeface="하나 B" panose="02020603020101020101" pitchFamily="18" charset="-127"/>
                <a:ea typeface="하나 B" panose="02020603020101020101" pitchFamily="18" charset="-12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prstClr val="white"/>
                </a:solidFill>
                <a:effectLst/>
                <a:uLnTx/>
                <a:uFillTx/>
                <a:ea typeface="하나 B" panose="02020603020101020101" pitchFamily="18" charset="-127"/>
                <a:cs typeface="+mn-cs"/>
              </a:rPr>
              <a:t>Generating and Delivering Reports - 1</a:t>
            </a:r>
            <a:endParaRPr kumimoji="0" lang="ko-KR" altLang="en-US" sz="600" b="0" i="0" u="none" strike="noStrike" kern="1200" cap="none" spc="0" normalizeH="0" baseline="0" noProof="0" dirty="0">
              <a:ln>
                <a:noFill/>
              </a:ln>
              <a:solidFill>
                <a:prstClr val="white"/>
              </a:solidFill>
              <a:effectLst/>
              <a:uLnTx/>
              <a:uFillTx/>
              <a:ea typeface="하나 B" panose="02020603020101020101" pitchFamily="18" charset="-127"/>
              <a:cs typeface="+mn-cs"/>
            </a:endParaRPr>
          </a:p>
        </p:txBody>
      </p:sp>
      <p:cxnSp>
        <p:nvCxnSpPr>
          <p:cNvPr id="373" name="꺾인 연결선 139">
            <a:extLst>
              <a:ext uri="{FF2B5EF4-FFF2-40B4-BE49-F238E27FC236}">
                <a16:creationId xmlns:a16="http://schemas.microsoft.com/office/drawing/2014/main" id="{3CCA04B1-B6EB-428C-87FB-23AD6A8F3294}"/>
              </a:ext>
            </a:extLst>
          </p:cNvPr>
          <p:cNvCxnSpPr>
            <a:cxnSpLocks/>
            <a:stCxn id="372" idx="3"/>
            <a:endCxn id="289" idx="0"/>
          </p:cNvCxnSpPr>
          <p:nvPr/>
        </p:nvCxnSpPr>
        <p:spPr>
          <a:xfrm>
            <a:off x="10214418" y="5242811"/>
            <a:ext cx="519265" cy="4116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74" name="사각형: 둥근 모서리 299">
            <a:extLst>
              <a:ext uri="{FF2B5EF4-FFF2-40B4-BE49-F238E27FC236}">
                <a16:creationId xmlns:a16="http://schemas.microsoft.com/office/drawing/2014/main" id="{7790FE53-39AA-4A5F-9A35-CF46FCA12764}"/>
              </a:ext>
            </a:extLst>
          </p:cNvPr>
          <p:cNvSpPr/>
          <p:nvPr/>
        </p:nvSpPr>
        <p:spPr>
          <a:xfrm>
            <a:off x="6793435" y="4692638"/>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75" name="사각형: 둥근 모서리 300">
            <a:extLst>
              <a:ext uri="{FF2B5EF4-FFF2-40B4-BE49-F238E27FC236}">
                <a16:creationId xmlns:a16="http://schemas.microsoft.com/office/drawing/2014/main" id="{A1AC33B3-CE27-4A0E-82BC-974F4812C5AB}"/>
              </a:ext>
            </a:extLst>
          </p:cNvPr>
          <p:cNvSpPr/>
          <p:nvPr/>
        </p:nvSpPr>
        <p:spPr>
          <a:xfrm>
            <a:off x="8427648" y="4412647"/>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76" name="사각형: 둥근 모서리 302">
            <a:extLst>
              <a:ext uri="{FF2B5EF4-FFF2-40B4-BE49-F238E27FC236}">
                <a16:creationId xmlns:a16="http://schemas.microsoft.com/office/drawing/2014/main" id="{55A6C40B-8116-4B9A-8FC2-D66C25472B98}"/>
              </a:ext>
            </a:extLst>
          </p:cNvPr>
          <p:cNvSpPr/>
          <p:nvPr/>
        </p:nvSpPr>
        <p:spPr>
          <a:xfrm>
            <a:off x="9397212" y="4965541"/>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377" name="사각형: 둥근 모서리 303">
            <a:extLst>
              <a:ext uri="{FF2B5EF4-FFF2-40B4-BE49-F238E27FC236}">
                <a16:creationId xmlns:a16="http://schemas.microsoft.com/office/drawing/2014/main" id="{5C9077DF-9E44-4E64-B3D8-7A2405DF9A8F}"/>
              </a:ext>
            </a:extLst>
          </p:cNvPr>
          <p:cNvSpPr/>
          <p:nvPr/>
        </p:nvSpPr>
        <p:spPr>
          <a:xfrm>
            <a:off x="10169373" y="5587476"/>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grpSp>
        <p:nvGrpSpPr>
          <p:cNvPr id="378" name="그룹 304">
            <a:extLst>
              <a:ext uri="{FF2B5EF4-FFF2-40B4-BE49-F238E27FC236}">
                <a16:creationId xmlns:a16="http://schemas.microsoft.com/office/drawing/2014/main" id="{298C3A15-8663-4852-B070-A4EA548AB219}"/>
              </a:ext>
            </a:extLst>
          </p:cNvPr>
          <p:cNvGrpSpPr/>
          <p:nvPr/>
        </p:nvGrpSpPr>
        <p:grpSpPr>
          <a:xfrm>
            <a:off x="5714690" y="3702276"/>
            <a:ext cx="752726" cy="687073"/>
            <a:chOff x="2426416" y="1049369"/>
            <a:chExt cx="1105926" cy="489109"/>
          </a:xfrm>
        </p:grpSpPr>
        <p:sp>
          <p:nvSpPr>
            <p:cNvPr id="379" name="TextBox 378">
              <a:extLst>
                <a:ext uri="{FF2B5EF4-FFF2-40B4-BE49-F238E27FC236}">
                  <a16:creationId xmlns:a16="http://schemas.microsoft.com/office/drawing/2014/main" id="{1AFE0697-0434-4AFF-8DF6-6D69281B45E3}"/>
                </a:ext>
              </a:extLst>
            </p:cNvPr>
            <p:cNvSpPr txBox="1"/>
            <p:nvPr/>
          </p:nvSpPr>
          <p:spPr>
            <a:xfrm>
              <a:off x="2463134" y="1049369"/>
              <a:ext cx="1034978" cy="489109"/>
            </a:xfrm>
            <a:prstGeom prst="diamond">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0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80" name="TextBox 379">
              <a:extLst>
                <a:ext uri="{FF2B5EF4-FFF2-40B4-BE49-F238E27FC236}">
                  <a16:creationId xmlns:a16="http://schemas.microsoft.com/office/drawing/2014/main" id="{14DABA1C-1DBE-4D19-8061-0C71CB8779F1}"/>
                </a:ext>
              </a:extLst>
            </p:cNvPr>
            <p:cNvSpPr txBox="1"/>
            <p:nvPr/>
          </p:nvSpPr>
          <p:spPr>
            <a:xfrm>
              <a:off x="2426416" y="1198054"/>
              <a:ext cx="1105926" cy="21909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7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Check Threshold</a:t>
              </a:r>
              <a:endParaRPr kumimoji="0" lang="ko-KR" altLang="en-US" sz="7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grpSp>
      <p:sp>
        <p:nvSpPr>
          <p:cNvPr id="381" name="TextBox 380">
            <a:extLst>
              <a:ext uri="{FF2B5EF4-FFF2-40B4-BE49-F238E27FC236}">
                <a16:creationId xmlns:a16="http://schemas.microsoft.com/office/drawing/2014/main" id="{A7DAA938-226D-4846-8FD3-3C7B689F4E91}"/>
              </a:ext>
            </a:extLst>
          </p:cNvPr>
          <p:cNvSpPr txBox="1"/>
          <p:nvPr/>
        </p:nvSpPr>
        <p:spPr>
          <a:xfrm>
            <a:off x="6325836" y="4250952"/>
            <a:ext cx="856887" cy="20005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7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Over threshold</a:t>
            </a:r>
            <a:endParaRPr kumimoji="0" lang="ko-KR" altLang="en-US" sz="7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382" name="TextBox 381">
            <a:extLst>
              <a:ext uri="{FF2B5EF4-FFF2-40B4-BE49-F238E27FC236}">
                <a16:creationId xmlns:a16="http://schemas.microsoft.com/office/drawing/2014/main" id="{BC7AF84E-F6E1-4D26-ACB4-CB51576B295F}"/>
              </a:ext>
            </a:extLst>
          </p:cNvPr>
          <p:cNvSpPr txBox="1"/>
          <p:nvPr/>
        </p:nvSpPr>
        <p:spPr>
          <a:xfrm>
            <a:off x="6598336" y="3826472"/>
            <a:ext cx="778988" cy="18466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Below threshold</a:t>
            </a:r>
            <a:endParaRPr kumimoji="0" lang="ko-KR" altLang="en-US" sz="6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cxnSp>
        <p:nvCxnSpPr>
          <p:cNvPr id="383" name="꺾인 연결선 139">
            <a:extLst>
              <a:ext uri="{FF2B5EF4-FFF2-40B4-BE49-F238E27FC236}">
                <a16:creationId xmlns:a16="http://schemas.microsoft.com/office/drawing/2014/main" id="{22372F81-0F40-44E4-8236-4AE285F8F9BB}"/>
              </a:ext>
            </a:extLst>
          </p:cNvPr>
          <p:cNvCxnSpPr>
            <a:cxnSpLocks/>
            <a:stCxn id="379" idx="3"/>
            <a:endCxn id="289" idx="0"/>
          </p:cNvCxnSpPr>
          <p:nvPr/>
        </p:nvCxnSpPr>
        <p:spPr>
          <a:xfrm>
            <a:off x="6444118" y="4045813"/>
            <a:ext cx="4289565" cy="160868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4" name="꺾인 연결선 139">
            <a:extLst>
              <a:ext uri="{FF2B5EF4-FFF2-40B4-BE49-F238E27FC236}">
                <a16:creationId xmlns:a16="http://schemas.microsoft.com/office/drawing/2014/main" id="{A996501E-E55C-4F6B-B1E9-09A8DA014578}"/>
              </a:ext>
            </a:extLst>
          </p:cNvPr>
          <p:cNvCxnSpPr>
            <a:cxnSpLocks/>
            <a:stCxn id="379" idx="3"/>
            <a:endCxn id="283" idx="0"/>
          </p:cNvCxnSpPr>
          <p:nvPr/>
        </p:nvCxnSpPr>
        <p:spPr>
          <a:xfrm flipH="1">
            <a:off x="6125438" y="4045813"/>
            <a:ext cx="318680" cy="663045"/>
          </a:xfrm>
          <a:prstGeom prst="bentConnector4">
            <a:avLst>
              <a:gd name="adj1" fmla="val -71733"/>
              <a:gd name="adj2" fmla="val 75906"/>
            </a:avLst>
          </a:prstGeom>
          <a:ln>
            <a:tailEnd type="triangle"/>
          </a:ln>
        </p:spPr>
        <p:style>
          <a:lnRef idx="1">
            <a:schemeClr val="accent1"/>
          </a:lnRef>
          <a:fillRef idx="0">
            <a:schemeClr val="accent1"/>
          </a:fillRef>
          <a:effectRef idx="0">
            <a:schemeClr val="accent1"/>
          </a:effectRef>
          <a:fontRef idx="minor">
            <a:schemeClr val="tx1"/>
          </a:fontRef>
        </p:style>
      </p:cxnSp>
      <p:sp>
        <p:nvSpPr>
          <p:cNvPr id="390" name="Star: 5 Points 389">
            <a:extLst>
              <a:ext uri="{FF2B5EF4-FFF2-40B4-BE49-F238E27FC236}">
                <a16:creationId xmlns:a16="http://schemas.microsoft.com/office/drawing/2014/main" id="{7B178D47-25EC-43B0-B372-FEFFA1C40AFA}"/>
              </a:ext>
            </a:extLst>
          </p:cNvPr>
          <p:cNvSpPr/>
          <p:nvPr/>
        </p:nvSpPr>
        <p:spPr>
          <a:xfrm>
            <a:off x="5892188" y="1711907"/>
            <a:ext cx="133967" cy="12292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4" name="Star: 5 Points 393">
            <a:extLst>
              <a:ext uri="{FF2B5EF4-FFF2-40B4-BE49-F238E27FC236}">
                <a16:creationId xmlns:a16="http://schemas.microsoft.com/office/drawing/2014/main" id="{D43C06CA-86DC-44E6-B2AF-6013019F83E1}"/>
              </a:ext>
            </a:extLst>
          </p:cNvPr>
          <p:cNvSpPr/>
          <p:nvPr/>
        </p:nvSpPr>
        <p:spPr>
          <a:xfrm>
            <a:off x="11713507" y="1523290"/>
            <a:ext cx="133967" cy="12292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5" name="Star: 5 Points 394">
            <a:extLst>
              <a:ext uri="{FF2B5EF4-FFF2-40B4-BE49-F238E27FC236}">
                <a16:creationId xmlns:a16="http://schemas.microsoft.com/office/drawing/2014/main" id="{14A4CC1D-D17B-441F-AF1F-C00528F40FD0}"/>
              </a:ext>
            </a:extLst>
          </p:cNvPr>
          <p:cNvSpPr/>
          <p:nvPr/>
        </p:nvSpPr>
        <p:spPr>
          <a:xfrm>
            <a:off x="4542512" y="2635322"/>
            <a:ext cx="133967" cy="12292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6" name="Star: 5 Points 395">
            <a:extLst>
              <a:ext uri="{FF2B5EF4-FFF2-40B4-BE49-F238E27FC236}">
                <a16:creationId xmlns:a16="http://schemas.microsoft.com/office/drawing/2014/main" id="{9491C634-4EC2-4996-A0F5-6BC8955E8676}"/>
              </a:ext>
            </a:extLst>
          </p:cNvPr>
          <p:cNvSpPr/>
          <p:nvPr/>
        </p:nvSpPr>
        <p:spPr>
          <a:xfrm>
            <a:off x="6400623" y="5119807"/>
            <a:ext cx="133967" cy="12292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7" name="Star: 5 Points 396">
            <a:extLst>
              <a:ext uri="{FF2B5EF4-FFF2-40B4-BE49-F238E27FC236}">
                <a16:creationId xmlns:a16="http://schemas.microsoft.com/office/drawing/2014/main" id="{DDD6F6D0-118B-4F5C-AB1E-A5235B26E12F}"/>
              </a:ext>
            </a:extLst>
          </p:cNvPr>
          <p:cNvSpPr/>
          <p:nvPr/>
        </p:nvSpPr>
        <p:spPr>
          <a:xfrm>
            <a:off x="6400623" y="5389393"/>
            <a:ext cx="133967" cy="12292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5" name="TextBox 284">
            <a:extLst>
              <a:ext uri="{FF2B5EF4-FFF2-40B4-BE49-F238E27FC236}">
                <a16:creationId xmlns:a16="http://schemas.microsoft.com/office/drawing/2014/main" id="{914A1D9F-4A86-4C4E-B775-80E216D8A864}"/>
              </a:ext>
            </a:extLst>
          </p:cNvPr>
          <p:cNvSpPr txBox="1"/>
          <p:nvPr/>
        </p:nvSpPr>
        <p:spPr>
          <a:xfrm>
            <a:off x="2527794" y="2108439"/>
            <a:ext cx="743374"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R="0" lvl="0" indent="0" algn="ctr" fontAlgn="auto" latinLnBrk="1">
              <a:lnSpc>
                <a:spcPct val="100000"/>
              </a:lnSpc>
              <a:spcBef>
                <a:spcPts val="0"/>
              </a:spcBef>
              <a:spcAft>
                <a:spcPts val="0"/>
              </a:spcAft>
              <a:buClrTx/>
              <a:buSzTx/>
              <a:buFontTx/>
              <a:buNone/>
              <a:tabLst/>
              <a:defRPr kumimoji="0" sz="800" b="0" i="0" u="none" strike="noStrike" cap="none" spc="0" normalizeH="0" baseline="0">
                <a:ln>
                  <a:noFill/>
                </a:ln>
                <a:solidFill>
                  <a:prstClr val="black"/>
                </a:solidFill>
                <a:effectLst/>
                <a:uLnTx/>
                <a:uFillTx/>
                <a:latin typeface="하나 B" panose="02020603020101020101" pitchFamily="18" charset="-127"/>
                <a:ea typeface="하나 B" panose="02020603020101020101" pitchFamily="18" charset="-127"/>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ko-KR" dirty="0" err="1"/>
              <a:t>Indicident</a:t>
            </a:r>
            <a:r>
              <a:rPr lang="en-US" altLang="ko-KR" dirty="0"/>
              <a:t> to SOAR</a:t>
            </a:r>
            <a:endParaRPr lang="ko-KR" altLang="en-US" dirty="0"/>
          </a:p>
        </p:txBody>
      </p:sp>
      <p:sp>
        <p:nvSpPr>
          <p:cNvPr id="385" name="Star: 5 Points 384">
            <a:extLst>
              <a:ext uri="{FF2B5EF4-FFF2-40B4-BE49-F238E27FC236}">
                <a16:creationId xmlns:a16="http://schemas.microsoft.com/office/drawing/2014/main" id="{36EDAA3A-BA42-4B87-AFA2-6BFF1B5737A2}"/>
              </a:ext>
            </a:extLst>
          </p:cNvPr>
          <p:cNvSpPr/>
          <p:nvPr/>
        </p:nvSpPr>
        <p:spPr>
          <a:xfrm>
            <a:off x="3203136" y="2021047"/>
            <a:ext cx="133967" cy="122927"/>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390F451-E59D-9699-A678-372E297E4D1B}"/>
              </a:ext>
            </a:extLst>
          </p:cNvPr>
          <p:cNvCxnSpPr/>
          <p:nvPr/>
        </p:nvCxnSpPr>
        <p:spPr>
          <a:xfrm>
            <a:off x="227749" y="3632079"/>
            <a:ext cx="11565638" cy="35531"/>
          </a:xfrm>
          <a:prstGeom prst="line">
            <a:avLst/>
          </a:prstGeom>
          <a:ln>
            <a:prstDash val="dash"/>
          </a:ln>
        </p:spPr>
        <p:style>
          <a:lnRef idx="1">
            <a:schemeClr val="accent3"/>
          </a:lnRef>
          <a:fillRef idx="0">
            <a:schemeClr val="accent3"/>
          </a:fillRef>
          <a:effectRef idx="0">
            <a:schemeClr val="accent3"/>
          </a:effectRef>
          <a:fontRef idx="minor">
            <a:schemeClr val="tx1"/>
          </a:fontRef>
        </p:style>
      </p:cxnSp>
      <p:sp>
        <p:nvSpPr>
          <p:cNvPr id="21" name="사각형: 둥근 모서리 204">
            <a:extLst>
              <a:ext uri="{FF2B5EF4-FFF2-40B4-BE49-F238E27FC236}">
                <a16:creationId xmlns:a16="http://schemas.microsoft.com/office/drawing/2014/main" id="{5739A745-007A-1A6A-EC7C-7FB032D9C00E}"/>
              </a:ext>
            </a:extLst>
          </p:cNvPr>
          <p:cNvSpPr/>
          <p:nvPr/>
        </p:nvSpPr>
        <p:spPr>
          <a:xfrm>
            <a:off x="227749" y="3420578"/>
            <a:ext cx="1160324" cy="14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Applies to every scenario</a:t>
            </a:r>
            <a:endParaRPr lang="ko-KR" altLang="en-US" sz="600" dirty="0"/>
          </a:p>
        </p:txBody>
      </p:sp>
      <p:sp>
        <p:nvSpPr>
          <p:cNvPr id="24" name="사각형: 둥근 모서리 252">
            <a:extLst>
              <a:ext uri="{FF2B5EF4-FFF2-40B4-BE49-F238E27FC236}">
                <a16:creationId xmlns:a16="http://schemas.microsoft.com/office/drawing/2014/main" id="{7E3B619B-9F2F-A649-A80B-A9B8386E72B5}"/>
              </a:ext>
            </a:extLst>
          </p:cNvPr>
          <p:cNvSpPr/>
          <p:nvPr/>
        </p:nvSpPr>
        <p:spPr>
          <a:xfrm>
            <a:off x="227749" y="3727587"/>
            <a:ext cx="1160324" cy="1337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sz="600" b="1" dirty="0">
                <a:solidFill>
                  <a:schemeClr val="tx1"/>
                </a:solidFill>
              </a:rPr>
              <a:t>Differs on IPS scenario.</a:t>
            </a:r>
            <a:endParaRPr lang="ko-KR" altLang="en-US" sz="600" b="1" dirty="0">
              <a:solidFill>
                <a:schemeClr val="tx1"/>
              </a:solidFill>
            </a:endParaRPr>
          </a:p>
        </p:txBody>
      </p:sp>
      <p:sp>
        <p:nvSpPr>
          <p:cNvPr id="327" name="사각형: 둥근 모서리 205">
            <a:extLst>
              <a:ext uri="{FF2B5EF4-FFF2-40B4-BE49-F238E27FC236}">
                <a16:creationId xmlns:a16="http://schemas.microsoft.com/office/drawing/2014/main" id="{335DD907-3B62-4347-AF34-B113D3544A20}"/>
              </a:ext>
            </a:extLst>
          </p:cNvPr>
          <p:cNvSpPr/>
          <p:nvPr/>
        </p:nvSpPr>
        <p:spPr>
          <a:xfrm>
            <a:off x="2399998" y="2023086"/>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Tree>
    <p:extLst>
      <p:ext uri="{BB962C8B-B14F-4D97-AF65-F5344CB8AC3E}">
        <p14:creationId xmlns:p14="http://schemas.microsoft.com/office/powerpoint/2010/main" val="98512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DA63-8A77-4D07-AD83-B5E2B3CC8ABF}"/>
              </a:ext>
            </a:extLst>
          </p:cNvPr>
          <p:cNvSpPr>
            <a:spLocks noGrp="1"/>
          </p:cNvSpPr>
          <p:nvPr>
            <p:ph type="title"/>
          </p:nvPr>
        </p:nvSpPr>
        <p:spPr/>
        <p:txBody>
          <a:bodyPr/>
          <a:lstStyle/>
          <a:p>
            <a:r>
              <a:rPr lang="en-US" altLang="ko-KR" dirty="0"/>
              <a:t>Example Scenario: Collecting Automation Asset Risk</a:t>
            </a:r>
            <a:endParaRPr lang="en-US" dirty="0"/>
          </a:p>
        </p:txBody>
      </p:sp>
      <p:sp>
        <p:nvSpPr>
          <p:cNvPr id="136" name="TextBox 135">
            <a:extLst>
              <a:ext uri="{FF2B5EF4-FFF2-40B4-BE49-F238E27FC236}">
                <a16:creationId xmlns:a16="http://schemas.microsoft.com/office/drawing/2014/main" id="{F277680C-9BD1-4700-8252-53421EC04E1C}"/>
              </a:ext>
            </a:extLst>
          </p:cNvPr>
          <p:cNvSpPr txBox="1"/>
          <p:nvPr/>
        </p:nvSpPr>
        <p:spPr>
          <a:xfrm>
            <a:off x="9687301" y="3364731"/>
            <a:ext cx="74968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ko-KR"/>
            </a:defPPr>
            <a:lvl1pPr algn="ctr">
              <a:defRPr sz="800">
                <a:solidFill>
                  <a:schemeClr val="lt1"/>
                </a:solidFill>
                <a:latin typeface="하나 B" panose="02020603020101020101" pitchFamily="18" charset="-127"/>
                <a:ea typeface="하나 B" panose="02020603020101020101" pitchFamily="18" charset="-12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white"/>
                </a:solidFill>
                <a:effectLst/>
                <a:uLnTx/>
                <a:uFillTx/>
                <a:ea typeface="하나 B" panose="02020603020101020101" pitchFamily="18" charset="-127"/>
                <a:cs typeface="+mn-cs"/>
              </a:rPr>
              <a:t>Generate and deliver reports</a:t>
            </a:r>
            <a:endParaRPr kumimoji="0" lang="ko-KR" altLang="en-US" sz="800" b="0" i="0" u="none" strike="noStrike" kern="1200" cap="none" spc="0" normalizeH="0" baseline="0" noProof="0" dirty="0">
              <a:ln>
                <a:noFill/>
              </a:ln>
              <a:solidFill>
                <a:prstClr val="white"/>
              </a:solidFill>
              <a:effectLst/>
              <a:uLnTx/>
              <a:uFillTx/>
              <a:ea typeface="하나 B" panose="02020603020101020101" pitchFamily="18" charset="-127"/>
              <a:cs typeface="+mn-cs"/>
            </a:endParaRPr>
          </a:p>
        </p:txBody>
      </p:sp>
      <p:sp>
        <p:nvSpPr>
          <p:cNvPr id="137" name="TextBox 136">
            <a:extLst>
              <a:ext uri="{FF2B5EF4-FFF2-40B4-BE49-F238E27FC236}">
                <a16:creationId xmlns:a16="http://schemas.microsoft.com/office/drawing/2014/main" id="{44FAC627-E210-4D26-8C35-A441948664B1}"/>
              </a:ext>
            </a:extLst>
          </p:cNvPr>
          <p:cNvSpPr txBox="1"/>
          <p:nvPr/>
        </p:nvSpPr>
        <p:spPr>
          <a:xfrm>
            <a:off x="489499" y="2918989"/>
            <a:ext cx="747273"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Asset Info</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138" name="TextBox 137">
            <a:extLst>
              <a:ext uri="{FF2B5EF4-FFF2-40B4-BE49-F238E27FC236}">
                <a16:creationId xmlns:a16="http://schemas.microsoft.com/office/drawing/2014/main" id="{61D69C16-8847-41FD-B7F3-512707A49695}"/>
              </a:ext>
            </a:extLst>
          </p:cNvPr>
          <p:cNvSpPr txBox="1"/>
          <p:nvPr/>
        </p:nvSpPr>
        <p:spPr>
          <a:xfrm>
            <a:off x="8736770" y="3361106"/>
            <a:ext cx="7488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Wait Until the Asset is Safe</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139" name="TextBox 138">
            <a:extLst>
              <a:ext uri="{FF2B5EF4-FFF2-40B4-BE49-F238E27FC236}">
                <a16:creationId xmlns:a16="http://schemas.microsoft.com/office/drawing/2014/main" id="{D06B9CCC-484B-486F-9649-E46C8BF6FD19}"/>
              </a:ext>
            </a:extLst>
          </p:cNvPr>
          <p:cNvSpPr txBox="1"/>
          <p:nvPr/>
        </p:nvSpPr>
        <p:spPr>
          <a:xfrm>
            <a:off x="11048086" y="3487416"/>
            <a:ext cx="448885" cy="215444"/>
          </a:xfrm>
          <a:prstGeom prst="rect">
            <a:avLst/>
          </a:prstGeom>
          <a:solidFill>
            <a:schemeClr val="tx1"/>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white"/>
                </a:solidFill>
                <a:effectLst/>
                <a:uLnTx/>
                <a:uFillTx/>
                <a:latin typeface="하나 L" panose="02020603020101020101" pitchFamily="18" charset="-127"/>
                <a:ea typeface="하나 L" panose="02020603020101020101" pitchFamily="18" charset="-127"/>
                <a:cs typeface="+mn-cs"/>
              </a:rPr>
              <a:t>Exit</a:t>
            </a:r>
            <a:endParaRPr kumimoji="0" lang="ko-KR" altLang="en-US" sz="800" b="0" i="0" u="none" strike="noStrike" kern="1200" cap="none" spc="0" normalizeH="0" baseline="0" noProof="0" dirty="0">
              <a:ln>
                <a:noFill/>
              </a:ln>
              <a:solidFill>
                <a:prstClr val="white"/>
              </a:solidFill>
              <a:effectLst/>
              <a:uLnTx/>
              <a:uFillTx/>
              <a:latin typeface="하나 L" panose="02020603020101020101" pitchFamily="18" charset="-127"/>
              <a:ea typeface="하나 L" panose="02020603020101020101" pitchFamily="18" charset="-127"/>
              <a:cs typeface="+mn-cs"/>
            </a:endParaRPr>
          </a:p>
        </p:txBody>
      </p:sp>
      <p:cxnSp>
        <p:nvCxnSpPr>
          <p:cNvPr id="141" name="직선 화살표 연결선 5">
            <a:extLst>
              <a:ext uri="{FF2B5EF4-FFF2-40B4-BE49-F238E27FC236}">
                <a16:creationId xmlns:a16="http://schemas.microsoft.com/office/drawing/2014/main" id="{FA3967B5-FAF6-4518-8370-6165E087B605}"/>
              </a:ext>
            </a:extLst>
          </p:cNvPr>
          <p:cNvCxnSpPr>
            <a:cxnSpLocks/>
            <a:stCxn id="136" idx="3"/>
            <a:endCxn id="139" idx="1"/>
          </p:cNvCxnSpPr>
          <p:nvPr/>
        </p:nvCxnSpPr>
        <p:spPr>
          <a:xfrm flipV="1">
            <a:off x="10436990" y="3595138"/>
            <a:ext cx="611096" cy="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542FB54D-2216-4D2B-80DF-39EEBE86C46E}"/>
              </a:ext>
            </a:extLst>
          </p:cNvPr>
          <p:cNvSpPr txBox="1"/>
          <p:nvPr/>
        </p:nvSpPr>
        <p:spPr>
          <a:xfrm>
            <a:off x="2719114" y="3429011"/>
            <a:ext cx="879780"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Create Asset in SOAR</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cxnSp>
        <p:nvCxnSpPr>
          <p:cNvPr id="143" name="직선 화살표 연결선 83">
            <a:extLst>
              <a:ext uri="{FF2B5EF4-FFF2-40B4-BE49-F238E27FC236}">
                <a16:creationId xmlns:a16="http://schemas.microsoft.com/office/drawing/2014/main" id="{153D37D3-4E81-4AA8-A0C7-B789F90FDA67}"/>
              </a:ext>
            </a:extLst>
          </p:cNvPr>
          <p:cNvCxnSpPr>
            <a:cxnSpLocks/>
            <a:stCxn id="142" idx="3"/>
            <a:endCxn id="144" idx="1"/>
          </p:cNvCxnSpPr>
          <p:nvPr/>
        </p:nvCxnSpPr>
        <p:spPr>
          <a:xfrm>
            <a:off x="3598894" y="3598288"/>
            <a:ext cx="3294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E3E37C1B-0E14-48C0-A019-56ABF98ADEF2}"/>
              </a:ext>
            </a:extLst>
          </p:cNvPr>
          <p:cNvSpPr txBox="1"/>
          <p:nvPr/>
        </p:nvSpPr>
        <p:spPr>
          <a:xfrm>
            <a:off x="3928373" y="3429011"/>
            <a:ext cx="819701"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IoC Extraction</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145" name="TextBox 144">
            <a:extLst>
              <a:ext uri="{FF2B5EF4-FFF2-40B4-BE49-F238E27FC236}">
                <a16:creationId xmlns:a16="http://schemas.microsoft.com/office/drawing/2014/main" id="{DBEE6BEC-7376-4715-B434-0EE766BC58A6}"/>
              </a:ext>
            </a:extLst>
          </p:cNvPr>
          <p:cNvSpPr txBox="1"/>
          <p:nvPr/>
        </p:nvSpPr>
        <p:spPr>
          <a:xfrm>
            <a:off x="5168748" y="3429000"/>
            <a:ext cx="859877"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Search CVE by using CPE</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cxnSp>
        <p:nvCxnSpPr>
          <p:cNvPr id="146" name="직선 화살표 연결선 96">
            <a:extLst>
              <a:ext uri="{FF2B5EF4-FFF2-40B4-BE49-F238E27FC236}">
                <a16:creationId xmlns:a16="http://schemas.microsoft.com/office/drawing/2014/main" id="{B90B1165-0F95-40B9-B524-1D3BE9605CD7}"/>
              </a:ext>
            </a:extLst>
          </p:cNvPr>
          <p:cNvCxnSpPr>
            <a:stCxn id="144" idx="3"/>
            <a:endCxn id="145" idx="1"/>
          </p:cNvCxnSpPr>
          <p:nvPr/>
        </p:nvCxnSpPr>
        <p:spPr>
          <a:xfrm flipV="1">
            <a:off x="4748074" y="3598277"/>
            <a:ext cx="420674" cy="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직선 화살표 연결선 99">
            <a:extLst>
              <a:ext uri="{FF2B5EF4-FFF2-40B4-BE49-F238E27FC236}">
                <a16:creationId xmlns:a16="http://schemas.microsoft.com/office/drawing/2014/main" id="{5433B313-6E5C-49A7-AA20-706D7F9DE0F1}"/>
              </a:ext>
            </a:extLst>
          </p:cNvPr>
          <p:cNvCxnSpPr>
            <a:stCxn id="149" idx="3"/>
            <a:endCxn id="138" idx="1"/>
          </p:cNvCxnSpPr>
          <p:nvPr/>
        </p:nvCxnSpPr>
        <p:spPr>
          <a:xfrm flipV="1">
            <a:off x="8520135" y="3591939"/>
            <a:ext cx="216635" cy="3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40E2EEBC-7A4B-4896-AB4A-3396D9E076A5}"/>
              </a:ext>
            </a:extLst>
          </p:cNvPr>
          <p:cNvSpPr txBox="1"/>
          <p:nvPr/>
        </p:nvSpPr>
        <p:spPr>
          <a:xfrm>
            <a:off x="7660258" y="3487451"/>
            <a:ext cx="859877"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CASE Creation</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cxnSp>
        <p:nvCxnSpPr>
          <p:cNvPr id="150" name="직선 화살표 연결선 134">
            <a:extLst>
              <a:ext uri="{FF2B5EF4-FFF2-40B4-BE49-F238E27FC236}">
                <a16:creationId xmlns:a16="http://schemas.microsoft.com/office/drawing/2014/main" id="{0F936146-592C-45F4-83F9-C8D9FCE8B388}"/>
              </a:ext>
            </a:extLst>
          </p:cNvPr>
          <p:cNvCxnSpPr>
            <a:stCxn id="145" idx="3"/>
            <a:endCxn id="149" idx="1"/>
          </p:cNvCxnSpPr>
          <p:nvPr/>
        </p:nvCxnSpPr>
        <p:spPr>
          <a:xfrm flipV="1">
            <a:off x="6028625" y="3595173"/>
            <a:ext cx="1631633" cy="3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직선 화살표 연결선 145">
            <a:extLst>
              <a:ext uri="{FF2B5EF4-FFF2-40B4-BE49-F238E27FC236}">
                <a16:creationId xmlns:a16="http://schemas.microsoft.com/office/drawing/2014/main" id="{806B95D8-22F8-4818-BCDB-5EF2D1349F6C}"/>
              </a:ext>
            </a:extLst>
          </p:cNvPr>
          <p:cNvCxnSpPr>
            <a:cxnSpLocks/>
            <a:stCxn id="138" idx="3"/>
            <a:endCxn id="136" idx="1"/>
          </p:cNvCxnSpPr>
          <p:nvPr/>
        </p:nvCxnSpPr>
        <p:spPr>
          <a:xfrm>
            <a:off x="9485570" y="3591939"/>
            <a:ext cx="201731" cy="3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꺾인 연결선 148">
            <a:extLst>
              <a:ext uri="{FF2B5EF4-FFF2-40B4-BE49-F238E27FC236}">
                <a16:creationId xmlns:a16="http://schemas.microsoft.com/office/drawing/2014/main" id="{38599351-6A3E-4DF7-B9B0-7A086FCEDE3C}"/>
              </a:ext>
            </a:extLst>
          </p:cNvPr>
          <p:cNvCxnSpPr>
            <a:cxnSpLocks/>
            <a:stCxn id="166" idx="2"/>
            <a:endCxn id="139" idx="2"/>
          </p:cNvCxnSpPr>
          <p:nvPr/>
        </p:nvCxnSpPr>
        <p:spPr>
          <a:xfrm rot="5400000" flipH="1" flipV="1">
            <a:off x="8961786" y="1627967"/>
            <a:ext cx="235849" cy="4385636"/>
          </a:xfrm>
          <a:prstGeom prst="bentConnector3">
            <a:avLst>
              <a:gd name="adj1" fmla="val -9692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직선 화살표 연결선 45">
            <a:extLst>
              <a:ext uri="{FF2B5EF4-FFF2-40B4-BE49-F238E27FC236}">
                <a16:creationId xmlns:a16="http://schemas.microsoft.com/office/drawing/2014/main" id="{EFE89112-3C84-4282-9425-044ED89F359F}"/>
              </a:ext>
            </a:extLst>
          </p:cNvPr>
          <p:cNvCxnSpPr>
            <a:cxnSpLocks/>
            <a:stCxn id="137" idx="3"/>
            <a:endCxn id="156" idx="1"/>
          </p:cNvCxnSpPr>
          <p:nvPr/>
        </p:nvCxnSpPr>
        <p:spPr>
          <a:xfrm>
            <a:off x="1236772" y="3026711"/>
            <a:ext cx="535704" cy="573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직선 화살표 연결선 12">
            <a:extLst>
              <a:ext uri="{FF2B5EF4-FFF2-40B4-BE49-F238E27FC236}">
                <a16:creationId xmlns:a16="http://schemas.microsoft.com/office/drawing/2014/main" id="{0A16C1F0-EAAF-43AC-999F-CE50BBFB6737}"/>
              </a:ext>
            </a:extLst>
          </p:cNvPr>
          <p:cNvCxnSpPr>
            <a:cxnSpLocks/>
            <a:stCxn id="156" idx="3"/>
            <a:endCxn id="142" idx="1"/>
          </p:cNvCxnSpPr>
          <p:nvPr/>
        </p:nvCxnSpPr>
        <p:spPr>
          <a:xfrm flipV="1">
            <a:off x="2321265" y="3598288"/>
            <a:ext cx="397849" cy="2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F47302A1-77B9-4D67-B11D-5A41201EBA72}"/>
              </a:ext>
            </a:extLst>
          </p:cNvPr>
          <p:cNvSpPr txBox="1"/>
          <p:nvPr/>
        </p:nvSpPr>
        <p:spPr>
          <a:xfrm>
            <a:off x="1082279" y="3220180"/>
            <a:ext cx="542687"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ko-KR"/>
            </a:defPPr>
            <a:lvl1pPr algn="ctr">
              <a:defRPr sz="800">
                <a:latin typeface="하나 B" panose="02020603020101020101" pitchFamily="18" charset="-127"/>
                <a:ea typeface="하나 B" panose="02020603020101020101" pitchFamily="18" charset="-127"/>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CSV</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Upload</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156" name="TextBox 155">
            <a:extLst>
              <a:ext uri="{FF2B5EF4-FFF2-40B4-BE49-F238E27FC236}">
                <a16:creationId xmlns:a16="http://schemas.microsoft.com/office/drawing/2014/main" id="{39E70190-71DA-4B50-971E-81313D563E49}"/>
              </a:ext>
            </a:extLst>
          </p:cNvPr>
          <p:cNvSpPr txBox="1"/>
          <p:nvPr/>
        </p:nvSpPr>
        <p:spPr>
          <a:xfrm>
            <a:off x="1772476" y="3492841"/>
            <a:ext cx="548789" cy="21544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ko-KR"/>
            </a:defPPr>
            <a:lvl1pPr algn="ctr">
              <a:defRPr sz="800">
                <a:latin typeface="하나 B" panose="02020603020101020101" pitchFamily="18" charset="-127"/>
                <a:ea typeface="하나 B" panose="02020603020101020101" pitchFamily="18" charset="-127"/>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SOAR</a:t>
            </a:r>
            <a:endParaRPr kumimoji="0" lang="ko-KR" altLang="en-US" sz="8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sp>
        <p:nvSpPr>
          <p:cNvPr id="157" name="사각형: 둥근 모서리 52">
            <a:extLst>
              <a:ext uri="{FF2B5EF4-FFF2-40B4-BE49-F238E27FC236}">
                <a16:creationId xmlns:a16="http://schemas.microsoft.com/office/drawing/2014/main" id="{814BD16D-F044-4D44-9839-3147B05B82BA}"/>
              </a:ext>
            </a:extLst>
          </p:cNvPr>
          <p:cNvSpPr/>
          <p:nvPr/>
        </p:nvSpPr>
        <p:spPr>
          <a:xfrm>
            <a:off x="1744104" y="3367456"/>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158" name="사각형: 둥근 모서리 54">
            <a:extLst>
              <a:ext uri="{FF2B5EF4-FFF2-40B4-BE49-F238E27FC236}">
                <a16:creationId xmlns:a16="http://schemas.microsoft.com/office/drawing/2014/main" id="{4A7994F3-A9E4-4C79-9092-4F5818B1DFDB}"/>
              </a:ext>
            </a:extLst>
          </p:cNvPr>
          <p:cNvSpPr/>
          <p:nvPr/>
        </p:nvSpPr>
        <p:spPr>
          <a:xfrm>
            <a:off x="2663634" y="333004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159" name="사각형: 둥근 모서리 63">
            <a:extLst>
              <a:ext uri="{FF2B5EF4-FFF2-40B4-BE49-F238E27FC236}">
                <a16:creationId xmlns:a16="http://schemas.microsoft.com/office/drawing/2014/main" id="{074F1E6F-B293-4A53-A990-098EAED37A21}"/>
              </a:ext>
            </a:extLst>
          </p:cNvPr>
          <p:cNvSpPr/>
          <p:nvPr/>
        </p:nvSpPr>
        <p:spPr>
          <a:xfrm>
            <a:off x="3809759" y="333004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160" name="사각형: 둥근 모서리 64">
            <a:extLst>
              <a:ext uri="{FF2B5EF4-FFF2-40B4-BE49-F238E27FC236}">
                <a16:creationId xmlns:a16="http://schemas.microsoft.com/office/drawing/2014/main" id="{F06428E9-419D-4B84-9862-576E14C93E64}"/>
              </a:ext>
            </a:extLst>
          </p:cNvPr>
          <p:cNvSpPr/>
          <p:nvPr/>
        </p:nvSpPr>
        <p:spPr>
          <a:xfrm>
            <a:off x="5061873" y="333004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161" name="사각형: 둥근 모서리 68">
            <a:extLst>
              <a:ext uri="{FF2B5EF4-FFF2-40B4-BE49-F238E27FC236}">
                <a16:creationId xmlns:a16="http://schemas.microsoft.com/office/drawing/2014/main" id="{A3FA21E7-B2C5-4761-A401-2218673F149B}"/>
              </a:ext>
            </a:extLst>
          </p:cNvPr>
          <p:cNvSpPr/>
          <p:nvPr/>
        </p:nvSpPr>
        <p:spPr>
          <a:xfrm>
            <a:off x="7599347" y="3330043"/>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grpSp>
        <p:nvGrpSpPr>
          <p:cNvPr id="162" name="그룹 69">
            <a:extLst>
              <a:ext uri="{FF2B5EF4-FFF2-40B4-BE49-F238E27FC236}">
                <a16:creationId xmlns:a16="http://schemas.microsoft.com/office/drawing/2014/main" id="{425EB043-E6B3-492A-98EC-E56BA0834D1B}"/>
              </a:ext>
            </a:extLst>
          </p:cNvPr>
          <p:cNvGrpSpPr/>
          <p:nvPr/>
        </p:nvGrpSpPr>
        <p:grpSpPr>
          <a:xfrm>
            <a:off x="9168913" y="3213065"/>
            <a:ext cx="427939" cy="169277"/>
            <a:chOff x="3077501" y="6012388"/>
            <a:chExt cx="427939" cy="169277"/>
          </a:xfrm>
        </p:grpSpPr>
        <p:sp>
          <p:nvSpPr>
            <p:cNvPr id="163" name="사각형: 둥근 모서리 70">
              <a:extLst>
                <a:ext uri="{FF2B5EF4-FFF2-40B4-BE49-F238E27FC236}">
                  <a16:creationId xmlns:a16="http://schemas.microsoft.com/office/drawing/2014/main" id="{78CCEA48-605D-4093-A72F-36A3CC3D9854}"/>
                </a:ext>
              </a:extLst>
            </p:cNvPr>
            <p:cNvSpPr/>
            <p:nvPr/>
          </p:nvSpPr>
          <p:spPr>
            <a:xfrm>
              <a:off x="3077501" y="6032687"/>
              <a:ext cx="395814" cy="1436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ko-KR" altLang="en-US" sz="600" b="1" dirty="0">
                <a:solidFill>
                  <a:schemeClr val="tx1"/>
                </a:solidFill>
              </a:endParaRPr>
            </a:p>
          </p:txBody>
        </p:sp>
        <p:sp>
          <p:nvSpPr>
            <p:cNvPr id="164" name="TextBox 163">
              <a:extLst>
                <a:ext uri="{FF2B5EF4-FFF2-40B4-BE49-F238E27FC236}">
                  <a16:creationId xmlns:a16="http://schemas.microsoft.com/office/drawing/2014/main" id="{5D1F4BE1-95BE-4BE5-A04D-19DD7ED55F5F}"/>
                </a:ext>
              </a:extLst>
            </p:cNvPr>
            <p:cNvSpPr txBox="1"/>
            <p:nvPr/>
          </p:nvSpPr>
          <p:spPr>
            <a:xfrm>
              <a:off x="3077501" y="6012388"/>
              <a:ext cx="427939" cy="169277"/>
            </a:xfrm>
            <a:prstGeom prst="rect">
              <a:avLst/>
            </a:prstGeom>
            <a:noFill/>
          </p:spPr>
          <p:txBody>
            <a:bodyPr wrap="square" rtlCol="0">
              <a:spAutoFit/>
            </a:bodyPr>
            <a:lstStyle/>
            <a:p>
              <a:r>
                <a:rPr lang="en-US" altLang="ko-KR" sz="500" b="1" dirty="0"/>
                <a:t>Human</a:t>
              </a:r>
              <a:endParaRPr lang="ko-KR" altLang="en-US" sz="500" b="1" dirty="0"/>
            </a:p>
          </p:txBody>
        </p:sp>
      </p:grpSp>
      <p:grpSp>
        <p:nvGrpSpPr>
          <p:cNvPr id="165" name="그룹 75">
            <a:extLst>
              <a:ext uri="{FF2B5EF4-FFF2-40B4-BE49-F238E27FC236}">
                <a16:creationId xmlns:a16="http://schemas.microsoft.com/office/drawing/2014/main" id="{4DE21D17-22D4-4C5F-906C-CB60C15C4C1E}"/>
              </a:ext>
            </a:extLst>
          </p:cNvPr>
          <p:cNvGrpSpPr/>
          <p:nvPr/>
        </p:nvGrpSpPr>
        <p:grpSpPr>
          <a:xfrm>
            <a:off x="6509683" y="3251636"/>
            <a:ext cx="752726" cy="687073"/>
            <a:chOff x="2426416" y="1049369"/>
            <a:chExt cx="1105926" cy="489109"/>
          </a:xfrm>
        </p:grpSpPr>
        <p:sp>
          <p:nvSpPr>
            <p:cNvPr id="166" name="TextBox 165">
              <a:extLst>
                <a:ext uri="{FF2B5EF4-FFF2-40B4-BE49-F238E27FC236}">
                  <a16:creationId xmlns:a16="http://schemas.microsoft.com/office/drawing/2014/main" id="{7688530C-A850-4474-A370-9C2CAAD5894D}"/>
                </a:ext>
              </a:extLst>
            </p:cNvPr>
            <p:cNvSpPr txBox="1"/>
            <p:nvPr/>
          </p:nvSpPr>
          <p:spPr>
            <a:xfrm>
              <a:off x="2463134" y="1049369"/>
              <a:ext cx="1034978" cy="489109"/>
            </a:xfrm>
            <a:prstGeom prst="diamond">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0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167" name="TextBox 166">
              <a:extLst>
                <a:ext uri="{FF2B5EF4-FFF2-40B4-BE49-F238E27FC236}">
                  <a16:creationId xmlns:a16="http://schemas.microsoft.com/office/drawing/2014/main" id="{C36894E0-745E-4D10-B65F-4EBF9693818B}"/>
                </a:ext>
              </a:extLst>
            </p:cNvPr>
            <p:cNvSpPr txBox="1"/>
            <p:nvPr/>
          </p:nvSpPr>
          <p:spPr>
            <a:xfrm>
              <a:off x="2426416" y="1198054"/>
              <a:ext cx="1105926" cy="21909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7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rPr>
                <a:t>Check if CVE Exists</a:t>
              </a:r>
              <a:endParaRPr kumimoji="0" lang="ko-KR" altLang="en-US" sz="700" b="0" i="0" u="none" strike="noStrike" kern="1200" cap="none" spc="0" normalizeH="0" baseline="0" noProof="0" dirty="0">
                <a:ln>
                  <a:noFill/>
                </a:ln>
                <a:solidFill>
                  <a:prstClr val="black"/>
                </a:solidFill>
                <a:effectLst/>
                <a:uLnTx/>
                <a:uFillTx/>
                <a:latin typeface="하나 L" panose="02020603020101020101" pitchFamily="18" charset="-127"/>
                <a:ea typeface="하나 L" panose="02020603020101020101" pitchFamily="18" charset="-127"/>
                <a:cs typeface="+mn-cs"/>
              </a:endParaRPr>
            </a:p>
          </p:txBody>
        </p:sp>
      </p:grpSp>
      <p:sp>
        <p:nvSpPr>
          <p:cNvPr id="168" name="사각형: 둥근 모서리 84">
            <a:extLst>
              <a:ext uri="{FF2B5EF4-FFF2-40B4-BE49-F238E27FC236}">
                <a16:creationId xmlns:a16="http://schemas.microsoft.com/office/drawing/2014/main" id="{1DF0A506-110C-40EE-9D20-D246D350B487}"/>
              </a:ext>
            </a:extLst>
          </p:cNvPr>
          <p:cNvSpPr/>
          <p:nvPr/>
        </p:nvSpPr>
        <p:spPr>
          <a:xfrm>
            <a:off x="8570258" y="3223009"/>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169" name="사각형: 둥근 모서리 85">
            <a:extLst>
              <a:ext uri="{FF2B5EF4-FFF2-40B4-BE49-F238E27FC236}">
                <a16:creationId xmlns:a16="http://schemas.microsoft.com/office/drawing/2014/main" id="{8865D212-623E-4A4C-A727-8BC310358F50}"/>
              </a:ext>
            </a:extLst>
          </p:cNvPr>
          <p:cNvSpPr/>
          <p:nvPr/>
        </p:nvSpPr>
        <p:spPr>
          <a:xfrm>
            <a:off x="9655177" y="3230124"/>
            <a:ext cx="388790" cy="143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 dirty="0"/>
              <a:t>Auto</a:t>
            </a:r>
            <a:endParaRPr lang="ko-KR" altLang="en-US" sz="600" dirty="0"/>
          </a:p>
        </p:txBody>
      </p:sp>
      <p:sp>
        <p:nvSpPr>
          <p:cNvPr id="170" name="TextBox 169">
            <a:extLst>
              <a:ext uri="{FF2B5EF4-FFF2-40B4-BE49-F238E27FC236}">
                <a16:creationId xmlns:a16="http://schemas.microsoft.com/office/drawing/2014/main" id="{4DD190C1-C976-4013-A204-6C9C8E13DC83}"/>
              </a:ext>
            </a:extLst>
          </p:cNvPr>
          <p:cNvSpPr txBox="1"/>
          <p:nvPr/>
        </p:nvSpPr>
        <p:spPr>
          <a:xfrm>
            <a:off x="7086572" y="3261692"/>
            <a:ext cx="363404"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YES</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
        <p:nvSpPr>
          <p:cNvPr id="171" name="TextBox 170">
            <a:extLst>
              <a:ext uri="{FF2B5EF4-FFF2-40B4-BE49-F238E27FC236}">
                <a16:creationId xmlns:a16="http://schemas.microsoft.com/office/drawing/2014/main" id="{B88AD82C-4F17-4766-B09E-11505D0FF6D2}"/>
              </a:ext>
            </a:extLst>
          </p:cNvPr>
          <p:cNvSpPr txBox="1"/>
          <p:nvPr/>
        </p:nvSpPr>
        <p:spPr>
          <a:xfrm>
            <a:off x="6509683" y="3889726"/>
            <a:ext cx="363404" cy="21544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rPr>
              <a:t>No</a:t>
            </a:r>
            <a:endParaRPr kumimoji="0" lang="ko-KR" altLang="en-US" sz="800" b="0" i="0" u="none" strike="noStrike" kern="1200" cap="none" spc="0" normalizeH="0" baseline="0" noProof="0" dirty="0">
              <a:ln>
                <a:noFill/>
              </a:ln>
              <a:solidFill>
                <a:prstClr val="black"/>
              </a:solidFill>
              <a:effectLst/>
              <a:uLnTx/>
              <a:uFillTx/>
              <a:latin typeface="하나 B" panose="02020603020101020101" pitchFamily="18" charset="-127"/>
              <a:ea typeface="하나 B" panose="02020603020101020101" pitchFamily="18" charset="-127"/>
              <a:cs typeface="+mn-cs"/>
            </a:endParaRPr>
          </a:p>
        </p:txBody>
      </p:sp>
    </p:spTree>
    <p:extLst>
      <p:ext uri="{BB962C8B-B14F-4D97-AF65-F5344CB8AC3E}">
        <p14:creationId xmlns:p14="http://schemas.microsoft.com/office/powerpoint/2010/main" val="25989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CE9CC8A0-5FAB-B72F-8C01-8342CF21DBD4}"/>
              </a:ext>
            </a:extLst>
          </p:cNvPr>
          <p:cNvSpPr/>
          <p:nvPr/>
        </p:nvSpPr>
        <p:spPr>
          <a:xfrm>
            <a:off x="0" y="3245592"/>
            <a:ext cx="12192000" cy="2795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endParaRPr lang="ko-KR" altLang="en-US" dirty="0">
              <a:latin typeface="나눔고딕" panose="020D0604000000000000" pitchFamily="50" charset="-127"/>
            </a:endParaRPr>
          </a:p>
        </p:txBody>
      </p:sp>
      <p:sp>
        <p:nvSpPr>
          <p:cNvPr id="30" name="Rectangle 29"/>
          <p:cNvSpPr/>
          <p:nvPr/>
        </p:nvSpPr>
        <p:spPr>
          <a:xfrm>
            <a:off x="2221120" y="6673334"/>
            <a:ext cx="2379177" cy="184666"/>
          </a:xfrm>
          <a:prstGeom prst="rect">
            <a:avLst/>
          </a:prstGeom>
        </p:spPr>
        <p:txBody>
          <a:bodyPr wrap="none">
            <a:spAutoFit/>
          </a:bodyPr>
          <a:lstStyle/>
          <a:p>
            <a:r>
              <a:rPr lang="en-US" sz="600" dirty="0">
                <a:solidFill>
                  <a:srgbClr val="1D262D"/>
                </a:solidFill>
                <a:latin typeface="나눔스퀘어" panose="020B0600000101010101" pitchFamily="50" charset="-127"/>
                <a:ea typeface="나눔스퀘어" panose="020B0600000101010101" pitchFamily="50" charset="-127"/>
              </a:rPr>
              <a:t>Icon made by </a:t>
            </a:r>
            <a:r>
              <a:rPr lang="en-US" sz="600" dirty="0" err="1">
                <a:solidFill>
                  <a:srgbClr val="1D262D"/>
                </a:solidFill>
                <a:latin typeface="나눔스퀘어" panose="020B0600000101010101" pitchFamily="50" charset="-127"/>
                <a:ea typeface="나눔스퀘어" panose="020B0600000101010101" pitchFamily="50" charset="-127"/>
                <a:hlinkClick r:id="rId3" tooltip="Sherzod Mirzaakhmedov"/>
              </a:rPr>
              <a:t>Sherzod</a:t>
            </a:r>
            <a:r>
              <a:rPr lang="en-US" sz="600" dirty="0">
                <a:solidFill>
                  <a:srgbClr val="1D262D"/>
                </a:solidFill>
                <a:latin typeface="나눔스퀘어" panose="020B0600000101010101" pitchFamily="50" charset="-127"/>
                <a:ea typeface="나눔스퀘어" panose="020B0600000101010101" pitchFamily="50" charset="-127"/>
                <a:hlinkClick r:id="rId3" tooltip="Sherzod Mirzaakhmedov"/>
              </a:rPr>
              <a:t> </a:t>
            </a:r>
            <a:r>
              <a:rPr lang="en-US" sz="600" dirty="0" err="1">
                <a:solidFill>
                  <a:srgbClr val="1D262D"/>
                </a:solidFill>
                <a:latin typeface="나눔스퀘어" panose="020B0600000101010101" pitchFamily="50" charset="-127"/>
                <a:ea typeface="나눔스퀘어" panose="020B0600000101010101" pitchFamily="50" charset="-127"/>
                <a:hlinkClick r:id="rId3" tooltip="Sherzod Mirzaakhmedov"/>
              </a:rPr>
              <a:t>Mirzaakhmedov</a:t>
            </a:r>
            <a:r>
              <a:rPr lang="en-US" sz="600" dirty="0">
                <a:solidFill>
                  <a:srgbClr val="1D262D"/>
                </a:solidFill>
                <a:latin typeface="나눔스퀘어" panose="020B0600000101010101" pitchFamily="50" charset="-127"/>
                <a:ea typeface="나눔스퀘어" panose="020B0600000101010101" pitchFamily="50" charset="-127"/>
              </a:rPr>
              <a:t> from </a:t>
            </a:r>
            <a:r>
              <a:rPr lang="en-US" sz="600" dirty="0">
                <a:solidFill>
                  <a:srgbClr val="12375C"/>
                </a:solidFill>
                <a:latin typeface="나눔스퀘어" panose="020B0600000101010101" pitchFamily="50" charset="-127"/>
                <a:ea typeface="나눔스퀘어" panose="020B0600000101010101" pitchFamily="50" charset="-127"/>
                <a:hlinkClick r:id="rId4" tooltip="Flaticon"/>
              </a:rPr>
              <a:t>www.flaticon.com</a:t>
            </a:r>
            <a:r>
              <a:rPr lang="en-US" sz="600" dirty="0">
                <a:solidFill>
                  <a:srgbClr val="1D262D"/>
                </a:solidFill>
                <a:latin typeface="나눔스퀘어" panose="020B0600000101010101" pitchFamily="50" charset="-127"/>
                <a:ea typeface="나눔스퀘어" panose="020B0600000101010101" pitchFamily="50" charset="-127"/>
              </a:rPr>
              <a:t> </a:t>
            </a:r>
            <a:endParaRPr lang="en-US" sz="600" dirty="0">
              <a:latin typeface="나눔스퀘어" panose="020B0600000101010101" pitchFamily="50" charset="-127"/>
              <a:ea typeface="나눔스퀘어" panose="020B0600000101010101" pitchFamily="50" charset="-127"/>
            </a:endParaRPr>
          </a:p>
        </p:txBody>
      </p:sp>
      <p:sp>
        <p:nvSpPr>
          <p:cNvPr id="2" name="Title 1"/>
          <p:cNvSpPr>
            <a:spLocks noGrp="1"/>
          </p:cNvSpPr>
          <p:nvPr>
            <p:ph type="title"/>
          </p:nvPr>
        </p:nvSpPr>
        <p:spPr/>
        <p:txBody>
          <a:bodyPr/>
          <a:lstStyle/>
          <a:p>
            <a:r>
              <a:rPr lang="en-US" altLang="ko-KR" b="1" dirty="0">
                <a:solidFill>
                  <a:srgbClr val="000000"/>
                </a:solidFill>
              </a:rPr>
              <a:t>POC Process - Key Expectations #1</a:t>
            </a:r>
            <a:r>
              <a:rPr lang="en-US" altLang="ko-KR" dirty="0">
                <a:solidFill>
                  <a:srgbClr val="000000"/>
                </a:solidFill>
              </a:rPr>
              <a:t> – Automation</a:t>
            </a:r>
            <a:endParaRPr lang="en-US" dirty="0">
              <a:latin typeface="나눔스퀘어" panose="020B0600000101010101" pitchFamily="50" charset="-127"/>
              <a:ea typeface="나눔스퀘어" panose="020B0600000101010101" pitchFamily="50" charset="-127"/>
            </a:endParaRPr>
          </a:p>
        </p:txBody>
      </p:sp>
      <p:sp>
        <p:nvSpPr>
          <p:cNvPr id="4" name="Content Placeholder 2">
            <a:extLst>
              <a:ext uri="{FF2B5EF4-FFF2-40B4-BE49-F238E27FC236}">
                <a16:creationId xmlns:a16="http://schemas.microsoft.com/office/drawing/2014/main" id="{EDCBB7A5-E287-5931-48A2-D10E00217086}"/>
              </a:ext>
            </a:extLst>
          </p:cNvPr>
          <p:cNvSpPr>
            <a:spLocks noGrp="1"/>
          </p:cNvSpPr>
          <p:nvPr>
            <p:ph idx="4294967295"/>
          </p:nvPr>
        </p:nvSpPr>
        <p:spPr>
          <a:xfrm>
            <a:off x="0" y="4705350"/>
            <a:ext cx="2425700" cy="914400"/>
          </a:xfrm>
          <a:prstGeom prst="rect">
            <a:avLst/>
          </a:prstGeom>
        </p:spPr>
        <p:txBody>
          <a:bodyPr/>
          <a:lstStyle/>
          <a:p>
            <a:r>
              <a:rPr lang="en-US" altLang="ko-KR" sz="1400" dirty="0">
                <a:solidFill>
                  <a:schemeClr val="bg2">
                    <a:lumMod val="10000"/>
                  </a:schemeClr>
                </a:solidFill>
                <a:latin typeface="Consolas" panose="020B0609020204030204" pitchFamily="49" charset="0"/>
                <a:ea typeface="나눔고딕" panose="020D0604000000000000" pitchFamily="50" charset="-127"/>
              </a:rPr>
              <a:t>Automation processes</a:t>
            </a:r>
          </a:p>
        </p:txBody>
      </p:sp>
      <p:sp>
        <p:nvSpPr>
          <p:cNvPr id="5" name="TextBox 4">
            <a:extLst>
              <a:ext uri="{FF2B5EF4-FFF2-40B4-BE49-F238E27FC236}">
                <a16:creationId xmlns:a16="http://schemas.microsoft.com/office/drawing/2014/main" id="{4902314F-CAF9-09FF-4E4B-79144EDE4121}"/>
              </a:ext>
            </a:extLst>
          </p:cNvPr>
          <p:cNvSpPr txBox="1"/>
          <p:nvPr/>
        </p:nvSpPr>
        <p:spPr>
          <a:xfrm>
            <a:off x="3117424" y="4706111"/>
            <a:ext cx="2570983" cy="914400"/>
          </a:xfrm>
          <a:prstGeom prst="rect">
            <a:avLst/>
          </a:prstGeom>
        </p:spPr>
        <p:txBody>
          <a:bodyPr/>
          <a:lstStyle>
            <a:lvl1pPr marL="171450" indent="-171450">
              <a:lnSpc>
                <a:spcPct val="90000"/>
              </a:lnSpc>
              <a:spcBef>
                <a:spcPts val="1400"/>
              </a:spcBef>
              <a:buFont typeface="Wingdings" panose="05000000000000000000" pitchFamily="2" charset="2"/>
              <a:buChar char="ü"/>
              <a:defRPr sz="1200" b="1"/>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altLang="ko-KR" sz="1400" b="0" dirty="0">
                <a:solidFill>
                  <a:schemeClr val="bg2">
                    <a:lumMod val="10000"/>
                  </a:schemeClr>
                </a:solidFill>
                <a:latin typeface="Consolas" panose="020B0609020204030204" pitchFamily="49" charset="0"/>
                <a:ea typeface="나눔고딕" panose="020D0604000000000000" pitchFamily="50" charset="-127"/>
              </a:rPr>
              <a:t>Single Pane of Glass</a:t>
            </a:r>
          </a:p>
        </p:txBody>
      </p:sp>
      <p:sp>
        <p:nvSpPr>
          <p:cNvPr id="6" name="TextBox 5">
            <a:extLst>
              <a:ext uri="{FF2B5EF4-FFF2-40B4-BE49-F238E27FC236}">
                <a16:creationId xmlns:a16="http://schemas.microsoft.com/office/drawing/2014/main" id="{229AED24-02F2-50FD-2A0D-DB969A33611A}"/>
              </a:ext>
            </a:extLst>
          </p:cNvPr>
          <p:cNvSpPr txBox="1"/>
          <p:nvPr/>
        </p:nvSpPr>
        <p:spPr>
          <a:xfrm>
            <a:off x="6223405" y="4706111"/>
            <a:ext cx="2448541" cy="914400"/>
          </a:xfrm>
          <a:prstGeom prst="rect">
            <a:avLst/>
          </a:prstGeom>
        </p:spPr>
        <p:txBody>
          <a:bodyPr/>
          <a:lstStyle>
            <a:defPPr>
              <a:defRPr lang="en-US"/>
            </a:defPPr>
            <a:lvl1pPr marL="171450" indent="-171450">
              <a:lnSpc>
                <a:spcPct val="90000"/>
              </a:lnSpc>
              <a:spcBef>
                <a:spcPts val="1400"/>
              </a:spcBef>
              <a:buFont typeface="Wingdings" panose="05000000000000000000" pitchFamily="2" charset="2"/>
              <a:buChar char="ü"/>
              <a:defRPr sz="1200" b="1"/>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altLang="ko-KR" sz="1400" b="0" dirty="0">
                <a:solidFill>
                  <a:schemeClr val="bg2">
                    <a:lumMod val="10000"/>
                  </a:schemeClr>
                </a:solidFill>
                <a:latin typeface="Consolas" panose="020B0609020204030204" pitchFamily="49" charset="0"/>
                <a:ea typeface="나눔고딕" panose="020D0604000000000000" pitchFamily="50" charset="-127"/>
              </a:rPr>
              <a:t>Standardized Business Process</a:t>
            </a:r>
          </a:p>
        </p:txBody>
      </p:sp>
      <p:sp>
        <p:nvSpPr>
          <p:cNvPr id="7" name="TextBox 6">
            <a:extLst>
              <a:ext uri="{FF2B5EF4-FFF2-40B4-BE49-F238E27FC236}">
                <a16:creationId xmlns:a16="http://schemas.microsoft.com/office/drawing/2014/main" id="{897A76CC-E2DF-0A02-3C0E-C3EDB265A280}"/>
              </a:ext>
            </a:extLst>
          </p:cNvPr>
          <p:cNvSpPr txBox="1"/>
          <p:nvPr/>
        </p:nvSpPr>
        <p:spPr>
          <a:xfrm>
            <a:off x="9032370" y="4706112"/>
            <a:ext cx="3029636" cy="914400"/>
          </a:xfrm>
          <a:prstGeom prst="rect">
            <a:avLst/>
          </a:prstGeom>
        </p:spPr>
        <p:txBody>
          <a:bodyPr/>
          <a:lstStyle>
            <a:defPPr>
              <a:defRPr lang="en-US"/>
            </a:defPPr>
            <a:lvl1pPr marL="171450" indent="-171450">
              <a:lnSpc>
                <a:spcPct val="90000"/>
              </a:lnSpc>
              <a:spcBef>
                <a:spcPts val="1400"/>
              </a:spcBef>
              <a:buFont typeface="Wingdings" panose="05000000000000000000" pitchFamily="2" charset="2"/>
              <a:buChar char="ü"/>
              <a:defRPr sz="1200" b="1"/>
            </a:lvl1pPr>
            <a:lvl2pPr marL="628650" indent="-228600">
              <a:lnSpc>
                <a:spcPct val="90000"/>
              </a:lnSpc>
              <a:spcBef>
                <a:spcPts val="900"/>
              </a:spcBef>
              <a:buFont typeface="Arial" panose="020B0604020202020204" pitchFamily="34" charset="0"/>
              <a:buChar char="•"/>
            </a:lvl2pPr>
            <a:lvl3pPr marL="1028700" indent="-228600">
              <a:lnSpc>
                <a:spcPct val="90000"/>
              </a:lnSpc>
              <a:spcBef>
                <a:spcPts val="6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Arial" panose="020B0604020202020204" pitchFamily="34" charset="0"/>
              <a:buChar char="•"/>
            </a:pPr>
            <a:r>
              <a:rPr lang="en-US" altLang="ko-KR" sz="1400" b="0" dirty="0">
                <a:solidFill>
                  <a:schemeClr val="bg2">
                    <a:lumMod val="10000"/>
                  </a:schemeClr>
                </a:solidFill>
                <a:latin typeface="Consolas" panose="020B0609020204030204" pitchFamily="49" charset="0"/>
                <a:ea typeface="나눔고딕" panose="020D0604000000000000" pitchFamily="50" charset="-127"/>
              </a:rPr>
              <a:t>Automatic data augmentation</a:t>
            </a:r>
          </a:p>
        </p:txBody>
      </p:sp>
      <p:sp>
        <p:nvSpPr>
          <p:cNvPr id="8" name="TextBox 7">
            <a:extLst>
              <a:ext uri="{FF2B5EF4-FFF2-40B4-BE49-F238E27FC236}">
                <a16:creationId xmlns:a16="http://schemas.microsoft.com/office/drawing/2014/main" id="{AF9F7310-17BC-6607-BF15-F1E815CC87A4}"/>
              </a:ext>
            </a:extLst>
          </p:cNvPr>
          <p:cNvSpPr txBox="1"/>
          <p:nvPr/>
        </p:nvSpPr>
        <p:spPr>
          <a:xfrm>
            <a:off x="314190" y="3681984"/>
            <a:ext cx="2568593" cy="646331"/>
          </a:xfrm>
          <a:prstGeom prst="rect">
            <a:avLst/>
          </a:prstGeom>
          <a:noFill/>
        </p:spPr>
        <p:txBody>
          <a:bodyPr wrap="square">
            <a:spAutoFit/>
          </a:bodyPr>
          <a:lstStyle/>
          <a:p>
            <a:r>
              <a:rPr lang="en-US" altLang="ko-KR" sz="1800" b="1" dirty="0">
                <a:solidFill>
                  <a:srgbClr val="8862C6"/>
                </a:solidFill>
                <a:latin typeface="Consolas" panose="020B0609020204030204" pitchFamily="49" charset="0"/>
              </a:rPr>
              <a:t>Save Incident Response Time</a:t>
            </a:r>
          </a:p>
        </p:txBody>
      </p:sp>
      <p:sp>
        <p:nvSpPr>
          <p:cNvPr id="9" name="TextBox 8">
            <a:extLst>
              <a:ext uri="{FF2B5EF4-FFF2-40B4-BE49-F238E27FC236}">
                <a16:creationId xmlns:a16="http://schemas.microsoft.com/office/drawing/2014/main" id="{6A8460CC-CD88-B434-C6B0-0315FA7D1391}"/>
              </a:ext>
            </a:extLst>
          </p:cNvPr>
          <p:cNvSpPr txBox="1"/>
          <p:nvPr/>
        </p:nvSpPr>
        <p:spPr>
          <a:xfrm>
            <a:off x="3117424" y="3681984"/>
            <a:ext cx="2600121" cy="646331"/>
          </a:xfrm>
          <a:prstGeom prst="rect">
            <a:avLst/>
          </a:prstGeom>
          <a:noFill/>
        </p:spPr>
        <p:txBody>
          <a:bodyPr wrap="square">
            <a:spAutoFit/>
          </a:bodyPr>
          <a:lstStyle/>
          <a:p>
            <a:r>
              <a:rPr lang="en-US" altLang="ko-KR" b="1" dirty="0">
                <a:solidFill>
                  <a:srgbClr val="C83825"/>
                </a:solidFill>
                <a:latin typeface="Consolas" panose="020B0609020204030204" pitchFamily="49" charset="0"/>
              </a:rPr>
              <a:t>Data Centralization &amp; Migration</a:t>
            </a:r>
            <a:endParaRPr lang="en-US" altLang="ko-KR" sz="1800" b="1" dirty="0">
              <a:solidFill>
                <a:srgbClr val="C83825"/>
              </a:solidFill>
              <a:latin typeface="Consolas" panose="020B0609020204030204" pitchFamily="49" charset="0"/>
            </a:endParaRPr>
          </a:p>
        </p:txBody>
      </p:sp>
      <p:sp>
        <p:nvSpPr>
          <p:cNvPr id="10" name="TextBox 9">
            <a:extLst>
              <a:ext uri="{FF2B5EF4-FFF2-40B4-BE49-F238E27FC236}">
                <a16:creationId xmlns:a16="http://schemas.microsoft.com/office/drawing/2014/main" id="{97CB1286-AC29-3B9A-0540-8F16395D315C}"/>
              </a:ext>
            </a:extLst>
          </p:cNvPr>
          <p:cNvSpPr txBox="1"/>
          <p:nvPr/>
        </p:nvSpPr>
        <p:spPr>
          <a:xfrm>
            <a:off x="6223406" y="3681984"/>
            <a:ext cx="2303103" cy="646331"/>
          </a:xfrm>
          <a:prstGeom prst="rect">
            <a:avLst/>
          </a:prstGeom>
          <a:noFill/>
        </p:spPr>
        <p:txBody>
          <a:bodyPr wrap="square">
            <a:spAutoFit/>
          </a:bodyPr>
          <a:lstStyle>
            <a:defPPr>
              <a:defRPr lang="en-US"/>
            </a:defPPr>
            <a:lvl1pPr>
              <a:defRPr b="1">
                <a:solidFill>
                  <a:srgbClr val="C83825"/>
                </a:solidFill>
              </a:defRPr>
            </a:lvl1pPr>
          </a:lstStyle>
          <a:p>
            <a:r>
              <a:rPr lang="en-US" altLang="ko-KR" dirty="0">
                <a:solidFill>
                  <a:srgbClr val="467DDB"/>
                </a:solidFill>
                <a:latin typeface="Consolas" panose="020B0609020204030204" pitchFamily="49" charset="0"/>
              </a:rPr>
              <a:t>Process Standardization</a:t>
            </a:r>
            <a:endParaRPr lang="ko-KR" altLang="en-US" dirty="0">
              <a:solidFill>
                <a:srgbClr val="467DDB"/>
              </a:solidFill>
              <a:latin typeface="Consolas" panose="020B0609020204030204" pitchFamily="49" charset="0"/>
            </a:endParaRPr>
          </a:p>
        </p:txBody>
      </p:sp>
      <p:sp>
        <p:nvSpPr>
          <p:cNvPr id="11" name="TextBox 10">
            <a:extLst>
              <a:ext uri="{FF2B5EF4-FFF2-40B4-BE49-F238E27FC236}">
                <a16:creationId xmlns:a16="http://schemas.microsoft.com/office/drawing/2014/main" id="{D4BB5D04-96D6-0937-D851-BD5F26548E78}"/>
              </a:ext>
            </a:extLst>
          </p:cNvPr>
          <p:cNvSpPr txBox="1"/>
          <p:nvPr/>
        </p:nvSpPr>
        <p:spPr>
          <a:xfrm>
            <a:off x="9032370" y="3681984"/>
            <a:ext cx="3029636" cy="646331"/>
          </a:xfrm>
          <a:prstGeom prst="rect">
            <a:avLst/>
          </a:prstGeom>
          <a:noFill/>
        </p:spPr>
        <p:txBody>
          <a:bodyPr wrap="square">
            <a:spAutoFit/>
          </a:bodyPr>
          <a:lstStyle/>
          <a:p>
            <a:r>
              <a:rPr lang="en-US" altLang="ko-KR" b="1" dirty="0">
                <a:solidFill>
                  <a:srgbClr val="67C9D0"/>
                </a:solidFill>
                <a:latin typeface="Consolas" panose="020B0609020204030204" pitchFamily="49" charset="0"/>
              </a:rPr>
              <a:t>Enrichment &amp; Correlation data View</a:t>
            </a:r>
            <a:endParaRPr lang="ko-KR" altLang="en-US" b="1" dirty="0">
              <a:solidFill>
                <a:srgbClr val="67C9D0"/>
              </a:solidFill>
              <a:latin typeface="Consolas" panose="020B0609020204030204" pitchFamily="49" charset="0"/>
            </a:endParaRPr>
          </a:p>
        </p:txBody>
      </p:sp>
      <p:cxnSp>
        <p:nvCxnSpPr>
          <p:cNvPr id="13" name="Straight Connector 71">
            <a:extLst>
              <a:ext uri="{FF2B5EF4-FFF2-40B4-BE49-F238E27FC236}">
                <a16:creationId xmlns:a16="http://schemas.microsoft.com/office/drawing/2014/main" id="{689D98A9-472B-D16B-06CA-A9ABA0B4BBAC}"/>
              </a:ext>
            </a:extLst>
          </p:cNvPr>
          <p:cNvCxnSpPr>
            <a:stCxn id="74" idx="2"/>
          </p:cNvCxnSpPr>
          <p:nvPr/>
        </p:nvCxnSpPr>
        <p:spPr>
          <a:xfrm>
            <a:off x="1293565"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250">
            <a:extLst>
              <a:ext uri="{FF2B5EF4-FFF2-40B4-BE49-F238E27FC236}">
                <a16:creationId xmlns:a16="http://schemas.microsoft.com/office/drawing/2014/main" id="{D6EACFA6-EBDA-0823-1213-4D4B4E7F6E15}"/>
              </a:ext>
            </a:extLst>
          </p:cNvPr>
          <p:cNvCxnSpPr/>
          <p:nvPr/>
        </p:nvCxnSpPr>
        <p:spPr>
          <a:xfrm>
            <a:off x="8489466"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263">
            <a:extLst>
              <a:ext uri="{FF2B5EF4-FFF2-40B4-BE49-F238E27FC236}">
                <a16:creationId xmlns:a16="http://schemas.microsoft.com/office/drawing/2014/main" id="{D3C1508C-A8E3-454A-7959-88744363A864}"/>
              </a:ext>
            </a:extLst>
          </p:cNvPr>
          <p:cNvCxnSpPr/>
          <p:nvPr/>
        </p:nvCxnSpPr>
        <p:spPr>
          <a:xfrm>
            <a:off x="7466328"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264">
            <a:extLst>
              <a:ext uri="{FF2B5EF4-FFF2-40B4-BE49-F238E27FC236}">
                <a16:creationId xmlns:a16="http://schemas.microsoft.com/office/drawing/2014/main" id="{BF8524DE-CE70-B6AE-0E5B-C284F4FFBC4C}"/>
              </a:ext>
            </a:extLst>
          </p:cNvPr>
          <p:cNvCxnSpPr/>
          <p:nvPr/>
        </p:nvCxnSpPr>
        <p:spPr>
          <a:xfrm>
            <a:off x="6443192"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265">
            <a:extLst>
              <a:ext uri="{FF2B5EF4-FFF2-40B4-BE49-F238E27FC236}">
                <a16:creationId xmlns:a16="http://schemas.microsoft.com/office/drawing/2014/main" id="{4CA8A18D-C3F0-AAEB-3C7B-645D1DA64C91}"/>
              </a:ext>
            </a:extLst>
          </p:cNvPr>
          <p:cNvCxnSpPr/>
          <p:nvPr/>
        </p:nvCxnSpPr>
        <p:spPr>
          <a:xfrm>
            <a:off x="5420056"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266">
            <a:extLst>
              <a:ext uri="{FF2B5EF4-FFF2-40B4-BE49-F238E27FC236}">
                <a16:creationId xmlns:a16="http://schemas.microsoft.com/office/drawing/2014/main" id="{5A96D769-7368-DEC1-7AC2-55A701472216}"/>
              </a:ext>
            </a:extLst>
          </p:cNvPr>
          <p:cNvCxnSpPr/>
          <p:nvPr/>
        </p:nvCxnSpPr>
        <p:spPr>
          <a:xfrm>
            <a:off x="4396920"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267">
            <a:extLst>
              <a:ext uri="{FF2B5EF4-FFF2-40B4-BE49-F238E27FC236}">
                <a16:creationId xmlns:a16="http://schemas.microsoft.com/office/drawing/2014/main" id="{9F6EF2B9-4318-BF79-6654-3F93AF830D1F}"/>
              </a:ext>
            </a:extLst>
          </p:cNvPr>
          <p:cNvCxnSpPr/>
          <p:nvPr/>
        </p:nvCxnSpPr>
        <p:spPr>
          <a:xfrm>
            <a:off x="3373784"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68">
            <a:extLst>
              <a:ext uri="{FF2B5EF4-FFF2-40B4-BE49-F238E27FC236}">
                <a16:creationId xmlns:a16="http://schemas.microsoft.com/office/drawing/2014/main" id="{79DFBB6B-58C5-23DE-90E4-FF9FB411CA76}"/>
              </a:ext>
            </a:extLst>
          </p:cNvPr>
          <p:cNvCxnSpPr/>
          <p:nvPr/>
        </p:nvCxnSpPr>
        <p:spPr>
          <a:xfrm>
            <a:off x="2350648" y="2681781"/>
            <a:ext cx="0" cy="33341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327">
            <a:extLst>
              <a:ext uri="{FF2B5EF4-FFF2-40B4-BE49-F238E27FC236}">
                <a16:creationId xmlns:a16="http://schemas.microsoft.com/office/drawing/2014/main" id="{33F0BE1D-DDFE-7A68-5D6F-011081A8CD39}"/>
              </a:ext>
            </a:extLst>
          </p:cNvPr>
          <p:cNvSpPr/>
          <p:nvPr/>
        </p:nvSpPr>
        <p:spPr bwMode="invGray">
          <a:xfrm>
            <a:off x="9112650" y="1259401"/>
            <a:ext cx="1898819" cy="1986191"/>
          </a:xfrm>
          <a:prstGeom prst="roundRect">
            <a:avLst/>
          </a:prstGeom>
          <a:solidFill>
            <a:srgbClr val="00B0F0">
              <a:alpha val="62000"/>
            </a:srgbClr>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1400" b="1" dirty="0">
              <a:solidFill>
                <a:schemeClr val="bg1"/>
              </a:solidFill>
              <a:latin typeface="Consolas" panose="020B0609020204030204" pitchFamily="49" charset="0"/>
              <a:ea typeface="나눔고딕" panose="020D0604000000000000" pitchFamily="50" charset="-127"/>
            </a:endParaRPr>
          </a:p>
        </p:txBody>
      </p:sp>
      <p:grpSp>
        <p:nvGrpSpPr>
          <p:cNvPr id="23" name="Group 1055">
            <a:extLst>
              <a:ext uri="{FF2B5EF4-FFF2-40B4-BE49-F238E27FC236}">
                <a16:creationId xmlns:a16="http://schemas.microsoft.com/office/drawing/2014/main" id="{CF3D66BD-216A-61C7-244D-E732B6364182}"/>
              </a:ext>
            </a:extLst>
          </p:cNvPr>
          <p:cNvGrpSpPr/>
          <p:nvPr/>
        </p:nvGrpSpPr>
        <p:grpSpPr>
          <a:xfrm>
            <a:off x="1293565" y="1556061"/>
            <a:ext cx="7195901" cy="287572"/>
            <a:chOff x="2260682" y="1754588"/>
            <a:chExt cx="7195901" cy="381277"/>
          </a:xfrm>
        </p:grpSpPr>
        <p:cxnSp>
          <p:nvCxnSpPr>
            <p:cNvPr id="24" name="Straight Connector 281">
              <a:extLst>
                <a:ext uri="{FF2B5EF4-FFF2-40B4-BE49-F238E27FC236}">
                  <a16:creationId xmlns:a16="http://schemas.microsoft.com/office/drawing/2014/main" id="{DD36DE66-4631-B66C-3103-491D6DA08C76}"/>
                </a:ext>
              </a:extLst>
            </p:cNvPr>
            <p:cNvCxnSpPr/>
            <p:nvPr/>
          </p:nvCxnSpPr>
          <p:spPr>
            <a:xfrm>
              <a:off x="2260682"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82">
              <a:extLst>
                <a:ext uri="{FF2B5EF4-FFF2-40B4-BE49-F238E27FC236}">
                  <a16:creationId xmlns:a16="http://schemas.microsoft.com/office/drawing/2014/main" id="{CF651C1C-6811-7D75-6F8A-69E8C72798BF}"/>
                </a:ext>
              </a:extLst>
            </p:cNvPr>
            <p:cNvCxnSpPr/>
            <p:nvPr/>
          </p:nvCxnSpPr>
          <p:spPr>
            <a:xfrm>
              <a:off x="9456583"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83">
              <a:extLst>
                <a:ext uri="{FF2B5EF4-FFF2-40B4-BE49-F238E27FC236}">
                  <a16:creationId xmlns:a16="http://schemas.microsoft.com/office/drawing/2014/main" id="{EC9A5322-9EE5-C72E-33A7-1A88C40E55C5}"/>
                </a:ext>
              </a:extLst>
            </p:cNvPr>
            <p:cNvCxnSpPr/>
            <p:nvPr/>
          </p:nvCxnSpPr>
          <p:spPr>
            <a:xfrm>
              <a:off x="8433445"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84">
              <a:extLst>
                <a:ext uri="{FF2B5EF4-FFF2-40B4-BE49-F238E27FC236}">
                  <a16:creationId xmlns:a16="http://schemas.microsoft.com/office/drawing/2014/main" id="{DAD083E5-4792-6E66-7D2B-D169A1C13C45}"/>
                </a:ext>
              </a:extLst>
            </p:cNvPr>
            <p:cNvCxnSpPr/>
            <p:nvPr/>
          </p:nvCxnSpPr>
          <p:spPr>
            <a:xfrm>
              <a:off x="7410309"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5">
              <a:extLst>
                <a:ext uri="{FF2B5EF4-FFF2-40B4-BE49-F238E27FC236}">
                  <a16:creationId xmlns:a16="http://schemas.microsoft.com/office/drawing/2014/main" id="{F35314DC-4D73-1B2A-1372-EDD892928DCA}"/>
                </a:ext>
              </a:extLst>
            </p:cNvPr>
            <p:cNvCxnSpPr/>
            <p:nvPr/>
          </p:nvCxnSpPr>
          <p:spPr>
            <a:xfrm>
              <a:off x="6387173"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286">
              <a:extLst>
                <a:ext uri="{FF2B5EF4-FFF2-40B4-BE49-F238E27FC236}">
                  <a16:creationId xmlns:a16="http://schemas.microsoft.com/office/drawing/2014/main" id="{39D3F46D-2DCE-85CC-D37A-98A563F8FAD1}"/>
                </a:ext>
              </a:extLst>
            </p:cNvPr>
            <p:cNvCxnSpPr/>
            <p:nvPr/>
          </p:nvCxnSpPr>
          <p:spPr>
            <a:xfrm>
              <a:off x="5364037"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287">
              <a:extLst>
                <a:ext uri="{FF2B5EF4-FFF2-40B4-BE49-F238E27FC236}">
                  <a16:creationId xmlns:a16="http://schemas.microsoft.com/office/drawing/2014/main" id="{9231D10F-73FA-3DE2-0D66-634F80C171CB}"/>
                </a:ext>
              </a:extLst>
            </p:cNvPr>
            <p:cNvCxnSpPr/>
            <p:nvPr/>
          </p:nvCxnSpPr>
          <p:spPr>
            <a:xfrm>
              <a:off x="4340901"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288">
              <a:extLst>
                <a:ext uri="{FF2B5EF4-FFF2-40B4-BE49-F238E27FC236}">
                  <a16:creationId xmlns:a16="http://schemas.microsoft.com/office/drawing/2014/main" id="{4CDF0EAD-0674-4E1F-5C90-CB6A4317BEFD}"/>
                </a:ext>
              </a:extLst>
            </p:cNvPr>
            <p:cNvCxnSpPr/>
            <p:nvPr/>
          </p:nvCxnSpPr>
          <p:spPr>
            <a:xfrm>
              <a:off x="3317765" y="1754588"/>
              <a:ext cx="0" cy="381277"/>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34" name="Straight Connector 280">
            <a:extLst>
              <a:ext uri="{FF2B5EF4-FFF2-40B4-BE49-F238E27FC236}">
                <a16:creationId xmlns:a16="http://schemas.microsoft.com/office/drawing/2014/main" id="{168F182D-AA5A-0264-E8F6-B24622B74047}"/>
              </a:ext>
            </a:extLst>
          </p:cNvPr>
          <p:cNvCxnSpPr/>
          <p:nvPr/>
        </p:nvCxnSpPr>
        <p:spPr>
          <a:xfrm>
            <a:off x="885891" y="1563465"/>
            <a:ext cx="7992118" cy="0"/>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5" name="Rounded Rectangle 89">
            <a:extLst>
              <a:ext uri="{FF2B5EF4-FFF2-40B4-BE49-F238E27FC236}">
                <a16:creationId xmlns:a16="http://schemas.microsoft.com/office/drawing/2014/main" id="{EF72713D-0476-21AF-1717-92FECDE2C278}"/>
              </a:ext>
            </a:extLst>
          </p:cNvPr>
          <p:cNvSpPr/>
          <p:nvPr/>
        </p:nvSpPr>
        <p:spPr bwMode="invGray">
          <a:xfrm>
            <a:off x="9225464" y="1477957"/>
            <a:ext cx="1625693" cy="158551"/>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1000" b="1" dirty="0">
                <a:solidFill>
                  <a:schemeClr val="bg1"/>
                </a:solidFill>
                <a:latin typeface="Consolas" panose="020B0609020204030204" pitchFamily="49" charset="0"/>
                <a:ea typeface="나눔고딕" panose="020D0604000000000000" pitchFamily="50" charset="-127"/>
              </a:rPr>
              <a:t>10 ~ 70 Minutes</a:t>
            </a:r>
          </a:p>
        </p:txBody>
      </p:sp>
      <p:sp>
        <p:nvSpPr>
          <p:cNvPr id="36" name="Rounded Rectangle 124">
            <a:extLst>
              <a:ext uri="{FF2B5EF4-FFF2-40B4-BE49-F238E27FC236}">
                <a16:creationId xmlns:a16="http://schemas.microsoft.com/office/drawing/2014/main" id="{86959C6C-7E1C-49D5-F052-2C7275148135}"/>
              </a:ext>
            </a:extLst>
          </p:cNvPr>
          <p:cNvSpPr/>
          <p:nvPr/>
        </p:nvSpPr>
        <p:spPr bwMode="invGray">
          <a:xfrm>
            <a:off x="9253658" y="2935332"/>
            <a:ext cx="1616801" cy="159738"/>
          </a:xfrm>
          <a:prstGeom prst="roundRect">
            <a:avLst/>
          </a:prstGeom>
          <a:solidFill>
            <a:srgbClr val="00B05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10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 1 Minute</a:t>
            </a:r>
          </a:p>
        </p:txBody>
      </p:sp>
      <p:sp>
        <p:nvSpPr>
          <p:cNvPr id="37" name="Rounded Rectangle 123">
            <a:extLst>
              <a:ext uri="{FF2B5EF4-FFF2-40B4-BE49-F238E27FC236}">
                <a16:creationId xmlns:a16="http://schemas.microsoft.com/office/drawing/2014/main" id="{B8557AF9-3D76-E54C-0BEC-4604AFA4EFB8}"/>
              </a:ext>
            </a:extLst>
          </p:cNvPr>
          <p:cNvSpPr/>
          <p:nvPr/>
        </p:nvSpPr>
        <p:spPr bwMode="invGray">
          <a:xfrm>
            <a:off x="1429246"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1~5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
        <p:nvSpPr>
          <p:cNvPr id="38" name="Rounded Rectangle 125">
            <a:extLst>
              <a:ext uri="{FF2B5EF4-FFF2-40B4-BE49-F238E27FC236}">
                <a16:creationId xmlns:a16="http://schemas.microsoft.com/office/drawing/2014/main" id="{DB2202B6-3BF5-A223-1A5B-EEC83F78DE2D}"/>
              </a:ext>
            </a:extLst>
          </p:cNvPr>
          <p:cNvSpPr/>
          <p:nvPr/>
        </p:nvSpPr>
        <p:spPr bwMode="invGray">
          <a:xfrm>
            <a:off x="2451614"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1~5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
        <p:nvSpPr>
          <p:cNvPr id="39" name="Rounded Rectangle 126">
            <a:extLst>
              <a:ext uri="{FF2B5EF4-FFF2-40B4-BE49-F238E27FC236}">
                <a16:creationId xmlns:a16="http://schemas.microsoft.com/office/drawing/2014/main" id="{F3C6EF85-56DB-0234-9BA4-D5C67789CF50}"/>
              </a:ext>
            </a:extLst>
          </p:cNvPr>
          <p:cNvSpPr/>
          <p:nvPr/>
        </p:nvSpPr>
        <p:spPr bwMode="invGray">
          <a:xfrm>
            <a:off x="3473982"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1~10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
        <p:nvSpPr>
          <p:cNvPr id="40" name="Rounded Rectangle 127">
            <a:extLst>
              <a:ext uri="{FF2B5EF4-FFF2-40B4-BE49-F238E27FC236}">
                <a16:creationId xmlns:a16="http://schemas.microsoft.com/office/drawing/2014/main" id="{4F041A8C-4C5F-E20F-83AB-69BF2502F9DA}"/>
              </a:ext>
            </a:extLst>
          </p:cNvPr>
          <p:cNvSpPr/>
          <p:nvPr/>
        </p:nvSpPr>
        <p:spPr bwMode="invGray">
          <a:xfrm>
            <a:off x="4496350"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1~10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
        <p:nvSpPr>
          <p:cNvPr id="41" name="Rounded Rectangle 128">
            <a:extLst>
              <a:ext uri="{FF2B5EF4-FFF2-40B4-BE49-F238E27FC236}">
                <a16:creationId xmlns:a16="http://schemas.microsoft.com/office/drawing/2014/main" id="{7A12EF15-B5FB-AF3F-425E-E6480716F203}"/>
              </a:ext>
            </a:extLst>
          </p:cNvPr>
          <p:cNvSpPr/>
          <p:nvPr/>
        </p:nvSpPr>
        <p:spPr bwMode="invGray">
          <a:xfrm>
            <a:off x="5518718"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1~10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
        <p:nvSpPr>
          <p:cNvPr id="42" name="Rounded Rectangle 129">
            <a:extLst>
              <a:ext uri="{FF2B5EF4-FFF2-40B4-BE49-F238E27FC236}">
                <a16:creationId xmlns:a16="http://schemas.microsoft.com/office/drawing/2014/main" id="{FCFF9070-7654-0C92-D0F6-211044DD863A}"/>
              </a:ext>
            </a:extLst>
          </p:cNvPr>
          <p:cNvSpPr/>
          <p:nvPr/>
        </p:nvSpPr>
        <p:spPr bwMode="invGray">
          <a:xfrm>
            <a:off x="6541086"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0~20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
        <p:nvSpPr>
          <p:cNvPr id="43" name="Rounded Rectangle 130">
            <a:extLst>
              <a:ext uri="{FF2B5EF4-FFF2-40B4-BE49-F238E27FC236}">
                <a16:creationId xmlns:a16="http://schemas.microsoft.com/office/drawing/2014/main" id="{D39692F0-7259-DDAB-6AAD-00810EAAB0DB}"/>
              </a:ext>
            </a:extLst>
          </p:cNvPr>
          <p:cNvSpPr/>
          <p:nvPr/>
        </p:nvSpPr>
        <p:spPr bwMode="invGray">
          <a:xfrm>
            <a:off x="7563453" y="1481593"/>
            <a:ext cx="784938" cy="148937"/>
          </a:xfrm>
          <a:prstGeom prst="roundRect">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5~10 </a:t>
            </a:r>
            <a:r>
              <a:rPr lang="en-US" sz="8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Mins</a:t>
            </a:r>
            <a:endParaRPr lang="en-US" sz="8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pic>
        <p:nvPicPr>
          <p:cNvPr id="44" name="Picture 161">
            <a:extLst>
              <a:ext uri="{FF2B5EF4-FFF2-40B4-BE49-F238E27FC236}">
                <a16:creationId xmlns:a16="http://schemas.microsoft.com/office/drawing/2014/main" id="{F9544883-1F10-D1F9-8CC0-1A81B5F46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80" y="2659051"/>
            <a:ext cx="326333" cy="297448"/>
          </a:xfrm>
          <a:prstGeom prst="rect">
            <a:avLst/>
          </a:prstGeom>
        </p:spPr>
      </p:pic>
      <p:sp>
        <p:nvSpPr>
          <p:cNvPr id="45" name="TextBox 44">
            <a:extLst>
              <a:ext uri="{FF2B5EF4-FFF2-40B4-BE49-F238E27FC236}">
                <a16:creationId xmlns:a16="http://schemas.microsoft.com/office/drawing/2014/main" id="{9BADA7A0-D063-22A8-46A3-BABE236698AF}"/>
              </a:ext>
            </a:extLst>
          </p:cNvPr>
          <p:cNvSpPr txBox="1"/>
          <p:nvPr/>
        </p:nvSpPr>
        <p:spPr>
          <a:xfrm>
            <a:off x="90878" y="2935734"/>
            <a:ext cx="819455" cy="238527"/>
          </a:xfrm>
          <a:prstGeom prst="rect">
            <a:avLst/>
          </a:prstGeom>
          <a:noFill/>
        </p:spPr>
        <p:txBody>
          <a:bodyPr wrap="none" rtlCol="0">
            <a:spAutoFit/>
          </a:bodyPr>
          <a:lstStyle/>
          <a:p>
            <a:pPr algn="ctr" defTabSz="457189">
              <a:lnSpc>
                <a:spcPct val="95000"/>
              </a:lnSpc>
              <a:spcAft>
                <a:spcPts val="600"/>
              </a:spcAft>
            </a:pPr>
            <a:r>
              <a:rPr lang="en-US" sz="1000" b="1" dirty="0" err="1">
                <a:latin typeface="Consolas" panose="020B0609020204030204" pitchFamily="49" charset="0"/>
                <a:ea typeface="나눔고딕" panose="020D0604000000000000" pitchFamily="50" charset="-127"/>
                <a:cs typeface="Arial" panose="020B0604020202020204" pitchFamily="34" charset="0"/>
              </a:rPr>
              <a:t>FortiSOAR</a:t>
            </a:r>
            <a:endParaRPr lang="en-US" sz="1000" b="1" dirty="0">
              <a:latin typeface="Consolas" panose="020B0609020204030204" pitchFamily="49" charset="0"/>
              <a:ea typeface="나눔고딕" panose="020D0604000000000000" pitchFamily="50" charset="-127"/>
              <a:cs typeface="Arial" panose="020B0604020202020204" pitchFamily="34" charset="0"/>
            </a:endParaRPr>
          </a:p>
        </p:txBody>
      </p:sp>
      <p:grpSp>
        <p:nvGrpSpPr>
          <p:cNvPr id="46" name="Group 64">
            <a:extLst>
              <a:ext uri="{FF2B5EF4-FFF2-40B4-BE49-F238E27FC236}">
                <a16:creationId xmlns:a16="http://schemas.microsoft.com/office/drawing/2014/main" id="{2F769A54-AD36-7E7C-54E7-D07DC676FE50}"/>
              </a:ext>
            </a:extLst>
          </p:cNvPr>
          <p:cNvGrpSpPr/>
          <p:nvPr/>
        </p:nvGrpSpPr>
        <p:grpSpPr>
          <a:xfrm>
            <a:off x="217405" y="1393856"/>
            <a:ext cx="537327" cy="565461"/>
            <a:chOff x="913260" y="2595338"/>
            <a:chExt cx="537327" cy="646625"/>
          </a:xfrm>
        </p:grpSpPr>
        <p:sp>
          <p:nvSpPr>
            <p:cNvPr id="47" name="TextBox 46">
              <a:extLst>
                <a:ext uri="{FF2B5EF4-FFF2-40B4-BE49-F238E27FC236}">
                  <a16:creationId xmlns:a16="http://schemas.microsoft.com/office/drawing/2014/main" id="{526AAE5E-883D-D583-C58F-5E6477D9BC9F}"/>
                </a:ext>
              </a:extLst>
            </p:cNvPr>
            <p:cNvSpPr txBox="1"/>
            <p:nvPr/>
          </p:nvSpPr>
          <p:spPr>
            <a:xfrm>
              <a:off x="913260" y="2969199"/>
              <a:ext cx="537327" cy="272764"/>
            </a:xfrm>
            <a:prstGeom prst="rect">
              <a:avLst/>
            </a:prstGeom>
            <a:noFill/>
          </p:spPr>
          <p:txBody>
            <a:bodyPr wrap="none" rtlCol="0">
              <a:spAutoFit/>
            </a:bodyPr>
            <a:lstStyle/>
            <a:p>
              <a:pPr algn="ctr" defTabSz="457189">
                <a:lnSpc>
                  <a:spcPct val="95000"/>
                </a:lnSpc>
                <a:spcAft>
                  <a:spcPts val="600"/>
                </a:spcAft>
              </a:pPr>
              <a:r>
                <a:rPr lang="en-US" sz="1000" b="1" dirty="0">
                  <a:latin typeface="Consolas" panose="020B0609020204030204" pitchFamily="49" charset="0"/>
                  <a:ea typeface="나눔고딕" panose="020D0604000000000000" pitchFamily="50" charset="-127"/>
                  <a:cs typeface="Arial" panose="020B0604020202020204" pitchFamily="34" charset="0"/>
                </a:rPr>
                <a:t>Human</a:t>
              </a:r>
            </a:p>
          </p:txBody>
        </p:sp>
        <p:pic>
          <p:nvPicPr>
            <p:cNvPr id="49" name="Picture 2">
              <a:extLst>
                <a:ext uri="{FF2B5EF4-FFF2-40B4-BE49-F238E27FC236}">
                  <a16:creationId xmlns:a16="http://schemas.microsoft.com/office/drawing/2014/main" id="{CD8515EB-51C5-0CDE-DDEE-F591A082B1D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1023664" y="2595338"/>
              <a:ext cx="244387" cy="29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2">
              <a:extLst>
                <a:ext uri="{FF2B5EF4-FFF2-40B4-BE49-F238E27FC236}">
                  <a16:creationId xmlns:a16="http://schemas.microsoft.com/office/drawing/2014/main" id="{9BED4F98-D9D3-2B85-9F18-4C9DA6D8652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1118733" y="2739270"/>
              <a:ext cx="243196" cy="296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1" name="Group 210">
            <a:extLst>
              <a:ext uri="{FF2B5EF4-FFF2-40B4-BE49-F238E27FC236}">
                <a16:creationId xmlns:a16="http://schemas.microsoft.com/office/drawing/2014/main" id="{43D246F2-C78D-5DBF-3A41-094B88196400}"/>
              </a:ext>
            </a:extLst>
          </p:cNvPr>
          <p:cNvGrpSpPr/>
          <p:nvPr/>
        </p:nvGrpSpPr>
        <p:grpSpPr>
          <a:xfrm>
            <a:off x="2155611" y="1803658"/>
            <a:ext cx="596678" cy="434993"/>
            <a:chOff x="2682100" y="1639258"/>
            <a:chExt cx="814904" cy="591937"/>
          </a:xfrm>
        </p:grpSpPr>
        <p:pic>
          <p:nvPicPr>
            <p:cNvPr id="52" name="Picture 81">
              <a:extLst>
                <a:ext uri="{FF2B5EF4-FFF2-40B4-BE49-F238E27FC236}">
                  <a16:creationId xmlns:a16="http://schemas.microsoft.com/office/drawing/2014/main" id="{A6FC9682-3BB1-938E-8CA9-00EA5B8894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82100" y="1731767"/>
              <a:ext cx="266372" cy="499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Rectangle 237">
              <a:extLst>
                <a:ext uri="{FF2B5EF4-FFF2-40B4-BE49-F238E27FC236}">
                  <a16:creationId xmlns:a16="http://schemas.microsoft.com/office/drawing/2014/main" id="{893AEE3D-7AC3-B9EC-E3B4-A13F37566A5C}"/>
                </a:ext>
              </a:extLst>
            </p:cNvPr>
            <p:cNvSpPr/>
            <p:nvPr/>
          </p:nvSpPr>
          <p:spPr>
            <a:xfrm>
              <a:off x="2898894" y="1639258"/>
              <a:ext cx="598110" cy="502586"/>
            </a:xfrm>
            <a:prstGeom prst="rect">
              <a:avLst/>
            </a:prstGeom>
          </p:spPr>
          <p:txBody>
            <a:bodyPr wrap="none">
              <a:spAutoFit/>
            </a:bodyPr>
            <a:lstStyle/>
            <a:p>
              <a:pPr>
                <a:spcAft>
                  <a:spcPts val="1200"/>
                </a:spcAft>
              </a:pPr>
              <a:r>
                <a:rPr lang="en-US" altLang="ko-KR" b="1" dirty="0">
                  <a:solidFill>
                    <a:srgbClr val="FF0000"/>
                  </a:solidFill>
                  <a:latin typeface="Consolas" panose="020B0609020204030204" pitchFamily="49" charset="0"/>
                  <a:ea typeface="나눔고딕" panose="020D0604000000000000" pitchFamily="50" charset="-127"/>
                </a:rPr>
                <a:t>!!</a:t>
              </a:r>
            </a:p>
          </p:txBody>
        </p:sp>
      </p:grpSp>
      <p:pic>
        <p:nvPicPr>
          <p:cNvPr id="54" name="Picture 2" descr="Threat Intelligence Platform | Anomali">
            <a:extLst>
              <a:ext uri="{FF2B5EF4-FFF2-40B4-BE49-F238E27FC236}">
                <a16:creationId xmlns:a16="http://schemas.microsoft.com/office/drawing/2014/main" id="{10C70F1A-F881-13E0-9B6D-B6F5EAF5948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51895" y="2066241"/>
            <a:ext cx="625549" cy="25112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12">
            <a:extLst>
              <a:ext uri="{FF2B5EF4-FFF2-40B4-BE49-F238E27FC236}">
                <a16:creationId xmlns:a16="http://schemas.microsoft.com/office/drawing/2014/main" id="{32DA2D14-7D7F-7C1D-BDE2-C0EE44E6B6C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58390" y="2055146"/>
            <a:ext cx="614344" cy="78391"/>
          </a:xfrm>
          <a:prstGeom prst="rect">
            <a:avLst/>
          </a:prstGeom>
        </p:spPr>
      </p:pic>
      <p:pic>
        <p:nvPicPr>
          <p:cNvPr id="56" name="Picture 4" descr="Virus Total: The best way to disclose your company secrets | by Yumi |  Medium">
            <a:extLst>
              <a:ext uri="{FF2B5EF4-FFF2-40B4-BE49-F238E27FC236}">
                <a16:creationId xmlns:a16="http://schemas.microsoft.com/office/drawing/2014/main" id="{D9FA540B-3BBF-FF3C-90CF-48E8F5C52204}"/>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r="-519"/>
          <a:stretch/>
        </p:blipFill>
        <p:spPr bwMode="auto">
          <a:xfrm>
            <a:off x="4051896" y="1911636"/>
            <a:ext cx="620839" cy="1304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About - ipstack">
            <a:extLst>
              <a:ext uri="{FF2B5EF4-FFF2-40B4-BE49-F238E27FC236}">
                <a16:creationId xmlns:a16="http://schemas.microsoft.com/office/drawing/2014/main" id="{1E26CC94-67C5-C312-0D66-AF86A830D4E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057956" y="2015903"/>
            <a:ext cx="630451" cy="1759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Whois RDAP">
            <a:extLst>
              <a:ext uri="{FF2B5EF4-FFF2-40B4-BE49-F238E27FC236}">
                <a16:creationId xmlns:a16="http://schemas.microsoft.com/office/drawing/2014/main" id="{895887B1-E6C8-7999-D805-4F89CD901EA2}"/>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l="-1" r="-1293"/>
          <a:stretch/>
        </p:blipFill>
        <p:spPr bwMode="auto">
          <a:xfrm>
            <a:off x="6137968" y="2021995"/>
            <a:ext cx="565156" cy="16469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CC51FF03-87FB-29E4-05AE-EC6B75AF1BD2}"/>
              </a:ext>
            </a:extLst>
          </p:cNvPr>
          <p:cNvSpPr txBox="1"/>
          <p:nvPr/>
        </p:nvSpPr>
        <p:spPr>
          <a:xfrm>
            <a:off x="6996726" y="1827534"/>
            <a:ext cx="902811" cy="507831"/>
          </a:xfrm>
          <a:prstGeom prst="rect">
            <a:avLst/>
          </a:prstGeom>
          <a:noFill/>
        </p:spPr>
        <p:txBody>
          <a:bodyPr wrap="none" rtlCol="0">
            <a:spAutoFit/>
          </a:bodyPr>
          <a:lstStyle/>
          <a:p>
            <a:pPr algn="ctr" defTabSz="457189">
              <a:spcAft>
                <a:spcPts val="600"/>
              </a:spcAft>
            </a:pPr>
            <a:r>
              <a:rPr lang="en-US" sz="1100" b="1" dirty="0">
                <a:solidFill>
                  <a:schemeClr val="bg2">
                    <a:lumMod val="50000"/>
                  </a:schemeClr>
                </a:solidFill>
                <a:latin typeface="Consolas" panose="020B0609020204030204" pitchFamily="49" charset="0"/>
                <a:ea typeface="나눔고딕" panose="020D0604000000000000" pitchFamily="50" charset="-127"/>
                <a:cs typeface="Arial" panose="020B0604020202020204" pitchFamily="34" charset="0"/>
              </a:rPr>
              <a:t>3</a:t>
            </a:r>
            <a:r>
              <a:rPr lang="en-US" sz="1100" b="1" baseline="30000" dirty="0">
                <a:solidFill>
                  <a:schemeClr val="bg2">
                    <a:lumMod val="50000"/>
                  </a:schemeClr>
                </a:solidFill>
                <a:latin typeface="Consolas" panose="020B0609020204030204" pitchFamily="49" charset="0"/>
                <a:ea typeface="나눔고딕" panose="020D0604000000000000" pitchFamily="50" charset="-127"/>
                <a:cs typeface="Arial" panose="020B0604020202020204" pitchFamily="34" charset="0"/>
              </a:rPr>
              <a:t>rd</a:t>
            </a:r>
            <a:r>
              <a:rPr lang="en-US" sz="1100" b="1" dirty="0">
                <a:solidFill>
                  <a:schemeClr val="bg2">
                    <a:lumMod val="50000"/>
                  </a:schemeClr>
                </a:solidFill>
                <a:latin typeface="Consolas" panose="020B0609020204030204" pitchFamily="49" charset="0"/>
                <a:ea typeface="나눔고딕" panose="020D0604000000000000" pitchFamily="50" charset="-127"/>
                <a:cs typeface="Arial" panose="020B0604020202020204" pitchFamily="34" charset="0"/>
              </a:rPr>
              <a:t> Party </a:t>
            </a:r>
          </a:p>
          <a:p>
            <a:pPr algn="ctr" defTabSz="457189">
              <a:spcAft>
                <a:spcPts val="600"/>
              </a:spcAft>
            </a:pPr>
            <a:r>
              <a:rPr lang="en-US" sz="1100" b="1" dirty="0">
                <a:solidFill>
                  <a:schemeClr val="bg2">
                    <a:lumMod val="50000"/>
                  </a:schemeClr>
                </a:solidFill>
                <a:latin typeface="Consolas" panose="020B0609020204030204" pitchFamily="49" charset="0"/>
                <a:ea typeface="나눔고딕" panose="020D0604000000000000" pitchFamily="50" charset="-127"/>
                <a:cs typeface="Arial" panose="020B0604020202020204" pitchFamily="34" charset="0"/>
              </a:rPr>
              <a:t>Solutions</a:t>
            </a:r>
          </a:p>
        </p:txBody>
      </p:sp>
      <p:pic>
        <p:nvPicPr>
          <p:cNvPr id="60" name="Picture 103">
            <a:extLst>
              <a:ext uri="{FF2B5EF4-FFF2-40B4-BE49-F238E27FC236}">
                <a16:creationId xmlns:a16="http://schemas.microsoft.com/office/drawing/2014/main" id="{64958674-0FF8-2338-7852-34F93C86C03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32671" y="1928517"/>
            <a:ext cx="315294" cy="286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84">
            <a:extLst>
              <a:ext uri="{FF2B5EF4-FFF2-40B4-BE49-F238E27FC236}">
                <a16:creationId xmlns:a16="http://schemas.microsoft.com/office/drawing/2014/main" id="{28128512-7F80-24F8-8EB8-A88603768C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bwMode="auto">
          <a:xfrm>
            <a:off x="8245781" y="1904274"/>
            <a:ext cx="426166" cy="330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219" descr="IOCs-DK.png">
            <a:extLst>
              <a:ext uri="{FF2B5EF4-FFF2-40B4-BE49-F238E27FC236}">
                <a16:creationId xmlns:a16="http://schemas.microsoft.com/office/drawing/2014/main" id="{A818964B-E101-C61A-43B1-C57D0465D9A5}"/>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210005" y="1939362"/>
            <a:ext cx="289864" cy="299623"/>
          </a:xfrm>
          <a:prstGeom prst="rect">
            <a:avLst/>
          </a:prstGeom>
        </p:spPr>
      </p:pic>
      <p:sp>
        <p:nvSpPr>
          <p:cNvPr id="63" name="Rounded Rectangle 220">
            <a:extLst>
              <a:ext uri="{FF2B5EF4-FFF2-40B4-BE49-F238E27FC236}">
                <a16:creationId xmlns:a16="http://schemas.microsoft.com/office/drawing/2014/main" id="{FA24300B-4511-E2D1-8D4B-F2F78055F5CD}"/>
              </a:ext>
            </a:extLst>
          </p:cNvPr>
          <p:cNvSpPr/>
          <p:nvPr/>
        </p:nvSpPr>
        <p:spPr bwMode="invGray">
          <a:xfrm>
            <a:off x="1924630"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64" name="Rounded Rectangle 221">
            <a:extLst>
              <a:ext uri="{FF2B5EF4-FFF2-40B4-BE49-F238E27FC236}">
                <a16:creationId xmlns:a16="http://schemas.microsoft.com/office/drawing/2014/main" id="{953227A9-8C87-28B9-1CA7-03324DD5DB3F}"/>
              </a:ext>
            </a:extLst>
          </p:cNvPr>
          <p:cNvSpPr/>
          <p:nvPr/>
        </p:nvSpPr>
        <p:spPr bwMode="invGray">
          <a:xfrm>
            <a:off x="2943099"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66" name="Rounded Rectangle 222">
            <a:extLst>
              <a:ext uri="{FF2B5EF4-FFF2-40B4-BE49-F238E27FC236}">
                <a16:creationId xmlns:a16="http://schemas.microsoft.com/office/drawing/2014/main" id="{13730C25-17B4-6446-8FB0-2BBA38FFA2D8}"/>
              </a:ext>
            </a:extLst>
          </p:cNvPr>
          <p:cNvSpPr/>
          <p:nvPr/>
        </p:nvSpPr>
        <p:spPr bwMode="invGray">
          <a:xfrm>
            <a:off x="3965727"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67" name="Rounded Rectangle 223">
            <a:extLst>
              <a:ext uri="{FF2B5EF4-FFF2-40B4-BE49-F238E27FC236}">
                <a16:creationId xmlns:a16="http://schemas.microsoft.com/office/drawing/2014/main" id="{B2601960-FA85-A805-BA8E-A79A338EB3F3}"/>
              </a:ext>
            </a:extLst>
          </p:cNvPr>
          <p:cNvSpPr/>
          <p:nvPr/>
        </p:nvSpPr>
        <p:spPr bwMode="invGray">
          <a:xfrm>
            <a:off x="4991863"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68" name="Rounded Rectangle 224">
            <a:extLst>
              <a:ext uri="{FF2B5EF4-FFF2-40B4-BE49-F238E27FC236}">
                <a16:creationId xmlns:a16="http://schemas.microsoft.com/office/drawing/2014/main" id="{3A5A2DB0-6C53-D90F-9427-C77B06B37CDD}"/>
              </a:ext>
            </a:extLst>
          </p:cNvPr>
          <p:cNvSpPr/>
          <p:nvPr/>
        </p:nvSpPr>
        <p:spPr bwMode="invGray">
          <a:xfrm>
            <a:off x="6017999"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70" name="Rounded Rectangle 225">
            <a:extLst>
              <a:ext uri="{FF2B5EF4-FFF2-40B4-BE49-F238E27FC236}">
                <a16:creationId xmlns:a16="http://schemas.microsoft.com/office/drawing/2014/main" id="{826CC8B0-016F-06E2-F7FA-6C910D787A65}"/>
              </a:ext>
            </a:extLst>
          </p:cNvPr>
          <p:cNvSpPr/>
          <p:nvPr/>
        </p:nvSpPr>
        <p:spPr bwMode="invGray">
          <a:xfrm>
            <a:off x="7037982" y="1844525"/>
            <a:ext cx="797245"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71" name="Rounded Rectangle 226">
            <a:extLst>
              <a:ext uri="{FF2B5EF4-FFF2-40B4-BE49-F238E27FC236}">
                <a16:creationId xmlns:a16="http://schemas.microsoft.com/office/drawing/2014/main" id="{8A3B656B-6E5C-A9BB-5C92-70136A14848B}"/>
              </a:ext>
            </a:extLst>
          </p:cNvPr>
          <p:cNvSpPr/>
          <p:nvPr/>
        </p:nvSpPr>
        <p:spPr bwMode="invGray">
          <a:xfrm>
            <a:off x="8062662"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73" name="Rounded Rectangle 227">
            <a:extLst>
              <a:ext uri="{FF2B5EF4-FFF2-40B4-BE49-F238E27FC236}">
                <a16:creationId xmlns:a16="http://schemas.microsoft.com/office/drawing/2014/main" id="{E7F2BAF2-EE84-C2CB-B8DF-1A393AE4D303}"/>
              </a:ext>
            </a:extLst>
          </p:cNvPr>
          <p:cNvSpPr/>
          <p:nvPr/>
        </p:nvSpPr>
        <p:spPr bwMode="invGray">
          <a:xfrm>
            <a:off x="885891" y="1844525"/>
            <a:ext cx="815347" cy="684333"/>
          </a:xfrm>
          <a:prstGeom prst="roundRect">
            <a:avLst/>
          </a:prstGeom>
          <a:no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sz="800" b="1" dirty="0">
              <a:solidFill>
                <a:schemeClr val="bg1"/>
              </a:solidFill>
              <a:latin typeface="Consolas" panose="020B0609020204030204" pitchFamily="49" charset="0"/>
              <a:ea typeface="나눔고딕" panose="020D0604000000000000" pitchFamily="50" charset="-127"/>
            </a:endParaRPr>
          </a:p>
        </p:txBody>
      </p:sp>
      <p:sp>
        <p:nvSpPr>
          <p:cNvPr id="74" name="Rounded Rectangle 228">
            <a:extLst>
              <a:ext uri="{FF2B5EF4-FFF2-40B4-BE49-F238E27FC236}">
                <a16:creationId xmlns:a16="http://schemas.microsoft.com/office/drawing/2014/main" id="{AE78E026-65D5-35B7-F1E8-348007883ADF}"/>
              </a:ext>
            </a:extLst>
          </p:cNvPr>
          <p:cNvSpPr/>
          <p:nvPr/>
        </p:nvSpPr>
        <p:spPr bwMode="invGray">
          <a:xfrm>
            <a:off x="885891" y="2301696"/>
            <a:ext cx="815347"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altLang="ko-KR" sz="800" b="1" dirty="0">
                <a:solidFill>
                  <a:schemeClr val="bg1"/>
                </a:solidFill>
                <a:latin typeface="Consolas" panose="020B0609020204030204" pitchFamily="49" charset="0"/>
                <a:ea typeface="나눔고딕" panose="020D0604000000000000" pitchFamily="50" charset="-127"/>
              </a:rPr>
              <a:t>Alert Creation</a:t>
            </a:r>
            <a:endParaRPr lang="en-US" sz="800" b="1" dirty="0">
              <a:solidFill>
                <a:schemeClr val="bg1"/>
              </a:solidFill>
              <a:latin typeface="Consolas" panose="020B0609020204030204" pitchFamily="49" charset="0"/>
              <a:ea typeface="나눔고딕" panose="020D0604000000000000" pitchFamily="50" charset="-127"/>
            </a:endParaRPr>
          </a:p>
        </p:txBody>
      </p:sp>
      <p:sp>
        <p:nvSpPr>
          <p:cNvPr id="75" name="Rounded Rectangle 229">
            <a:extLst>
              <a:ext uri="{FF2B5EF4-FFF2-40B4-BE49-F238E27FC236}">
                <a16:creationId xmlns:a16="http://schemas.microsoft.com/office/drawing/2014/main" id="{8AB2940B-454C-BA69-6F69-24C9A2BCC95D}"/>
              </a:ext>
            </a:extLst>
          </p:cNvPr>
          <p:cNvSpPr/>
          <p:nvPr/>
        </p:nvSpPr>
        <p:spPr bwMode="invGray">
          <a:xfrm>
            <a:off x="2902331" y="2301696"/>
            <a:ext cx="896883"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fr-FR" altLang="ko-KR" sz="600" b="1" dirty="0">
                <a:solidFill>
                  <a:schemeClr val="bg1"/>
                </a:solidFill>
                <a:latin typeface="Consolas" panose="020B0609020204030204" pitchFamily="49" charset="0"/>
                <a:ea typeface="나눔고딕" panose="020D0604000000000000" pitchFamily="50" charset="-127"/>
              </a:rPr>
              <a:t>Indicator Extraction (</a:t>
            </a:r>
            <a:r>
              <a:rPr lang="fr-FR" altLang="ko-KR" sz="600" b="1" dirty="0" err="1">
                <a:solidFill>
                  <a:schemeClr val="bg1"/>
                </a:solidFill>
                <a:latin typeface="Consolas" panose="020B0609020204030204" pitchFamily="49" charset="0"/>
                <a:ea typeface="나눔고딕" panose="020D0604000000000000" pitchFamily="50" charset="-127"/>
              </a:rPr>
              <a:t>Attacker</a:t>
            </a:r>
            <a:r>
              <a:rPr lang="fr-FR" altLang="ko-KR" sz="600" b="1" dirty="0">
                <a:solidFill>
                  <a:schemeClr val="bg1"/>
                </a:solidFill>
                <a:latin typeface="Consolas" panose="020B0609020204030204" pitchFamily="49" charset="0"/>
                <a:ea typeface="나눔고딕" panose="020D0604000000000000" pitchFamily="50" charset="-127"/>
              </a:rPr>
              <a:t> IP, Domain </a:t>
            </a:r>
            <a:r>
              <a:rPr lang="fr-FR" altLang="ko-KR" sz="600" b="1" dirty="0" err="1">
                <a:solidFill>
                  <a:schemeClr val="bg1"/>
                </a:solidFill>
                <a:latin typeface="Consolas" panose="020B0609020204030204" pitchFamily="49" charset="0"/>
                <a:ea typeface="나눔고딕" panose="020D0604000000000000" pitchFamily="50" charset="-127"/>
              </a:rPr>
              <a:t>etc</a:t>
            </a:r>
            <a:r>
              <a:rPr lang="fr-FR" altLang="ko-KR" sz="600" b="1" dirty="0">
                <a:solidFill>
                  <a:schemeClr val="bg1"/>
                </a:solidFill>
                <a:latin typeface="Consolas" panose="020B0609020204030204" pitchFamily="49" charset="0"/>
                <a:ea typeface="나눔고딕" panose="020D0604000000000000" pitchFamily="50" charset="-127"/>
              </a:rPr>
              <a:t>)</a:t>
            </a:r>
            <a:endParaRPr lang="en-US" sz="700" b="1" dirty="0">
              <a:solidFill>
                <a:schemeClr val="bg1"/>
              </a:solidFill>
              <a:latin typeface="Consolas" panose="020B0609020204030204" pitchFamily="49" charset="0"/>
              <a:ea typeface="나눔고딕" panose="020D0604000000000000" pitchFamily="50" charset="-127"/>
            </a:endParaRPr>
          </a:p>
        </p:txBody>
      </p:sp>
      <p:sp>
        <p:nvSpPr>
          <p:cNvPr id="76" name="Rounded Rectangle 230">
            <a:extLst>
              <a:ext uri="{FF2B5EF4-FFF2-40B4-BE49-F238E27FC236}">
                <a16:creationId xmlns:a16="http://schemas.microsoft.com/office/drawing/2014/main" id="{942C4A51-63E9-8495-943C-E12E7829C070}"/>
              </a:ext>
            </a:extLst>
          </p:cNvPr>
          <p:cNvSpPr/>
          <p:nvPr/>
        </p:nvSpPr>
        <p:spPr bwMode="invGray">
          <a:xfrm>
            <a:off x="1924630" y="2301696"/>
            <a:ext cx="815347"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600" b="1" dirty="0">
                <a:solidFill>
                  <a:schemeClr val="bg1"/>
                </a:solidFill>
                <a:latin typeface="Consolas" panose="020B0609020204030204" pitchFamily="49" charset="0"/>
                <a:ea typeface="나눔고딕" panose="020D0604000000000000" pitchFamily="50" charset="-127"/>
              </a:rPr>
              <a:t>Type Analysis, Prioritization</a:t>
            </a:r>
          </a:p>
        </p:txBody>
      </p:sp>
      <p:sp>
        <p:nvSpPr>
          <p:cNvPr id="77" name="Rounded Rectangle 231">
            <a:extLst>
              <a:ext uri="{FF2B5EF4-FFF2-40B4-BE49-F238E27FC236}">
                <a16:creationId xmlns:a16="http://schemas.microsoft.com/office/drawing/2014/main" id="{FB8BE5E0-1CB3-C9D2-9AD9-769637F3655B}"/>
              </a:ext>
            </a:extLst>
          </p:cNvPr>
          <p:cNvSpPr/>
          <p:nvPr/>
        </p:nvSpPr>
        <p:spPr bwMode="invGray">
          <a:xfrm>
            <a:off x="3965727" y="2301696"/>
            <a:ext cx="815347"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altLang="ko-KR" sz="800" b="1" dirty="0">
                <a:solidFill>
                  <a:schemeClr val="bg1"/>
                </a:solidFill>
                <a:latin typeface="Consolas" panose="020B0609020204030204" pitchFamily="49" charset="0"/>
                <a:ea typeface="나눔고딕" panose="020D0604000000000000" pitchFamily="50" charset="-127"/>
              </a:rPr>
              <a:t>External Reputation Analysis</a:t>
            </a:r>
            <a:endParaRPr lang="en-US" sz="800" b="1" dirty="0">
              <a:solidFill>
                <a:schemeClr val="bg1"/>
              </a:solidFill>
              <a:latin typeface="Consolas" panose="020B0609020204030204" pitchFamily="49" charset="0"/>
              <a:ea typeface="나눔고딕" panose="020D0604000000000000" pitchFamily="50" charset="-127"/>
            </a:endParaRPr>
          </a:p>
        </p:txBody>
      </p:sp>
      <p:sp>
        <p:nvSpPr>
          <p:cNvPr id="78" name="Rounded Rectangle 232">
            <a:extLst>
              <a:ext uri="{FF2B5EF4-FFF2-40B4-BE49-F238E27FC236}">
                <a16:creationId xmlns:a16="http://schemas.microsoft.com/office/drawing/2014/main" id="{3AA786C6-FCC4-08FE-4852-085B5BC12CAA}"/>
              </a:ext>
            </a:extLst>
          </p:cNvPr>
          <p:cNvSpPr/>
          <p:nvPr/>
        </p:nvSpPr>
        <p:spPr bwMode="invGray">
          <a:xfrm>
            <a:off x="4991863" y="2301696"/>
            <a:ext cx="815347"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700" b="1" dirty="0">
                <a:solidFill>
                  <a:schemeClr val="bg1"/>
                </a:solidFill>
                <a:latin typeface="Consolas" panose="020B0609020204030204" pitchFamily="49" charset="0"/>
                <a:ea typeface="나눔고딕" panose="020D0604000000000000" pitchFamily="50" charset="-127"/>
              </a:rPr>
              <a:t>Geolocation IP Analysis</a:t>
            </a:r>
          </a:p>
        </p:txBody>
      </p:sp>
      <p:sp>
        <p:nvSpPr>
          <p:cNvPr id="79" name="Rounded Rectangle 233">
            <a:extLst>
              <a:ext uri="{FF2B5EF4-FFF2-40B4-BE49-F238E27FC236}">
                <a16:creationId xmlns:a16="http://schemas.microsoft.com/office/drawing/2014/main" id="{340DC2E8-BB6C-B6E0-68AA-8B868B2C0A83}"/>
              </a:ext>
            </a:extLst>
          </p:cNvPr>
          <p:cNvSpPr/>
          <p:nvPr/>
        </p:nvSpPr>
        <p:spPr bwMode="invGray">
          <a:xfrm>
            <a:off x="6017999" y="2301696"/>
            <a:ext cx="815347"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800" b="1" dirty="0" err="1">
                <a:solidFill>
                  <a:schemeClr val="bg1"/>
                </a:solidFill>
                <a:latin typeface="Consolas" panose="020B0609020204030204" pitchFamily="49" charset="0"/>
                <a:ea typeface="나눔고딕" panose="020D0604000000000000" pitchFamily="50" charset="-127"/>
              </a:rPr>
              <a:t>Whois</a:t>
            </a:r>
            <a:r>
              <a:rPr lang="en-US" sz="800" b="1" dirty="0">
                <a:solidFill>
                  <a:schemeClr val="bg1"/>
                </a:solidFill>
                <a:latin typeface="Consolas" panose="020B0609020204030204" pitchFamily="49" charset="0"/>
                <a:ea typeface="나눔고딕" panose="020D0604000000000000" pitchFamily="50" charset="-127"/>
              </a:rPr>
              <a:t> IP Analysis</a:t>
            </a:r>
          </a:p>
        </p:txBody>
      </p:sp>
      <p:sp>
        <p:nvSpPr>
          <p:cNvPr id="80" name="Rounded Rectangle 234">
            <a:extLst>
              <a:ext uri="{FF2B5EF4-FFF2-40B4-BE49-F238E27FC236}">
                <a16:creationId xmlns:a16="http://schemas.microsoft.com/office/drawing/2014/main" id="{40EE89D0-80E1-2CD6-85E5-5D028539C645}"/>
              </a:ext>
            </a:extLst>
          </p:cNvPr>
          <p:cNvSpPr/>
          <p:nvPr/>
        </p:nvSpPr>
        <p:spPr bwMode="invGray">
          <a:xfrm>
            <a:off x="7036525" y="2301696"/>
            <a:ext cx="798703"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altLang="ko-KR" sz="800" b="1" dirty="0">
                <a:solidFill>
                  <a:schemeClr val="bg1"/>
                </a:solidFill>
                <a:latin typeface="Consolas" panose="020B0609020204030204" pitchFamily="49" charset="0"/>
                <a:ea typeface="나눔고딕" panose="020D0604000000000000" pitchFamily="50" charset="-127"/>
              </a:rPr>
              <a:t>Logs</a:t>
            </a:r>
          </a:p>
          <a:p>
            <a:pPr algn="ctr" defTabSz="914011"/>
            <a:r>
              <a:rPr lang="en-US" altLang="ko-KR" sz="800" b="1" dirty="0">
                <a:solidFill>
                  <a:schemeClr val="bg1"/>
                </a:solidFill>
                <a:latin typeface="Consolas" panose="020B0609020204030204" pitchFamily="49" charset="0"/>
                <a:ea typeface="나눔고딕" panose="020D0604000000000000" pitchFamily="50" charset="-127"/>
              </a:rPr>
              <a:t>linkage analysis</a:t>
            </a:r>
            <a:endParaRPr lang="en-US" sz="800" b="1" dirty="0">
              <a:solidFill>
                <a:schemeClr val="bg1"/>
              </a:solidFill>
              <a:latin typeface="Consolas" panose="020B0609020204030204" pitchFamily="49" charset="0"/>
              <a:ea typeface="나눔고딕" panose="020D0604000000000000" pitchFamily="50" charset="-127"/>
            </a:endParaRPr>
          </a:p>
        </p:txBody>
      </p:sp>
      <p:sp>
        <p:nvSpPr>
          <p:cNvPr id="81" name="Rounded Rectangle 235">
            <a:extLst>
              <a:ext uri="{FF2B5EF4-FFF2-40B4-BE49-F238E27FC236}">
                <a16:creationId xmlns:a16="http://schemas.microsoft.com/office/drawing/2014/main" id="{0688D724-92A4-D71F-5BB8-D68C3E566B09}"/>
              </a:ext>
            </a:extLst>
          </p:cNvPr>
          <p:cNvSpPr/>
          <p:nvPr/>
        </p:nvSpPr>
        <p:spPr bwMode="invGray">
          <a:xfrm>
            <a:off x="8062661" y="2301696"/>
            <a:ext cx="815347" cy="380085"/>
          </a:xfrm>
          <a:prstGeom prst="roundRect">
            <a:avLst/>
          </a:prstGeom>
          <a:solidFill>
            <a:srgbClr val="49545D"/>
          </a:solidFill>
          <a:ln w="25400">
            <a:solidFill>
              <a:srgbClr val="49545D"/>
            </a:solid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altLang="ko-KR" sz="800" b="1" dirty="0">
                <a:solidFill>
                  <a:schemeClr val="bg1"/>
                </a:solidFill>
                <a:latin typeface="Consolas" panose="020B0609020204030204" pitchFamily="49" charset="0"/>
                <a:ea typeface="나눔고딕" panose="020D0604000000000000" pitchFamily="50" charset="-127"/>
              </a:rPr>
              <a:t>Apply blocking policy</a:t>
            </a:r>
            <a:endParaRPr lang="en-US" sz="800" b="1" dirty="0">
              <a:solidFill>
                <a:schemeClr val="bg1"/>
              </a:solidFill>
              <a:latin typeface="Consolas" panose="020B0609020204030204" pitchFamily="49" charset="0"/>
              <a:ea typeface="나눔고딕" panose="020D0604000000000000" pitchFamily="50" charset="-127"/>
            </a:endParaRPr>
          </a:p>
        </p:txBody>
      </p:sp>
      <p:cxnSp>
        <p:nvCxnSpPr>
          <p:cNvPr id="82" name="Straight Connector 1035">
            <a:extLst>
              <a:ext uri="{FF2B5EF4-FFF2-40B4-BE49-F238E27FC236}">
                <a16:creationId xmlns:a16="http://schemas.microsoft.com/office/drawing/2014/main" id="{145832B9-F09A-A83F-55B5-936953E67FBC}"/>
              </a:ext>
            </a:extLst>
          </p:cNvPr>
          <p:cNvCxnSpPr>
            <a:endCxn id="83" idx="0"/>
          </p:cNvCxnSpPr>
          <p:nvPr/>
        </p:nvCxnSpPr>
        <p:spPr>
          <a:xfrm flipV="1">
            <a:off x="885891" y="3016781"/>
            <a:ext cx="8078077" cy="3233"/>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3" name="Isosceles Triangle 278">
            <a:extLst>
              <a:ext uri="{FF2B5EF4-FFF2-40B4-BE49-F238E27FC236}">
                <a16:creationId xmlns:a16="http://schemas.microsoft.com/office/drawing/2014/main" id="{98565A34-F3F8-264A-F786-1D3B0FDAB618}"/>
              </a:ext>
            </a:extLst>
          </p:cNvPr>
          <p:cNvSpPr/>
          <p:nvPr/>
        </p:nvSpPr>
        <p:spPr bwMode="invGray">
          <a:xfrm rot="5400000">
            <a:off x="8826776" y="2948675"/>
            <a:ext cx="138172" cy="136211"/>
          </a:xfrm>
          <a:prstGeom prst="triangle">
            <a:avLst/>
          </a:prstGeom>
          <a:solidFill>
            <a:srgbClr val="00B05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dirty="0">
              <a:solidFill>
                <a:srgbClr val="000000"/>
              </a:solidFill>
              <a:latin typeface="Consolas" panose="020B0609020204030204" pitchFamily="49" charset="0"/>
              <a:ea typeface="나눔고딕" panose="020D0604000000000000" pitchFamily="50" charset="-127"/>
            </a:endParaRPr>
          </a:p>
        </p:txBody>
      </p:sp>
      <p:sp>
        <p:nvSpPr>
          <p:cNvPr id="84" name="Isosceles Triangle 301">
            <a:extLst>
              <a:ext uri="{FF2B5EF4-FFF2-40B4-BE49-F238E27FC236}">
                <a16:creationId xmlns:a16="http://schemas.microsoft.com/office/drawing/2014/main" id="{52BAEF88-C4DE-0D70-A8FE-DFD52B6A9C1A}"/>
              </a:ext>
            </a:extLst>
          </p:cNvPr>
          <p:cNvSpPr/>
          <p:nvPr/>
        </p:nvSpPr>
        <p:spPr bwMode="invGray">
          <a:xfrm rot="5400000">
            <a:off x="8826776" y="1490955"/>
            <a:ext cx="138172" cy="136211"/>
          </a:xfrm>
          <a:prstGeom prst="triangle">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dirty="0">
              <a:solidFill>
                <a:srgbClr val="000000"/>
              </a:solidFill>
              <a:latin typeface="Consolas" panose="020B0609020204030204" pitchFamily="49" charset="0"/>
              <a:ea typeface="나눔고딕" panose="020D0604000000000000" pitchFamily="50" charset="-127"/>
            </a:endParaRPr>
          </a:p>
        </p:txBody>
      </p:sp>
      <p:sp>
        <p:nvSpPr>
          <p:cNvPr id="85" name="Isosceles Triangle 302">
            <a:extLst>
              <a:ext uri="{FF2B5EF4-FFF2-40B4-BE49-F238E27FC236}">
                <a16:creationId xmlns:a16="http://schemas.microsoft.com/office/drawing/2014/main" id="{8136592A-7556-76D1-D5D1-299B5A5AB31E}"/>
              </a:ext>
            </a:extLst>
          </p:cNvPr>
          <p:cNvSpPr/>
          <p:nvPr/>
        </p:nvSpPr>
        <p:spPr bwMode="invGray">
          <a:xfrm rot="5400000">
            <a:off x="882734" y="1490955"/>
            <a:ext cx="138172" cy="136211"/>
          </a:xfrm>
          <a:prstGeom prst="triangle">
            <a:avLst/>
          </a:prstGeom>
          <a:solidFill>
            <a:srgbClr val="FF000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dirty="0">
              <a:solidFill>
                <a:srgbClr val="000000"/>
              </a:solidFill>
              <a:latin typeface="Consolas" panose="020B0609020204030204" pitchFamily="49" charset="0"/>
              <a:ea typeface="나눔고딕" panose="020D0604000000000000" pitchFamily="50" charset="-127"/>
            </a:endParaRPr>
          </a:p>
        </p:txBody>
      </p:sp>
      <p:sp>
        <p:nvSpPr>
          <p:cNvPr id="86" name="Isosceles Triangle 304">
            <a:extLst>
              <a:ext uri="{FF2B5EF4-FFF2-40B4-BE49-F238E27FC236}">
                <a16:creationId xmlns:a16="http://schemas.microsoft.com/office/drawing/2014/main" id="{5CD88417-83AD-5FF4-307D-404DCB0E64E0}"/>
              </a:ext>
            </a:extLst>
          </p:cNvPr>
          <p:cNvSpPr/>
          <p:nvPr/>
        </p:nvSpPr>
        <p:spPr bwMode="invGray">
          <a:xfrm rot="5400000">
            <a:off x="886188" y="2948675"/>
            <a:ext cx="138172" cy="136211"/>
          </a:xfrm>
          <a:prstGeom prst="triangle">
            <a:avLst/>
          </a:prstGeom>
          <a:solidFill>
            <a:srgbClr val="00B05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endParaRPr lang="en-US" dirty="0">
              <a:solidFill>
                <a:srgbClr val="000000"/>
              </a:solidFill>
              <a:latin typeface="Consolas" panose="020B0609020204030204" pitchFamily="49" charset="0"/>
              <a:ea typeface="나눔고딕" panose="020D0604000000000000" pitchFamily="50" charset="-127"/>
            </a:endParaRPr>
          </a:p>
        </p:txBody>
      </p:sp>
      <p:sp>
        <p:nvSpPr>
          <p:cNvPr id="87" name="Rounded Rectangle 305">
            <a:extLst>
              <a:ext uri="{FF2B5EF4-FFF2-40B4-BE49-F238E27FC236}">
                <a16:creationId xmlns:a16="http://schemas.microsoft.com/office/drawing/2014/main" id="{4601359A-1A6F-F867-AA06-8FF4144EE1C3}"/>
              </a:ext>
            </a:extLst>
          </p:cNvPr>
          <p:cNvSpPr/>
          <p:nvPr/>
        </p:nvSpPr>
        <p:spPr bwMode="invGray">
          <a:xfrm>
            <a:off x="868136" y="2930507"/>
            <a:ext cx="7955250" cy="174186"/>
          </a:xfrm>
          <a:prstGeom prst="roundRect">
            <a:avLst/>
          </a:prstGeom>
          <a:solidFill>
            <a:srgbClr val="00B050"/>
          </a:solidFill>
          <a:ln w="76200">
            <a:noFill/>
            <a:round/>
            <a:headEnd/>
            <a:tailEn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011"/>
            <a:r>
              <a:rPr lang="en-US" sz="10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Automation</a:t>
            </a:r>
          </a:p>
        </p:txBody>
      </p:sp>
      <p:sp>
        <p:nvSpPr>
          <p:cNvPr id="88" name="Rectangle 324">
            <a:extLst>
              <a:ext uri="{FF2B5EF4-FFF2-40B4-BE49-F238E27FC236}">
                <a16:creationId xmlns:a16="http://schemas.microsoft.com/office/drawing/2014/main" id="{512CC63F-156B-2D3C-D485-5A9CD981F9AE}"/>
              </a:ext>
            </a:extLst>
          </p:cNvPr>
          <p:cNvSpPr/>
          <p:nvPr/>
        </p:nvSpPr>
        <p:spPr>
          <a:xfrm>
            <a:off x="9112650" y="2024310"/>
            <a:ext cx="1885473" cy="523220"/>
          </a:xfrm>
          <a:prstGeom prst="rect">
            <a:avLst/>
          </a:prstGeom>
          <a:solidFill>
            <a:schemeClr val="tx1">
              <a:alpha val="58000"/>
            </a:schemeClr>
          </a:solidFill>
        </p:spPr>
        <p:txBody>
          <a:bodyPr wrap="square">
            <a:spAutoFit/>
          </a:bodyPr>
          <a:lstStyle/>
          <a:p>
            <a:pPr algn="ctr" defTabSz="914011"/>
            <a:r>
              <a:rPr lang="en-US" sz="14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TOTAL TIME</a:t>
            </a:r>
          </a:p>
          <a:p>
            <a:pPr algn="ctr" defTabSz="914011"/>
            <a:r>
              <a:rPr lang="en-US" sz="14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Start to Finish</a:t>
            </a:r>
          </a:p>
        </p:txBody>
      </p:sp>
      <p:sp>
        <p:nvSpPr>
          <p:cNvPr id="89" name="Rectangle 68">
            <a:extLst>
              <a:ext uri="{FF2B5EF4-FFF2-40B4-BE49-F238E27FC236}">
                <a16:creationId xmlns:a16="http://schemas.microsoft.com/office/drawing/2014/main" id="{7B0292E3-C85C-9EF3-7DE2-B55B541AFEFA}"/>
              </a:ext>
            </a:extLst>
          </p:cNvPr>
          <p:cNvSpPr/>
          <p:nvPr/>
        </p:nvSpPr>
        <p:spPr>
          <a:xfrm>
            <a:off x="11081943" y="1781102"/>
            <a:ext cx="1042200" cy="938719"/>
          </a:xfrm>
          <a:prstGeom prst="rect">
            <a:avLst/>
          </a:prstGeom>
          <a:solidFill>
            <a:srgbClr val="C00000"/>
          </a:solidFill>
          <a:ln w="66675" cmpd="thinThick">
            <a:solidFill>
              <a:srgbClr val="FF0000"/>
            </a:solidFill>
          </a:ln>
        </p:spPr>
        <p:txBody>
          <a:bodyPr wrap="square" anchor="ctr">
            <a:spAutoFit/>
          </a:bodyPr>
          <a:lstStyle/>
          <a:p>
            <a:pPr algn="ctr" defTabSz="914011"/>
            <a:r>
              <a:rPr lang="en-US" altLang="ko-KR" sz="11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Using </a:t>
            </a:r>
            <a:r>
              <a:rPr lang="en-US" altLang="ko-KR" sz="1100" b="1" dirty="0" err="1">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FortiSOAR</a:t>
            </a:r>
            <a:r>
              <a:rPr lang="en-US" altLang="ko-KR" sz="11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 Saves</a:t>
            </a:r>
            <a:r>
              <a:rPr lang="ko-KR" altLang="en-US" sz="11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 </a:t>
            </a:r>
            <a:r>
              <a:rPr lang="en-US" altLang="ko-KR" sz="11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99%</a:t>
            </a:r>
          </a:p>
          <a:p>
            <a:pPr algn="ctr" defTabSz="914011"/>
            <a:r>
              <a:rPr lang="en-US" altLang="ko-KR" sz="11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rPr>
              <a:t>Time Efficiency</a:t>
            </a:r>
            <a:endParaRPr lang="en-US" sz="1100" b="1" dirty="0">
              <a:solidFill>
                <a:schemeClr val="bg1"/>
              </a:solidFill>
              <a:effectLst>
                <a:outerShdw blurRad="38100" dist="38100" dir="2700000" algn="tl">
                  <a:srgbClr val="000000">
                    <a:alpha val="43137"/>
                  </a:srgbClr>
                </a:outerShdw>
              </a:effectLst>
              <a:latin typeface="Consolas" panose="020B0609020204030204" pitchFamily="49" charset="0"/>
              <a:ea typeface="나눔고딕" panose="020D0604000000000000" pitchFamily="50" charset="-127"/>
            </a:endParaRPr>
          </a:p>
        </p:txBody>
      </p:sp>
    </p:spTree>
    <p:extLst>
      <p:ext uri="{BB962C8B-B14F-4D97-AF65-F5344CB8AC3E}">
        <p14:creationId xmlns:p14="http://schemas.microsoft.com/office/powerpoint/2010/main" val="12786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3EF92A-A89F-3CE0-7599-1FD6805619E0}"/>
              </a:ext>
            </a:extLst>
          </p:cNvPr>
          <p:cNvPicPr>
            <a:picLocks noChangeAspect="1"/>
          </p:cNvPicPr>
          <p:nvPr/>
        </p:nvPicPr>
        <p:blipFill>
          <a:blip r:embed="rId2"/>
          <a:stretch>
            <a:fillRect/>
          </a:stretch>
        </p:blipFill>
        <p:spPr>
          <a:xfrm>
            <a:off x="5976562" y="95050"/>
            <a:ext cx="5862427" cy="6321796"/>
          </a:xfrm>
          <a:prstGeom prst="rect">
            <a:avLst/>
          </a:prstGeom>
          <a:effectLst>
            <a:outerShdw blurRad="63500" sx="102000" sy="102000" algn="ctr" rotWithShape="0">
              <a:srgbClr val="000000">
                <a:alpha val="40000"/>
              </a:srgbClr>
            </a:outerShdw>
          </a:effectLst>
        </p:spPr>
      </p:pic>
      <p:sp>
        <p:nvSpPr>
          <p:cNvPr id="3" name="Content Placeholder 2">
            <a:extLst>
              <a:ext uri="{FF2B5EF4-FFF2-40B4-BE49-F238E27FC236}">
                <a16:creationId xmlns:a16="http://schemas.microsoft.com/office/drawing/2014/main" id="{BB4C4848-E318-0B69-45DB-110EF502485C}"/>
              </a:ext>
            </a:extLst>
          </p:cNvPr>
          <p:cNvSpPr>
            <a:spLocks noGrp="1"/>
          </p:cNvSpPr>
          <p:nvPr>
            <p:ph idx="1"/>
          </p:nvPr>
        </p:nvSpPr>
        <p:spPr/>
        <p:txBody>
          <a:bodyPr/>
          <a:lstStyle/>
          <a:p>
            <a:pPr marL="0" indent="0">
              <a:buNone/>
            </a:pPr>
            <a:r>
              <a:rPr lang="en-GB" b="1" dirty="0"/>
              <a:t>Fortinet Documentation Site:</a:t>
            </a:r>
            <a:endParaRPr lang="en-GB" dirty="0"/>
          </a:p>
          <a:p>
            <a:pPr marL="0" indent="0">
              <a:buNone/>
            </a:pPr>
            <a:r>
              <a:rPr lang="en-GB" dirty="0">
                <a:hlinkClick r:id="rId3"/>
              </a:rPr>
              <a:t>https://docs.fortinet.com/product/fortisoar</a:t>
            </a:r>
            <a:r>
              <a:rPr lang="en-GB" dirty="0"/>
              <a:t>  </a:t>
            </a:r>
          </a:p>
          <a:p>
            <a:r>
              <a:rPr lang="en-GB" dirty="0"/>
              <a:t>Admin Guides</a:t>
            </a:r>
          </a:p>
          <a:p>
            <a:r>
              <a:rPr lang="en-GB" dirty="0"/>
              <a:t>Reference Manuals</a:t>
            </a:r>
          </a:p>
          <a:p>
            <a:r>
              <a:rPr lang="en-GB"/>
              <a:t>Installation Guides</a:t>
            </a:r>
            <a:endParaRPr lang="en-GB" dirty="0"/>
          </a:p>
          <a:p>
            <a:pPr marL="0" indent="0">
              <a:buNone/>
            </a:pPr>
            <a:endParaRPr lang="en-GB" dirty="0"/>
          </a:p>
        </p:txBody>
      </p:sp>
      <p:sp>
        <p:nvSpPr>
          <p:cNvPr id="2" name="Title 1">
            <a:extLst>
              <a:ext uri="{FF2B5EF4-FFF2-40B4-BE49-F238E27FC236}">
                <a16:creationId xmlns:a16="http://schemas.microsoft.com/office/drawing/2014/main" id="{B3DBF2AC-16BF-C7BF-72D8-318757926F10}"/>
              </a:ext>
            </a:extLst>
          </p:cNvPr>
          <p:cNvSpPr>
            <a:spLocks noGrp="1"/>
          </p:cNvSpPr>
          <p:nvPr>
            <p:ph type="title"/>
          </p:nvPr>
        </p:nvSpPr>
        <p:spPr/>
        <p:txBody>
          <a:bodyPr/>
          <a:lstStyle/>
          <a:p>
            <a:r>
              <a:rPr lang="en-GB" dirty="0"/>
              <a:t>External Facing Resources</a:t>
            </a:r>
          </a:p>
        </p:txBody>
      </p:sp>
    </p:spTree>
    <p:extLst>
      <p:ext uri="{BB962C8B-B14F-4D97-AF65-F5344CB8AC3E}">
        <p14:creationId xmlns:p14="http://schemas.microsoft.com/office/powerpoint/2010/main" val="39040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28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16B905C-F65E-430D-A5E3-AC0EC935B626}"/>
              </a:ext>
            </a:extLst>
          </p:cNvPr>
          <p:cNvSpPr>
            <a:spLocks noGrp="1"/>
          </p:cNvSpPr>
          <p:nvPr>
            <p:ph idx="1"/>
          </p:nvPr>
        </p:nvSpPr>
        <p:spPr/>
        <p:txBody>
          <a:bodyPr/>
          <a:lstStyle/>
          <a:p>
            <a:r>
              <a:rPr lang="en-GB" dirty="0"/>
              <a:t>SOAR is a tool that enables the collection of data about cybersecurity threats, and the ability to respond to security events (alerts/incidents), with little or no human assistance.</a:t>
            </a:r>
          </a:p>
          <a:p>
            <a:r>
              <a:rPr lang="en-GB" dirty="0"/>
              <a:t>SOAR achieves this via </a:t>
            </a:r>
            <a:r>
              <a:rPr lang="en-GB" b="1" dirty="0"/>
              <a:t>Security Orchestration </a:t>
            </a:r>
            <a:r>
              <a:rPr lang="en-GB" dirty="0"/>
              <a:t>by connecting to and integrating disparate internal and external tools via built-in or custom integrations and APIs. These tools include, but are not limited to, SIEMs, firewalls, IDSs/IPSs, endpoint security systems, threat intelligence feeds, and other third party systems.</a:t>
            </a:r>
          </a:p>
          <a:p>
            <a:r>
              <a:rPr lang="en-GB" dirty="0"/>
              <a:t>Through the use of </a:t>
            </a:r>
            <a:r>
              <a:rPr lang="en-GB" b="1" dirty="0"/>
              <a:t>Security Automation</a:t>
            </a:r>
            <a:r>
              <a:rPr lang="en-GB" dirty="0"/>
              <a:t> the ingestion and analysis of alerts and data is automated, replacing repeatable manual tasks and processes. This enables faster and consistent completion of these tasks and processes, while allowing for elevation to human intervention</a:t>
            </a:r>
          </a:p>
          <a:p>
            <a:r>
              <a:rPr lang="en-GB" dirty="0"/>
              <a:t>Then through SOAR’s orchestration and automation, it can perform a </a:t>
            </a:r>
            <a:r>
              <a:rPr lang="en-GB" b="1" dirty="0"/>
              <a:t>Security Response </a:t>
            </a:r>
            <a:r>
              <a:rPr lang="en-GB" dirty="0"/>
              <a:t>to an event by collaborating with the tools to block or remediate the detected threat, or share threat intelligence with them. This enables a comprehensive response to events. </a:t>
            </a:r>
          </a:p>
        </p:txBody>
      </p:sp>
      <p:sp>
        <p:nvSpPr>
          <p:cNvPr id="5" name="Title 4">
            <a:extLst>
              <a:ext uri="{FF2B5EF4-FFF2-40B4-BE49-F238E27FC236}">
                <a16:creationId xmlns:a16="http://schemas.microsoft.com/office/drawing/2014/main" id="{FE1D647F-2D8F-D82A-E879-24E784E5AF2A}"/>
              </a:ext>
            </a:extLst>
          </p:cNvPr>
          <p:cNvSpPr>
            <a:spLocks noGrp="1"/>
          </p:cNvSpPr>
          <p:nvPr>
            <p:ph type="title"/>
          </p:nvPr>
        </p:nvSpPr>
        <p:spPr/>
        <p:txBody>
          <a:bodyPr/>
          <a:lstStyle/>
          <a:p>
            <a:r>
              <a:rPr lang="en-GB" b="1" dirty="0">
                <a:solidFill>
                  <a:srgbClr val="2CCCD3"/>
                </a:solidFill>
              </a:rPr>
              <a:t>S</a:t>
            </a:r>
            <a:r>
              <a:rPr lang="en-GB" dirty="0"/>
              <a:t>ecurity </a:t>
            </a:r>
            <a:r>
              <a:rPr lang="en-GB" b="1" dirty="0">
                <a:solidFill>
                  <a:srgbClr val="2CCCD3"/>
                </a:solidFill>
              </a:rPr>
              <a:t>O</a:t>
            </a:r>
            <a:r>
              <a:rPr lang="en-GB" dirty="0"/>
              <a:t>rchestration, </a:t>
            </a:r>
            <a:r>
              <a:rPr lang="en-GB" b="1" dirty="0">
                <a:solidFill>
                  <a:srgbClr val="2CCCD3"/>
                </a:solidFill>
              </a:rPr>
              <a:t>A</a:t>
            </a:r>
            <a:r>
              <a:rPr lang="en-GB" dirty="0"/>
              <a:t>utomation, and </a:t>
            </a:r>
            <a:r>
              <a:rPr lang="en-GB" b="1" dirty="0">
                <a:solidFill>
                  <a:srgbClr val="2CCCD3"/>
                </a:solidFill>
              </a:rPr>
              <a:t>R</a:t>
            </a:r>
            <a:r>
              <a:rPr lang="en-GB" dirty="0"/>
              <a:t>esponse</a:t>
            </a:r>
          </a:p>
        </p:txBody>
      </p:sp>
    </p:spTree>
    <p:extLst>
      <p:ext uri="{BB962C8B-B14F-4D97-AF65-F5344CB8AC3E}">
        <p14:creationId xmlns:p14="http://schemas.microsoft.com/office/powerpoint/2010/main" val="288632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46">
            <a:extLst>
              <a:ext uri="{FF2B5EF4-FFF2-40B4-BE49-F238E27FC236}">
                <a16:creationId xmlns:a16="http://schemas.microsoft.com/office/drawing/2014/main" id="{BF73508A-1C84-CFE9-D6C1-498B2221F805}"/>
              </a:ext>
            </a:extLst>
          </p:cNvPr>
          <p:cNvSpPr/>
          <p:nvPr/>
        </p:nvSpPr>
        <p:spPr>
          <a:xfrm>
            <a:off x="-2328" y="699436"/>
            <a:ext cx="6188131" cy="6160034"/>
          </a:xfrm>
          <a:custGeom>
            <a:avLst/>
            <a:gdLst>
              <a:gd name="connsiteX0" fmla="*/ 0 w 6544178"/>
              <a:gd name="connsiteY0" fmla="*/ 1196926 h 7943019"/>
              <a:gd name="connsiteX1" fmla="*/ 6544178 w 6544178"/>
              <a:gd name="connsiteY1" fmla="*/ 0 h 7943019"/>
              <a:gd name="connsiteX2" fmla="*/ 6544178 w 6544178"/>
              <a:gd name="connsiteY2" fmla="*/ 6971764 h 7943019"/>
              <a:gd name="connsiteX3" fmla="*/ 1233856 w 6544178"/>
              <a:gd name="connsiteY3" fmla="*/ 7943019 h 7943019"/>
              <a:gd name="connsiteX4" fmla="*/ 0 w 6544178"/>
              <a:gd name="connsiteY4" fmla="*/ 1196926 h 7943019"/>
              <a:gd name="connsiteX0" fmla="*/ 0 w 6506418"/>
              <a:gd name="connsiteY0" fmla="*/ 1175420 h 7943019"/>
              <a:gd name="connsiteX1" fmla="*/ 6506418 w 6506418"/>
              <a:gd name="connsiteY1" fmla="*/ 0 h 7943019"/>
              <a:gd name="connsiteX2" fmla="*/ 6506418 w 6506418"/>
              <a:gd name="connsiteY2" fmla="*/ 6971764 h 7943019"/>
              <a:gd name="connsiteX3" fmla="*/ 1196096 w 6506418"/>
              <a:gd name="connsiteY3" fmla="*/ 7943019 h 7943019"/>
              <a:gd name="connsiteX4" fmla="*/ 0 w 6506418"/>
              <a:gd name="connsiteY4" fmla="*/ 1175420 h 7943019"/>
              <a:gd name="connsiteX0" fmla="*/ 0 w 6506418"/>
              <a:gd name="connsiteY0" fmla="*/ 1175420 h 6971764"/>
              <a:gd name="connsiteX1" fmla="*/ 6506418 w 6506418"/>
              <a:gd name="connsiteY1" fmla="*/ 0 h 6971764"/>
              <a:gd name="connsiteX2" fmla="*/ 6506418 w 6506418"/>
              <a:gd name="connsiteY2" fmla="*/ 6971764 h 6971764"/>
              <a:gd name="connsiteX3" fmla="*/ 1248293 w 6506418"/>
              <a:gd name="connsiteY3" fmla="*/ 6768284 h 6971764"/>
              <a:gd name="connsiteX4" fmla="*/ 0 w 6506418"/>
              <a:gd name="connsiteY4" fmla="*/ 1175420 h 6971764"/>
              <a:gd name="connsiteX0" fmla="*/ 0 w 6506603"/>
              <a:gd name="connsiteY0" fmla="*/ 1175420 h 6768284"/>
              <a:gd name="connsiteX1" fmla="*/ 6506418 w 6506603"/>
              <a:gd name="connsiteY1" fmla="*/ 0 h 6768284"/>
              <a:gd name="connsiteX2" fmla="*/ 6506603 w 6506603"/>
              <a:gd name="connsiteY2" fmla="*/ 6301546 h 6768284"/>
              <a:gd name="connsiteX3" fmla="*/ 1248293 w 6506603"/>
              <a:gd name="connsiteY3" fmla="*/ 6768284 h 6768284"/>
              <a:gd name="connsiteX4" fmla="*/ 0 w 6506603"/>
              <a:gd name="connsiteY4" fmla="*/ 1175420 h 6768284"/>
              <a:gd name="connsiteX0" fmla="*/ 0 w 6506603"/>
              <a:gd name="connsiteY0" fmla="*/ 1175420 h 7157929"/>
              <a:gd name="connsiteX1" fmla="*/ 6506418 w 6506603"/>
              <a:gd name="connsiteY1" fmla="*/ 0 h 7157929"/>
              <a:gd name="connsiteX2" fmla="*/ 6506603 w 6506603"/>
              <a:gd name="connsiteY2" fmla="*/ 6301546 h 7157929"/>
              <a:gd name="connsiteX3" fmla="*/ 1108686 w 6506603"/>
              <a:gd name="connsiteY3" fmla="*/ 7157929 h 7157929"/>
              <a:gd name="connsiteX4" fmla="*/ 0 w 6506603"/>
              <a:gd name="connsiteY4" fmla="*/ 1175420 h 7157929"/>
              <a:gd name="connsiteX0" fmla="*/ 0 w 6506423"/>
              <a:gd name="connsiteY0" fmla="*/ 1175420 h 7157929"/>
              <a:gd name="connsiteX1" fmla="*/ 6506418 w 6506423"/>
              <a:gd name="connsiteY1" fmla="*/ 0 h 7157929"/>
              <a:gd name="connsiteX2" fmla="*/ 6506019 w 6506423"/>
              <a:gd name="connsiteY2" fmla="*/ 6298418 h 7157929"/>
              <a:gd name="connsiteX3" fmla="*/ 1108686 w 6506423"/>
              <a:gd name="connsiteY3" fmla="*/ 7157929 h 7157929"/>
              <a:gd name="connsiteX4" fmla="*/ 0 w 6506423"/>
              <a:gd name="connsiteY4" fmla="*/ 1175420 h 7157929"/>
              <a:gd name="connsiteX0" fmla="*/ 0 w 6506423"/>
              <a:gd name="connsiteY0" fmla="*/ 1175420 h 6702949"/>
              <a:gd name="connsiteX1" fmla="*/ 6506418 w 6506423"/>
              <a:gd name="connsiteY1" fmla="*/ 0 h 6702949"/>
              <a:gd name="connsiteX2" fmla="*/ 6506019 w 6506423"/>
              <a:gd name="connsiteY2" fmla="*/ 6298418 h 6702949"/>
              <a:gd name="connsiteX3" fmla="*/ 2019388 w 6506423"/>
              <a:gd name="connsiteY3" fmla="*/ 6702949 h 6702949"/>
              <a:gd name="connsiteX4" fmla="*/ 0 w 6506423"/>
              <a:gd name="connsiteY4" fmla="*/ 1175420 h 6702949"/>
              <a:gd name="connsiteX0" fmla="*/ 0 w 6044359"/>
              <a:gd name="connsiteY0" fmla="*/ 1114404 h 6702949"/>
              <a:gd name="connsiteX1" fmla="*/ 6044354 w 6044359"/>
              <a:gd name="connsiteY1" fmla="*/ 0 h 6702949"/>
              <a:gd name="connsiteX2" fmla="*/ 6043955 w 6044359"/>
              <a:gd name="connsiteY2" fmla="*/ 6298418 h 6702949"/>
              <a:gd name="connsiteX3" fmla="*/ 1557324 w 6044359"/>
              <a:gd name="connsiteY3" fmla="*/ 6702949 h 6702949"/>
              <a:gd name="connsiteX4" fmla="*/ 0 w 6044359"/>
              <a:gd name="connsiteY4" fmla="*/ 1114404 h 6702949"/>
              <a:gd name="connsiteX0" fmla="*/ 0 w 5995867"/>
              <a:gd name="connsiteY0" fmla="*/ 1113092 h 6702949"/>
              <a:gd name="connsiteX1" fmla="*/ 5995862 w 5995867"/>
              <a:gd name="connsiteY1" fmla="*/ 0 h 6702949"/>
              <a:gd name="connsiteX2" fmla="*/ 5995463 w 5995867"/>
              <a:gd name="connsiteY2" fmla="*/ 6298418 h 6702949"/>
              <a:gd name="connsiteX3" fmla="*/ 1508832 w 5995867"/>
              <a:gd name="connsiteY3" fmla="*/ 6702949 h 6702949"/>
              <a:gd name="connsiteX4" fmla="*/ 0 w 5995867"/>
              <a:gd name="connsiteY4" fmla="*/ 1113092 h 6702949"/>
              <a:gd name="connsiteX0" fmla="*/ 0 w 5995867"/>
              <a:gd name="connsiteY0" fmla="*/ 1113092 h 7077910"/>
              <a:gd name="connsiteX1" fmla="*/ 5995862 w 5995867"/>
              <a:gd name="connsiteY1" fmla="*/ 0 h 7077910"/>
              <a:gd name="connsiteX2" fmla="*/ 5995463 w 5995867"/>
              <a:gd name="connsiteY2" fmla="*/ 6298418 h 7077910"/>
              <a:gd name="connsiteX3" fmla="*/ 1098423 w 5995867"/>
              <a:gd name="connsiteY3" fmla="*/ 7077910 h 7077910"/>
              <a:gd name="connsiteX4" fmla="*/ 0 w 5995867"/>
              <a:gd name="connsiteY4" fmla="*/ 1113092 h 7077910"/>
              <a:gd name="connsiteX0" fmla="*/ 0 w 6022910"/>
              <a:gd name="connsiteY0" fmla="*/ 1117418 h 7077910"/>
              <a:gd name="connsiteX1" fmla="*/ 6022905 w 6022910"/>
              <a:gd name="connsiteY1" fmla="*/ 0 h 7077910"/>
              <a:gd name="connsiteX2" fmla="*/ 6022506 w 6022910"/>
              <a:gd name="connsiteY2" fmla="*/ 6298418 h 7077910"/>
              <a:gd name="connsiteX3" fmla="*/ 1125466 w 6022910"/>
              <a:gd name="connsiteY3" fmla="*/ 7077910 h 7077910"/>
              <a:gd name="connsiteX4" fmla="*/ 0 w 6022910"/>
              <a:gd name="connsiteY4" fmla="*/ 1117418 h 7077910"/>
              <a:gd name="connsiteX0" fmla="*/ 0 w 6022910"/>
              <a:gd name="connsiteY0" fmla="*/ 1117418 h 7061727"/>
              <a:gd name="connsiteX1" fmla="*/ 6022905 w 6022910"/>
              <a:gd name="connsiteY1" fmla="*/ 0 h 7061727"/>
              <a:gd name="connsiteX2" fmla="*/ 6022506 w 6022910"/>
              <a:gd name="connsiteY2" fmla="*/ 6298418 h 7061727"/>
              <a:gd name="connsiteX3" fmla="*/ 1125925 w 6022910"/>
              <a:gd name="connsiteY3" fmla="*/ 7061727 h 7061727"/>
              <a:gd name="connsiteX4" fmla="*/ 0 w 6022910"/>
              <a:gd name="connsiteY4" fmla="*/ 1117418 h 7061727"/>
              <a:gd name="connsiteX0" fmla="*/ 0 w 6022910"/>
              <a:gd name="connsiteY0" fmla="*/ 1117418 h 7077255"/>
              <a:gd name="connsiteX1" fmla="*/ 6022905 w 6022910"/>
              <a:gd name="connsiteY1" fmla="*/ 0 h 7077255"/>
              <a:gd name="connsiteX2" fmla="*/ 6022506 w 6022910"/>
              <a:gd name="connsiteY2" fmla="*/ 6298418 h 7077255"/>
              <a:gd name="connsiteX3" fmla="*/ 1149712 w 6022910"/>
              <a:gd name="connsiteY3" fmla="*/ 7077255 h 7077255"/>
              <a:gd name="connsiteX4" fmla="*/ 0 w 6022910"/>
              <a:gd name="connsiteY4" fmla="*/ 1117418 h 7077255"/>
              <a:gd name="connsiteX0" fmla="*/ 0 w 6022910"/>
              <a:gd name="connsiteY0" fmla="*/ 1117418 h 7077370"/>
              <a:gd name="connsiteX1" fmla="*/ 6022905 w 6022910"/>
              <a:gd name="connsiteY1" fmla="*/ 0 h 7077370"/>
              <a:gd name="connsiteX2" fmla="*/ 6022506 w 6022910"/>
              <a:gd name="connsiteY2" fmla="*/ 6298418 h 7077370"/>
              <a:gd name="connsiteX3" fmla="*/ 1128846 w 6022910"/>
              <a:gd name="connsiteY3" fmla="*/ 7077370 h 7077370"/>
              <a:gd name="connsiteX4" fmla="*/ 0 w 6022910"/>
              <a:gd name="connsiteY4" fmla="*/ 1117418 h 7077370"/>
              <a:gd name="connsiteX0" fmla="*/ 0 w 6022907"/>
              <a:gd name="connsiteY0" fmla="*/ 1117418 h 7077370"/>
              <a:gd name="connsiteX1" fmla="*/ 6022905 w 6022907"/>
              <a:gd name="connsiteY1" fmla="*/ 0 h 7077370"/>
              <a:gd name="connsiteX2" fmla="*/ 6021922 w 6022907"/>
              <a:gd name="connsiteY2" fmla="*/ 6295289 h 7077370"/>
              <a:gd name="connsiteX3" fmla="*/ 1128846 w 6022907"/>
              <a:gd name="connsiteY3" fmla="*/ 7077370 h 7077370"/>
              <a:gd name="connsiteX4" fmla="*/ 0 w 6022907"/>
              <a:gd name="connsiteY4" fmla="*/ 1117418 h 7077370"/>
              <a:gd name="connsiteX0" fmla="*/ 0 w 6012766"/>
              <a:gd name="connsiteY0" fmla="*/ 1115796 h 7077370"/>
              <a:gd name="connsiteX1" fmla="*/ 6012764 w 6012766"/>
              <a:gd name="connsiteY1" fmla="*/ 0 h 7077370"/>
              <a:gd name="connsiteX2" fmla="*/ 6011781 w 6012766"/>
              <a:gd name="connsiteY2" fmla="*/ 6295289 h 7077370"/>
              <a:gd name="connsiteX3" fmla="*/ 1118705 w 6012766"/>
              <a:gd name="connsiteY3" fmla="*/ 7077370 h 7077370"/>
              <a:gd name="connsiteX4" fmla="*/ 0 w 6012766"/>
              <a:gd name="connsiteY4" fmla="*/ 1115796 h 7077370"/>
              <a:gd name="connsiteX0" fmla="*/ 0 w 5999245"/>
              <a:gd name="connsiteY0" fmla="*/ 1113633 h 7077370"/>
              <a:gd name="connsiteX1" fmla="*/ 5999243 w 5999245"/>
              <a:gd name="connsiteY1" fmla="*/ 0 h 7077370"/>
              <a:gd name="connsiteX2" fmla="*/ 5998260 w 5999245"/>
              <a:gd name="connsiteY2" fmla="*/ 6295289 h 7077370"/>
              <a:gd name="connsiteX3" fmla="*/ 1105184 w 5999245"/>
              <a:gd name="connsiteY3" fmla="*/ 7077370 h 7077370"/>
              <a:gd name="connsiteX4" fmla="*/ 0 w 5999245"/>
              <a:gd name="connsiteY4" fmla="*/ 1113633 h 7077370"/>
              <a:gd name="connsiteX0" fmla="*/ 0 w 6006007"/>
              <a:gd name="connsiteY0" fmla="*/ 1114714 h 7077370"/>
              <a:gd name="connsiteX1" fmla="*/ 6006005 w 6006007"/>
              <a:gd name="connsiteY1" fmla="*/ 0 h 7077370"/>
              <a:gd name="connsiteX2" fmla="*/ 6005022 w 6006007"/>
              <a:gd name="connsiteY2" fmla="*/ 6295289 h 7077370"/>
              <a:gd name="connsiteX3" fmla="*/ 1111946 w 6006007"/>
              <a:gd name="connsiteY3" fmla="*/ 7077370 h 7077370"/>
              <a:gd name="connsiteX4" fmla="*/ 0 w 6006007"/>
              <a:gd name="connsiteY4" fmla="*/ 1114714 h 7077370"/>
              <a:gd name="connsiteX0" fmla="*/ 0 w 6012767"/>
              <a:gd name="connsiteY0" fmla="*/ 1115795 h 7077370"/>
              <a:gd name="connsiteX1" fmla="*/ 6012765 w 6012767"/>
              <a:gd name="connsiteY1" fmla="*/ 0 h 7077370"/>
              <a:gd name="connsiteX2" fmla="*/ 6011782 w 6012767"/>
              <a:gd name="connsiteY2" fmla="*/ 6295289 h 7077370"/>
              <a:gd name="connsiteX3" fmla="*/ 1118706 w 6012767"/>
              <a:gd name="connsiteY3" fmla="*/ 7077370 h 7077370"/>
              <a:gd name="connsiteX4" fmla="*/ 0 w 6012767"/>
              <a:gd name="connsiteY4" fmla="*/ 1115795 h 7077370"/>
              <a:gd name="connsiteX0" fmla="*/ 0 w 6012767"/>
              <a:gd name="connsiteY0" fmla="*/ 1115795 h 6726850"/>
              <a:gd name="connsiteX1" fmla="*/ 6012765 w 6012767"/>
              <a:gd name="connsiteY1" fmla="*/ 0 h 6726850"/>
              <a:gd name="connsiteX2" fmla="*/ 6011782 w 6012767"/>
              <a:gd name="connsiteY2" fmla="*/ 6295289 h 6726850"/>
              <a:gd name="connsiteX3" fmla="*/ 476522 w 6012767"/>
              <a:gd name="connsiteY3" fmla="*/ 6726850 h 6726850"/>
              <a:gd name="connsiteX4" fmla="*/ 0 w 6012767"/>
              <a:gd name="connsiteY4" fmla="*/ 1115795 h 6726850"/>
              <a:gd name="connsiteX0" fmla="*/ 0 w 6012765"/>
              <a:gd name="connsiteY0" fmla="*/ 1115795 h 6737249"/>
              <a:gd name="connsiteX1" fmla="*/ 6012765 w 6012765"/>
              <a:gd name="connsiteY1" fmla="*/ 0 h 6737249"/>
              <a:gd name="connsiteX2" fmla="*/ 5468397 w 6012765"/>
              <a:gd name="connsiteY2" fmla="*/ 6737249 h 6737249"/>
              <a:gd name="connsiteX3" fmla="*/ 476522 w 6012765"/>
              <a:gd name="connsiteY3" fmla="*/ 6726850 h 6737249"/>
              <a:gd name="connsiteX4" fmla="*/ 0 w 6012765"/>
              <a:gd name="connsiteY4" fmla="*/ 1115795 h 6737249"/>
              <a:gd name="connsiteX0" fmla="*/ 0 w 5971599"/>
              <a:gd name="connsiteY0" fmla="*/ 0 h 5621454"/>
              <a:gd name="connsiteX1" fmla="*/ 5971599 w 5971599"/>
              <a:gd name="connsiteY1" fmla="*/ 57685 h 5621454"/>
              <a:gd name="connsiteX2" fmla="*/ 5468397 w 5971599"/>
              <a:gd name="connsiteY2" fmla="*/ 5621454 h 5621454"/>
              <a:gd name="connsiteX3" fmla="*/ 476522 w 5971599"/>
              <a:gd name="connsiteY3" fmla="*/ 5611055 h 5621454"/>
              <a:gd name="connsiteX4" fmla="*/ 0 w 5971599"/>
              <a:gd name="connsiteY4" fmla="*/ 0 h 5621454"/>
              <a:gd name="connsiteX0" fmla="*/ 0 w 6078630"/>
              <a:gd name="connsiteY0" fmla="*/ 376655 h 5998109"/>
              <a:gd name="connsiteX1" fmla="*/ 6078630 w 6078630"/>
              <a:gd name="connsiteY1" fmla="*/ 0 h 5998109"/>
              <a:gd name="connsiteX2" fmla="*/ 5468397 w 6078630"/>
              <a:gd name="connsiteY2" fmla="*/ 5998109 h 5998109"/>
              <a:gd name="connsiteX3" fmla="*/ 476522 w 6078630"/>
              <a:gd name="connsiteY3" fmla="*/ 5987710 h 5998109"/>
              <a:gd name="connsiteX4" fmla="*/ 0 w 6078630"/>
              <a:gd name="connsiteY4" fmla="*/ 376655 h 5998109"/>
              <a:gd name="connsiteX0" fmla="*/ 33930 w 5602107"/>
              <a:gd name="connsiteY0" fmla="*/ 338555 h 5998109"/>
              <a:gd name="connsiteX1" fmla="*/ 5602107 w 5602107"/>
              <a:gd name="connsiteY1" fmla="*/ 0 h 5998109"/>
              <a:gd name="connsiteX2" fmla="*/ 4991874 w 5602107"/>
              <a:gd name="connsiteY2" fmla="*/ 5998109 h 5998109"/>
              <a:gd name="connsiteX3" fmla="*/ -1 w 5602107"/>
              <a:gd name="connsiteY3" fmla="*/ 5987710 h 5998109"/>
              <a:gd name="connsiteX4" fmla="*/ 33930 w 5602107"/>
              <a:gd name="connsiteY4" fmla="*/ 338555 h 5998109"/>
              <a:gd name="connsiteX0" fmla="*/ 13348 w 5602108"/>
              <a:gd name="connsiteY0" fmla="*/ 167105 h 5998109"/>
              <a:gd name="connsiteX1" fmla="*/ 5602108 w 5602108"/>
              <a:gd name="connsiteY1" fmla="*/ 0 h 5998109"/>
              <a:gd name="connsiteX2" fmla="*/ 4991875 w 5602108"/>
              <a:gd name="connsiteY2" fmla="*/ 5998109 h 5998109"/>
              <a:gd name="connsiteX3" fmla="*/ 0 w 5602108"/>
              <a:gd name="connsiteY3" fmla="*/ 5987710 h 5998109"/>
              <a:gd name="connsiteX4" fmla="*/ 13348 w 5602108"/>
              <a:gd name="connsiteY4" fmla="*/ 167105 h 5998109"/>
              <a:gd name="connsiteX0" fmla="*/ 234 w 5588994"/>
              <a:gd name="connsiteY0" fmla="*/ 167105 h 5998109"/>
              <a:gd name="connsiteX1" fmla="*/ 5588994 w 5588994"/>
              <a:gd name="connsiteY1" fmla="*/ 0 h 5998109"/>
              <a:gd name="connsiteX2" fmla="*/ 4978761 w 5588994"/>
              <a:gd name="connsiteY2" fmla="*/ 5998109 h 5998109"/>
              <a:gd name="connsiteX3" fmla="*/ 52065 w 5588994"/>
              <a:gd name="connsiteY3" fmla="*/ 5952785 h 5998109"/>
              <a:gd name="connsiteX4" fmla="*/ 234 w 5588994"/>
              <a:gd name="connsiteY4" fmla="*/ 167105 h 5998109"/>
              <a:gd name="connsiteX0" fmla="*/ 574 w 5589334"/>
              <a:gd name="connsiteY0" fmla="*/ 167105 h 5998109"/>
              <a:gd name="connsiteX1" fmla="*/ 5589334 w 5589334"/>
              <a:gd name="connsiteY1" fmla="*/ 0 h 5998109"/>
              <a:gd name="connsiteX2" fmla="*/ 4979101 w 5589334"/>
              <a:gd name="connsiteY2" fmla="*/ 5998109 h 5998109"/>
              <a:gd name="connsiteX3" fmla="*/ 14670 w 5589334"/>
              <a:gd name="connsiteY3" fmla="*/ 5978185 h 5998109"/>
              <a:gd name="connsiteX4" fmla="*/ 574 w 5589334"/>
              <a:gd name="connsiteY4" fmla="*/ 167105 h 5998109"/>
              <a:gd name="connsiteX0" fmla="*/ 784 w 5589544"/>
              <a:gd name="connsiteY0" fmla="*/ 167105 h 5998109"/>
              <a:gd name="connsiteX1" fmla="*/ 5589544 w 5589544"/>
              <a:gd name="connsiteY1" fmla="*/ 0 h 5998109"/>
              <a:gd name="connsiteX2" fmla="*/ 4979311 w 5589544"/>
              <a:gd name="connsiteY2" fmla="*/ 5998109 h 5998109"/>
              <a:gd name="connsiteX3" fmla="*/ 8020 w 5589544"/>
              <a:gd name="connsiteY3" fmla="*/ 5984535 h 5998109"/>
              <a:gd name="connsiteX4" fmla="*/ 784 w 5589544"/>
              <a:gd name="connsiteY4" fmla="*/ 167105 h 5998109"/>
              <a:gd name="connsiteX0" fmla="*/ 1242 w 5590002"/>
              <a:gd name="connsiteY0" fmla="*/ 167105 h 5998109"/>
              <a:gd name="connsiteX1" fmla="*/ 5590002 w 5590002"/>
              <a:gd name="connsiteY1" fmla="*/ 0 h 5998109"/>
              <a:gd name="connsiteX2" fmla="*/ 4979769 w 5590002"/>
              <a:gd name="connsiteY2" fmla="*/ 5998109 h 5998109"/>
              <a:gd name="connsiteX3" fmla="*/ 1617 w 5590002"/>
              <a:gd name="connsiteY3" fmla="*/ 5994060 h 5998109"/>
              <a:gd name="connsiteX4" fmla="*/ 1242 w 5590002"/>
              <a:gd name="connsiteY4" fmla="*/ 167105 h 5998109"/>
              <a:gd name="connsiteX0" fmla="*/ 1242 w 5590002"/>
              <a:gd name="connsiteY0" fmla="*/ 167105 h 5994060"/>
              <a:gd name="connsiteX1" fmla="*/ 5590002 w 5590002"/>
              <a:gd name="connsiteY1" fmla="*/ 0 h 5994060"/>
              <a:gd name="connsiteX2" fmla="*/ 4979769 w 5590002"/>
              <a:gd name="connsiteY2" fmla="*/ 5979059 h 5994060"/>
              <a:gd name="connsiteX3" fmla="*/ 1617 w 5590002"/>
              <a:gd name="connsiteY3" fmla="*/ 5994060 h 5994060"/>
              <a:gd name="connsiteX4" fmla="*/ 1242 w 5590002"/>
              <a:gd name="connsiteY4" fmla="*/ 167105 h 5994060"/>
              <a:gd name="connsiteX0" fmla="*/ 1242 w 5590002"/>
              <a:gd name="connsiteY0" fmla="*/ 167105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7105 h 5994060"/>
              <a:gd name="connsiteX0" fmla="*/ 7344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7344 w 5588385"/>
              <a:gd name="connsiteY4" fmla="*/ 164724 h 5994060"/>
              <a:gd name="connsiteX0" fmla="*/ 1242 w 5590002"/>
              <a:gd name="connsiteY0" fmla="*/ 164724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4724 h 5994060"/>
              <a:gd name="connsiteX0" fmla="*/ 12490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12490 w 5588385"/>
              <a:gd name="connsiteY4" fmla="*/ 164724 h 5994060"/>
              <a:gd name="connsiteX0" fmla="*/ 9917 w 5585812"/>
              <a:gd name="connsiteY0" fmla="*/ 164724 h 5989297"/>
              <a:gd name="connsiteX1" fmla="*/ 5585812 w 5585812"/>
              <a:gd name="connsiteY1" fmla="*/ 0 h 5989297"/>
              <a:gd name="connsiteX2" fmla="*/ 4979010 w 5585812"/>
              <a:gd name="connsiteY2" fmla="*/ 5988584 h 5989297"/>
              <a:gd name="connsiteX3" fmla="*/ 0 w 5585812"/>
              <a:gd name="connsiteY3" fmla="*/ 5989297 h 5989297"/>
              <a:gd name="connsiteX4" fmla="*/ 9917 w 5585812"/>
              <a:gd name="connsiteY4" fmla="*/ 164724 h 5989297"/>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79772 h 5988584"/>
              <a:gd name="connsiteX4" fmla="*/ 1243 w 5577138"/>
              <a:gd name="connsiteY4" fmla="*/ 164724 h 5988584"/>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86916 h 5988584"/>
              <a:gd name="connsiteX4" fmla="*/ 1243 w 5577138"/>
              <a:gd name="connsiteY4" fmla="*/ 164724 h 5988584"/>
              <a:gd name="connsiteX0" fmla="*/ 1243 w 6647443"/>
              <a:gd name="connsiteY0" fmla="*/ 336174 h 6160034"/>
              <a:gd name="connsiteX1" fmla="*/ 6647443 w 6647443"/>
              <a:gd name="connsiteY1" fmla="*/ 0 h 6160034"/>
              <a:gd name="connsiteX2" fmla="*/ 4970336 w 6647443"/>
              <a:gd name="connsiteY2" fmla="*/ 6160034 h 6160034"/>
              <a:gd name="connsiteX3" fmla="*/ 1617 w 6647443"/>
              <a:gd name="connsiteY3" fmla="*/ 6158366 h 6160034"/>
              <a:gd name="connsiteX4" fmla="*/ 1243 w 6647443"/>
              <a:gd name="connsiteY4" fmla="*/ 336174 h 6160034"/>
              <a:gd name="connsiteX0" fmla="*/ 1017 w 6649791"/>
              <a:gd name="connsiteY0" fmla="*/ 81380 h 6160034"/>
              <a:gd name="connsiteX1" fmla="*/ 6649791 w 6649791"/>
              <a:gd name="connsiteY1" fmla="*/ 0 h 6160034"/>
              <a:gd name="connsiteX2" fmla="*/ 4972684 w 6649791"/>
              <a:gd name="connsiteY2" fmla="*/ 6160034 h 6160034"/>
              <a:gd name="connsiteX3" fmla="*/ 3965 w 6649791"/>
              <a:gd name="connsiteY3" fmla="*/ 6158366 h 6160034"/>
              <a:gd name="connsiteX4" fmla="*/ 1017 w 6649791"/>
              <a:gd name="connsiteY4" fmla="*/ 81380 h 6160034"/>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7343 w 6684419"/>
              <a:gd name="connsiteY0" fmla="*/ 81380 h 6158366"/>
              <a:gd name="connsiteX1" fmla="*/ 6684419 w 6684419"/>
              <a:gd name="connsiteY1" fmla="*/ 0 h 6158366"/>
              <a:gd name="connsiteX2" fmla="*/ 5462706 w 6684419"/>
              <a:gd name="connsiteY2" fmla="*/ 6152890 h 6158366"/>
              <a:gd name="connsiteX3" fmla="*/ 0 w 6684419"/>
              <a:gd name="connsiteY3" fmla="*/ 6158366 h 6158366"/>
              <a:gd name="connsiteX4" fmla="*/ 7343 w 6684419"/>
              <a:gd name="connsiteY4" fmla="*/ 81380 h 6158366"/>
              <a:gd name="connsiteX0" fmla="*/ 7343 w 6684419"/>
              <a:gd name="connsiteY0" fmla="*/ 81380 h 6160034"/>
              <a:gd name="connsiteX1" fmla="*/ 6684419 w 6684419"/>
              <a:gd name="connsiteY1" fmla="*/ 0 h 6160034"/>
              <a:gd name="connsiteX2" fmla="*/ 5462707 w 6684419"/>
              <a:gd name="connsiteY2" fmla="*/ 6160034 h 6160034"/>
              <a:gd name="connsiteX3" fmla="*/ 0 w 6684419"/>
              <a:gd name="connsiteY3" fmla="*/ 6158366 h 6160034"/>
              <a:gd name="connsiteX4" fmla="*/ 7343 w 6684419"/>
              <a:gd name="connsiteY4" fmla="*/ 81380 h 6160034"/>
              <a:gd name="connsiteX0" fmla="*/ 1243 w 6686038"/>
              <a:gd name="connsiteY0" fmla="*/ 88524 h 6160034"/>
              <a:gd name="connsiteX1" fmla="*/ 6686038 w 6686038"/>
              <a:gd name="connsiteY1" fmla="*/ 0 h 6160034"/>
              <a:gd name="connsiteX2" fmla="*/ 5464326 w 6686038"/>
              <a:gd name="connsiteY2" fmla="*/ 6160034 h 6160034"/>
              <a:gd name="connsiteX3" fmla="*/ 1619 w 6686038"/>
              <a:gd name="connsiteY3" fmla="*/ 6158366 h 6160034"/>
              <a:gd name="connsiteX4" fmla="*/ 1243 w 6686038"/>
              <a:gd name="connsiteY4" fmla="*/ 88524 h 61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038" h="6160034">
                <a:moveTo>
                  <a:pt x="1243" y="88524"/>
                </a:moveTo>
                <a:lnTo>
                  <a:pt x="6686038" y="0"/>
                </a:lnTo>
                <a:cubicBezTo>
                  <a:pt x="6282164" y="2036221"/>
                  <a:pt x="5881067" y="4071426"/>
                  <a:pt x="5464326" y="6160034"/>
                </a:cubicBezTo>
                <a:lnTo>
                  <a:pt x="1619" y="6158366"/>
                </a:lnTo>
                <a:cubicBezTo>
                  <a:pt x="6068" y="4218164"/>
                  <a:pt x="-3206" y="2028726"/>
                  <a:pt x="1243" y="88524"/>
                </a:cubicBezTo>
                <a:close/>
              </a:path>
            </a:pathLst>
          </a:custGeom>
          <a:gradFill>
            <a:gsLst>
              <a:gs pos="0">
                <a:srgbClr val="C00000"/>
              </a:gs>
              <a:gs pos="100000">
                <a:schemeClr val="accent6">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93" name="TextBox 92">
            <a:extLst>
              <a:ext uri="{FF2B5EF4-FFF2-40B4-BE49-F238E27FC236}">
                <a16:creationId xmlns:a16="http://schemas.microsoft.com/office/drawing/2014/main" id="{D88B3441-C43A-1496-5AC2-B070804FAFCA}"/>
              </a:ext>
            </a:extLst>
          </p:cNvPr>
          <p:cNvSpPr txBox="1"/>
          <p:nvPr/>
        </p:nvSpPr>
        <p:spPr>
          <a:xfrm>
            <a:off x="611028" y="1069321"/>
            <a:ext cx="3096344" cy="530327"/>
          </a:xfrm>
          <a:prstGeom prst="rect">
            <a:avLst/>
          </a:prstGeom>
          <a:noFill/>
        </p:spPr>
        <p:txBody>
          <a:bodyPr wrap="square" lIns="0" tIns="0" rIns="0" bIns="0" rtlCol="0" anchor="ctr">
            <a:noAutofit/>
          </a:bodyPr>
          <a:lstStyle/>
          <a:p>
            <a:r>
              <a:rPr lang="en-IN" sz="3200" b="1" dirty="0">
                <a:solidFill>
                  <a:schemeClr val="bg1"/>
                </a:solidFill>
              </a:rPr>
              <a:t>Manual</a:t>
            </a:r>
          </a:p>
        </p:txBody>
      </p:sp>
      <p:sp>
        <p:nvSpPr>
          <p:cNvPr id="94" name="TextBox 93">
            <a:extLst>
              <a:ext uri="{FF2B5EF4-FFF2-40B4-BE49-F238E27FC236}">
                <a16:creationId xmlns:a16="http://schemas.microsoft.com/office/drawing/2014/main" id="{4790A9EF-7FA5-62C6-0655-2D989A009244}"/>
              </a:ext>
            </a:extLst>
          </p:cNvPr>
          <p:cNvSpPr txBox="1"/>
          <p:nvPr/>
        </p:nvSpPr>
        <p:spPr>
          <a:xfrm>
            <a:off x="8484628" y="1069321"/>
            <a:ext cx="3096344" cy="530327"/>
          </a:xfrm>
          <a:prstGeom prst="rect">
            <a:avLst/>
          </a:prstGeom>
          <a:noFill/>
        </p:spPr>
        <p:txBody>
          <a:bodyPr wrap="square" lIns="0" tIns="0" rIns="0" bIns="0" rtlCol="0" anchor="ctr">
            <a:noAutofit/>
          </a:bodyPr>
          <a:lstStyle/>
          <a:p>
            <a:pPr algn="r"/>
            <a:r>
              <a:rPr lang="en-IN" sz="3200" b="1" dirty="0">
                <a:solidFill>
                  <a:srgbClr val="C00000"/>
                </a:solidFill>
              </a:rPr>
              <a:t>SOAR</a:t>
            </a:r>
          </a:p>
        </p:txBody>
      </p:sp>
      <p:sp>
        <p:nvSpPr>
          <p:cNvPr id="36" name="TextBox 35">
            <a:extLst>
              <a:ext uri="{FF2B5EF4-FFF2-40B4-BE49-F238E27FC236}">
                <a16:creationId xmlns:a16="http://schemas.microsoft.com/office/drawing/2014/main" id="{7346C40A-D2C9-305D-8915-366FA656E9C4}"/>
              </a:ext>
            </a:extLst>
          </p:cNvPr>
          <p:cNvSpPr txBox="1"/>
          <p:nvPr/>
        </p:nvSpPr>
        <p:spPr>
          <a:xfrm>
            <a:off x="6584894" y="3560447"/>
            <a:ext cx="5132851" cy="1785104"/>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Does most of Tier1 staff workload</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Only a fraction of tickets are escalated</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Cases are properly investigated</a:t>
            </a:r>
          </a:p>
          <a:p>
            <a:pPr marL="285750" indent="-285750">
              <a:buFont typeface=".Apple Color Emoji UI"/>
              <a:buChar char="✅"/>
            </a:pPr>
            <a:endParaRPr lang="en-IN" sz="2000" dirty="0">
              <a:solidFill>
                <a:schemeClr val="tx1">
                  <a:lumMod val="95000"/>
                  <a:lumOff val="5000"/>
                </a:schemeClr>
              </a:solidFill>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2C645DAE-C997-08FA-5533-F91D35FC2C01}"/>
              </a:ext>
            </a:extLst>
          </p:cNvPr>
          <p:cNvSpPr txBox="1"/>
          <p:nvPr/>
        </p:nvSpPr>
        <p:spPr>
          <a:xfrm>
            <a:off x="474255" y="3560447"/>
            <a:ext cx="5344654" cy="1881925"/>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Dozens of tickets per day</a:t>
            </a:r>
          </a:p>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Analysts can only spare few minutes per ticket</a:t>
            </a:r>
          </a:p>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Case management quality issues</a:t>
            </a:r>
          </a:p>
        </p:txBody>
      </p:sp>
      <p:pic>
        <p:nvPicPr>
          <p:cNvPr id="44" name="Picture 43">
            <a:extLst>
              <a:ext uri="{FF2B5EF4-FFF2-40B4-BE49-F238E27FC236}">
                <a16:creationId xmlns:a16="http://schemas.microsoft.com/office/drawing/2014/main" id="{31D56CCF-F52C-9ADF-07A1-97CB9AB5AE08}"/>
              </a:ext>
            </a:extLst>
          </p:cNvPr>
          <p:cNvPicPr>
            <a:picLocks noChangeAspect="1"/>
          </p:cNvPicPr>
          <p:nvPr/>
        </p:nvPicPr>
        <p:blipFill>
          <a:blip r:embed="rId3"/>
          <a:stretch>
            <a:fillRect/>
          </a:stretch>
        </p:blipFill>
        <p:spPr>
          <a:xfrm>
            <a:off x="2093109" y="1678653"/>
            <a:ext cx="1451540" cy="1505849"/>
          </a:xfrm>
          <a:prstGeom prst="rect">
            <a:avLst/>
          </a:prstGeom>
        </p:spPr>
      </p:pic>
      <p:pic>
        <p:nvPicPr>
          <p:cNvPr id="45" name="Picture 167">
            <a:extLst>
              <a:ext uri="{FF2B5EF4-FFF2-40B4-BE49-F238E27FC236}">
                <a16:creationId xmlns:a16="http://schemas.microsoft.com/office/drawing/2014/main" id="{36A0A49E-3752-AF3E-F9D8-8A1419AE3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5504" y="1619883"/>
            <a:ext cx="1623387" cy="1623387"/>
          </a:xfrm>
          <a:prstGeom prst="rect">
            <a:avLst/>
          </a:prstGeom>
        </p:spPr>
      </p:pic>
      <p:sp>
        <p:nvSpPr>
          <p:cNvPr id="4" name="Title 3">
            <a:extLst>
              <a:ext uri="{FF2B5EF4-FFF2-40B4-BE49-F238E27FC236}">
                <a16:creationId xmlns:a16="http://schemas.microsoft.com/office/drawing/2014/main" id="{E5003BCE-5E87-B58F-D3AF-851883C91786}"/>
              </a:ext>
            </a:extLst>
          </p:cNvPr>
          <p:cNvSpPr>
            <a:spLocks noGrp="1"/>
          </p:cNvSpPr>
          <p:nvPr>
            <p:ph type="title"/>
          </p:nvPr>
        </p:nvSpPr>
        <p:spPr/>
        <p:txBody>
          <a:bodyPr/>
          <a:lstStyle/>
          <a:p>
            <a:r>
              <a:rPr lang="en-GB" dirty="0"/>
              <a:t>Reduces Alert Fatigue</a:t>
            </a:r>
          </a:p>
        </p:txBody>
      </p:sp>
    </p:spTree>
    <p:extLst>
      <p:ext uri="{BB962C8B-B14F-4D97-AF65-F5344CB8AC3E}">
        <p14:creationId xmlns:p14="http://schemas.microsoft.com/office/powerpoint/2010/main" val="18039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46">
            <a:extLst>
              <a:ext uri="{FF2B5EF4-FFF2-40B4-BE49-F238E27FC236}">
                <a16:creationId xmlns:a16="http://schemas.microsoft.com/office/drawing/2014/main" id="{74C4F9D9-0494-9ED4-DFFF-AE44DCA3BCEB}"/>
              </a:ext>
            </a:extLst>
          </p:cNvPr>
          <p:cNvSpPr/>
          <p:nvPr/>
        </p:nvSpPr>
        <p:spPr>
          <a:xfrm>
            <a:off x="-2328" y="699436"/>
            <a:ext cx="6188131" cy="6160034"/>
          </a:xfrm>
          <a:custGeom>
            <a:avLst/>
            <a:gdLst>
              <a:gd name="connsiteX0" fmla="*/ 0 w 6544178"/>
              <a:gd name="connsiteY0" fmla="*/ 1196926 h 7943019"/>
              <a:gd name="connsiteX1" fmla="*/ 6544178 w 6544178"/>
              <a:gd name="connsiteY1" fmla="*/ 0 h 7943019"/>
              <a:gd name="connsiteX2" fmla="*/ 6544178 w 6544178"/>
              <a:gd name="connsiteY2" fmla="*/ 6971764 h 7943019"/>
              <a:gd name="connsiteX3" fmla="*/ 1233856 w 6544178"/>
              <a:gd name="connsiteY3" fmla="*/ 7943019 h 7943019"/>
              <a:gd name="connsiteX4" fmla="*/ 0 w 6544178"/>
              <a:gd name="connsiteY4" fmla="*/ 1196926 h 7943019"/>
              <a:gd name="connsiteX0" fmla="*/ 0 w 6506418"/>
              <a:gd name="connsiteY0" fmla="*/ 1175420 h 7943019"/>
              <a:gd name="connsiteX1" fmla="*/ 6506418 w 6506418"/>
              <a:gd name="connsiteY1" fmla="*/ 0 h 7943019"/>
              <a:gd name="connsiteX2" fmla="*/ 6506418 w 6506418"/>
              <a:gd name="connsiteY2" fmla="*/ 6971764 h 7943019"/>
              <a:gd name="connsiteX3" fmla="*/ 1196096 w 6506418"/>
              <a:gd name="connsiteY3" fmla="*/ 7943019 h 7943019"/>
              <a:gd name="connsiteX4" fmla="*/ 0 w 6506418"/>
              <a:gd name="connsiteY4" fmla="*/ 1175420 h 7943019"/>
              <a:gd name="connsiteX0" fmla="*/ 0 w 6506418"/>
              <a:gd name="connsiteY0" fmla="*/ 1175420 h 6971764"/>
              <a:gd name="connsiteX1" fmla="*/ 6506418 w 6506418"/>
              <a:gd name="connsiteY1" fmla="*/ 0 h 6971764"/>
              <a:gd name="connsiteX2" fmla="*/ 6506418 w 6506418"/>
              <a:gd name="connsiteY2" fmla="*/ 6971764 h 6971764"/>
              <a:gd name="connsiteX3" fmla="*/ 1248293 w 6506418"/>
              <a:gd name="connsiteY3" fmla="*/ 6768284 h 6971764"/>
              <a:gd name="connsiteX4" fmla="*/ 0 w 6506418"/>
              <a:gd name="connsiteY4" fmla="*/ 1175420 h 6971764"/>
              <a:gd name="connsiteX0" fmla="*/ 0 w 6506603"/>
              <a:gd name="connsiteY0" fmla="*/ 1175420 h 6768284"/>
              <a:gd name="connsiteX1" fmla="*/ 6506418 w 6506603"/>
              <a:gd name="connsiteY1" fmla="*/ 0 h 6768284"/>
              <a:gd name="connsiteX2" fmla="*/ 6506603 w 6506603"/>
              <a:gd name="connsiteY2" fmla="*/ 6301546 h 6768284"/>
              <a:gd name="connsiteX3" fmla="*/ 1248293 w 6506603"/>
              <a:gd name="connsiteY3" fmla="*/ 6768284 h 6768284"/>
              <a:gd name="connsiteX4" fmla="*/ 0 w 6506603"/>
              <a:gd name="connsiteY4" fmla="*/ 1175420 h 6768284"/>
              <a:gd name="connsiteX0" fmla="*/ 0 w 6506603"/>
              <a:gd name="connsiteY0" fmla="*/ 1175420 h 7157929"/>
              <a:gd name="connsiteX1" fmla="*/ 6506418 w 6506603"/>
              <a:gd name="connsiteY1" fmla="*/ 0 h 7157929"/>
              <a:gd name="connsiteX2" fmla="*/ 6506603 w 6506603"/>
              <a:gd name="connsiteY2" fmla="*/ 6301546 h 7157929"/>
              <a:gd name="connsiteX3" fmla="*/ 1108686 w 6506603"/>
              <a:gd name="connsiteY3" fmla="*/ 7157929 h 7157929"/>
              <a:gd name="connsiteX4" fmla="*/ 0 w 6506603"/>
              <a:gd name="connsiteY4" fmla="*/ 1175420 h 7157929"/>
              <a:gd name="connsiteX0" fmla="*/ 0 w 6506423"/>
              <a:gd name="connsiteY0" fmla="*/ 1175420 h 7157929"/>
              <a:gd name="connsiteX1" fmla="*/ 6506418 w 6506423"/>
              <a:gd name="connsiteY1" fmla="*/ 0 h 7157929"/>
              <a:gd name="connsiteX2" fmla="*/ 6506019 w 6506423"/>
              <a:gd name="connsiteY2" fmla="*/ 6298418 h 7157929"/>
              <a:gd name="connsiteX3" fmla="*/ 1108686 w 6506423"/>
              <a:gd name="connsiteY3" fmla="*/ 7157929 h 7157929"/>
              <a:gd name="connsiteX4" fmla="*/ 0 w 6506423"/>
              <a:gd name="connsiteY4" fmla="*/ 1175420 h 7157929"/>
              <a:gd name="connsiteX0" fmla="*/ 0 w 6506423"/>
              <a:gd name="connsiteY0" fmla="*/ 1175420 h 6702949"/>
              <a:gd name="connsiteX1" fmla="*/ 6506418 w 6506423"/>
              <a:gd name="connsiteY1" fmla="*/ 0 h 6702949"/>
              <a:gd name="connsiteX2" fmla="*/ 6506019 w 6506423"/>
              <a:gd name="connsiteY2" fmla="*/ 6298418 h 6702949"/>
              <a:gd name="connsiteX3" fmla="*/ 2019388 w 6506423"/>
              <a:gd name="connsiteY3" fmla="*/ 6702949 h 6702949"/>
              <a:gd name="connsiteX4" fmla="*/ 0 w 6506423"/>
              <a:gd name="connsiteY4" fmla="*/ 1175420 h 6702949"/>
              <a:gd name="connsiteX0" fmla="*/ 0 w 6044359"/>
              <a:gd name="connsiteY0" fmla="*/ 1114404 h 6702949"/>
              <a:gd name="connsiteX1" fmla="*/ 6044354 w 6044359"/>
              <a:gd name="connsiteY1" fmla="*/ 0 h 6702949"/>
              <a:gd name="connsiteX2" fmla="*/ 6043955 w 6044359"/>
              <a:gd name="connsiteY2" fmla="*/ 6298418 h 6702949"/>
              <a:gd name="connsiteX3" fmla="*/ 1557324 w 6044359"/>
              <a:gd name="connsiteY3" fmla="*/ 6702949 h 6702949"/>
              <a:gd name="connsiteX4" fmla="*/ 0 w 6044359"/>
              <a:gd name="connsiteY4" fmla="*/ 1114404 h 6702949"/>
              <a:gd name="connsiteX0" fmla="*/ 0 w 5995867"/>
              <a:gd name="connsiteY0" fmla="*/ 1113092 h 6702949"/>
              <a:gd name="connsiteX1" fmla="*/ 5995862 w 5995867"/>
              <a:gd name="connsiteY1" fmla="*/ 0 h 6702949"/>
              <a:gd name="connsiteX2" fmla="*/ 5995463 w 5995867"/>
              <a:gd name="connsiteY2" fmla="*/ 6298418 h 6702949"/>
              <a:gd name="connsiteX3" fmla="*/ 1508832 w 5995867"/>
              <a:gd name="connsiteY3" fmla="*/ 6702949 h 6702949"/>
              <a:gd name="connsiteX4" fmla="*/ 0 w 5995867"/>
              <a:gd name="connsiteY4" fmla="*/ 1113092 h 6702949"/>
              <a:gd name="connsiteX0" fmla="*/ 0 w 5995867"/>
              <a:gd name="connsiteY0" fmla="*/ 1113092 h 7077910"/>
              <a:gd name="connsiteX1" fmla="*/ 5995862 w 5995867"/>
              <a:gd name="connsiteY1" fmla="*/ 0 h 7077910"/>
              <a:gd name="connsiteX2" fmla="*/ 5995463 w 5995867"/>
              <a:gd name="connsiteY2" fmla="*/ 6298418 h 7077910"/>
              <a:gd name="connsiteX3" fmla="*/ 1098423 w 5995867"/>
              <a:gd name="connsiteY3" fmla="*/ 7077910 h 7077910"/>
              <a:gd name="connsiteX4" fmla="*/ 0 w 5995867"/>
              <a:gd name="connsiteY4" fmla="*/ 1113092 h 7077910"/>
              <a:gd name="connsiteX0" fmla="*/ 0 w 6022910"/>
              <a:gd name="connsiteY0" fmla="*/ 1117418 h 7077910"/>
              <a:gd name="connsiteX1" fmla="*/ 6022905 w 6022910"/>
              <a:gd name="connsiteY1" fmla="*/ 0 h 7077910"/>
              <a:gd name="connsiteX2" fmla="*/ 6022506 w 6022910"/>
              <a:gd name="connsiteY2" fmla="*/ 6298418 h 7077910"/>
              <a:gd name="connsiteX3" fmla="*/ 1125466 w 6022910"/>
              <a:gd name="connsiteY3" fmla="*/ 7077910 h 7077910"/>
              <a:gd name="connsiteX4" fmla="*/ 0 w 6022910"/>
              <a:gd name="connsiteY4" fmla="*/ 1117418 h 7077910"/>
              <a:gd name="connsiteX0" fmla="*/ 0 w 6022910"/>
              <a:gd name="connsiteY0" fmla="*/ 1117418 h 7061727"/>
              <a:gd name="connsiteX1" fmla="*/ 6022905 w 6022910"/>
              <a:gd name="connsiteY1" fmla="*/ 0 h 7061727"/>
              <a:gd name="connsiteX2" fmla="*/ 6022506 w 6022910"/>
              <a:gd name="connsiteY2" fmla="*/ 6298418 h 7061727"/>
              <a:gd name="connsiteX3" fmla="*/ 1125925 w 6022910"/>
              <a:gd name="connsiteY3" fmla="*/ 7061727 h 7061727"/>
              <a:gd name="connsiteX4" fmla="*/ 0 w 6022910"/>
              <a:gd name="connsiteY4" fmla="*/ 1117418 h 7061727"/>
              <a:gd name="connsiteX0" fmla="*/ 0 w 6022910"/>
              <a:gd name="connsiteY0" fmla="*/ 1117418 h 7077255"/>
              <a:gd name="connsiteX1" fmla="*/ 6022905 w 6022910"/>
              <a:gd name="connsiteY1" fmla="*/ 0 h 7077255"/>
              <a:gd name="connsiteX2" fmla="*/ 6022506 w 6022910"/>
              <a:gd name="connsiteY2" fmla="*/ 6298418 h 7077255"/>
              <a:gd name="connsiteX3" fmla="*/ 1149712 w 6022910"/>
              <a:gd name="connsiteY3" fmla="*/ 7077255 h 7077255"/>
              <a:gd name="connsiteX4" fmla="*/ 0 w 6022910"/>
              <a:gd name="connsiteY4" fmla="*/ 1117418 h 7077255"/>
              <a:gd name="connsiteX0" fmla="*/ 0 w 6022910"/>
              <a:gd name="connsiteY0" fmla="*/ 1117418 h 7077370"/>
              <a:gd name="connsiteX1" fmla="*/ 6022905 w 6022910"/>
              <a:gd name="connsiteY1" fmla="*/ 0 h 7077370"/>
              <a:gd name="connsiteX2" fmla="*/ 6022506 w 6022910"/>
              <a:gd name="connsiteY2" fmla="*/ 6298418 h 7077370"/>
              <a:gd name="connsiteX3" fmla="*/ 1128846 w 6022910"/>
              <a:gd name="connsiteY3" fmla="*/ 7077370 h 7077370"/>
              <a:gd name="connsiteX4" fmla="*/ 0 w 6022910"/>
              <a:gd name="connsiteY4" fmla="*/ 1117418 h 7077370"/>
              <a:gd name="connsiteX0" fmla="*/ 0 w 6022907"/>
              <a:gd name="connsiteY0" fmla="*/ 1117418 h 7077370"/>
              <a:gd name="connsiteX1" fmla="*/ 6022905 w 6022907"/>
              <a:gd name="connsiteY1" fmla="*/ 0 h 7077370"/>
              <a:gd name="connsiteX2" fmla="*/ 6021922 w 6022907"/>
              <a:gd name="connsiteY2" fmla="*/ 6295289 h 7077370"/>
              <a:gd name="connsiteX3" fmla="*/ 1128846 w 6022907"/>
              <a:gd name="connsiteY3" fmla="*/ 7077370 h 7077370"/>
              <a:gd name="connsiteX4" fmla="*/ 0 w 6022907"/>
              <a:gd name="connsiteY4" fmla="*/ 1117418 h 7077370"/>
              <a:gd name="connsiteX0" fmla="*/ 0 w 6012766"/>
              <a:gd name="connsiteY0" fmla="*/ 1115796 h 7077370"/>
              <a:gd name="connsiteX1" fmla="*/ 6012764 w 6012766"/>
              <a:gd name="connsiteY1" fmla="*/ 0 h 7077370"/>
              <a:gd name="connsiteX2" fmla="*/ 6011781 w 6012766"/>
              <a:gd name="connsiteY2" fmla="*/ 6295289 h 7077370"/>
              <a:gd name="connsiteX3" fmla="*/ 1118705 w 6012766"/>
              <a:gd name="connsiteY3" fmla="*/ 7077370 h 7077370"/>
              <a:gd name="connsiteX4" fmla="*/ 0 w 6012766"/>
              <a:gd name="connsiteY4" fmla="*/ 1115796 h 7077370"/>
              <a:gd name="connsiteX0" fmla="*/ 0 w 5999245"/>
              <a:gd name="connsiteY0" fmla="*/ 1113633 h 7077370"/>
              <a:gd name="connsiteX1" fmla="*/ 5999243 w 5999245"/>
              <a:gd name="connsiteY1" fmla="*/ 0 h 7077370"/>
              <a:gd name="connsiteX2" fmla="*/ 5998260 w 5999245"/>
              <a:gd name="connsiteY2" fmla="*/ 6295289 h 7077370"/>
              <a:gd name="connsiteX3" fmla="*/ 1105184 w 5999245"/>
              <a:gd name="connsiteY3" fmla="*/ 7077370 h 7077370"/>
              <a:gd name="connsiteX4" fmla="*/ 0 w 5999245"/>
              <a:gd name="connsiteY4" fmla="*/ 1113633 h 7077370"/>
              <a:gd name="connsiteX0" fmla="*/ 0 w 6006007"/>
              <a:gd name="connsiteY0" fmla="*/ 1114714 h 7077370"/>
              <a:gd name="connsiteX1" fmla="*/ 6006005 w 6006007"/>
              <a:gd name="connsiteY1" fmla="*/ 0 h 7077370"/>
              <a:gd name="connsiteX2" fmla="*/ 6005022 w 6006007"/>
              <a:gd name="connsiteY2" fmla="*/ 6295289 h 7077370"/>
              <a:gd name="connsiteX3" fmla="*/ 1111946 w 6006007"/>
              <a:gd name="connsiteY3" fmla="*/ 7077370 h 7077370"/>
              <a:gd name="connsiteX4" fmla="*/ 0 w 6006007"/>
              <a:gd name="connsiteY4" fmla="*/ 1114714 h 7077370"/>
              <a:gd name="connsiteX0" fmla="*/ 0 w 6012767"/>
              <a:gd name="connsiteY0" fmla="*/ 1115795 h 7077370"/>
              <a:gd name="connsiteX1" fmla="*/ 6012765 w 6012767"/>
              <a:gd name="connsiteY1" fmla="*/ 0 h 7077370"/>
              <a:gd name="connsiteX2" fmla="*/ 6011782 w 6012767"/>
              <a:gd name="connsiteY2" fmla="*/ 6295289 h 7077370"/>
              <a:gd name="connsiteX3" fmla="*/ 1118706 w 6012767"/>
              <a:gd name="connsiteY3" fmla="*/ 7077370 h 7077370"/>
              <a:gd name="connsiteX4" fmla="*/ 0 w 6012767"/>
              <a:gd name="connsiteY4" fmla="*/ 1115795 h 7077370"/>
              <a:gd name="connsiteX0" fmla="*/ 0 w 6012767"/>
              <a:gd name="connsiteY0" fmla="*/ 1115795 h 6726850"/>
              <a:gd name="connsiteX1" fmla="*/ 6012765 w 6012767"/>
              <a:gd name="connsiteY1" fmla="*/ 0 h 6726850"/>
              <a:gd name="connsiteX2" fmla="*/ 6011782 w 6012767"/>
              <a:gd name="connsiteY2" fmla="*/ 6295289 h 6726850"/>
              <a:gd name="connsiteX3" fmla="*/ 476522 w 6012767"/>
              <a:gd name="connsiteY3" fmla="*/ 6726850 h 6726850"/>
              <a:gd name="connsiteX4" fmla="*/ 0 w 6012767"/>
              <a:gd name="connsiteY4" fmla="*/ 1115795 h 6726850"/>
              <a:gd name="connsiteX0" fmla="*/ 0 w 6012765"/>
              <a:gd name="connsiteY0" fmla="*/ 1115795 h 6737249"/>
              <a:gd name="connsiteX1" fmla="*/ 6012765 w 6012765"/>
              <a:gd name="connsiteY1" fmla="*/ 0 h 6737249"/>
              <a:gd name="connsiteX2" fmla="*/ 5468397 w 6012765"/>
              <a:gd name="connsiteY2" fmla="*/ 6737249 h 6737249"/>
              <a:gd name="connsiteX3" fmla="*/ 476522 w 6012765"/>
              <a:gd name="connsiteY3" fmla="*/ 6726850 h 6737249"/>
              <a:gd name="connsiteX4" fmla="*/ 0 w 6012765"/>
              <a:gd name="connsiteY4" fmla="*/ 1115795 h 6737249"/>
              <a:gd name="connsiteX0" fmla="*/ 0 w 5971599"/>
              <a:gd name="connsiteY0" fmla="*/ 0 h 5621454"/>
              <a:gd name="connsiteX1" fmla="*/ 5971599 w 5971599"/>
              <a:gd name="connsiteY1" fmla="*/ 57685 h 5621454"/>
              <a:gd name="connsiteX2" fmla="*/ 5468397 w 5971599"/>
              <a:gd name="connsiteY2" fmla="*/ 5621454 h 5621454"/>
              <a:gd name="connsiteX3" fmla="*/ 476522 w 5971599"/>
              <a:gd name="connsiteY3" fmla="*/ 5611055 h 5621454"/>
              <a:gd name="connsiteX4" fmla="*/ 0 w 5971599"/>
              <a:gd name="connsiteY4" fmla="*/ 0 h 5621454"/>
              <a:gd name="connsiteX0" fmla="*/ 0 w 6078630"/>
              <a:gd name="connsiteY0" fmla="*/ 376655 h 5998109"/>
              <a:gd name="connsiteX1" fmla="*/ 6078630 w 6078630"/>
              <a:gd name="connsiteY1" fmla="*/ 0 h 5998109"/>
              <a:gd name="connsiteX2" fmla="*/ 5468397 w 6078630"/>
              <a:gd name="connsiteY2" fmla="*/ 5998109 h 5998109"/>
              <a:gd name="connsiteX3" fmla="*/ 476522 w 6078630"/>
              <a:gd name="connsiteY3" fmla="*/ 5987710 h 5998109"/>
              <a:gd name="connsiteX4" fmla="*/ 0 w 6078630"/>
              <a:gd name="connsiteY4" fmla="*/ 376655 h 5998109"/>
              <a:gd name="connsiteX0" fmla="*/ 33930 w 5602107"/>
              <a:gd name="connsiteY0" fmla="*/ 338555 h 5998109"/>
              <a:gd name="connsiteX1" fmla="*/ 5602107 w 5602107"/>
              <a:gd name="connsiteY1" fmla="*/ 0 h 5998109"/>
              <a:gd name="connsiteX2" fmla="*/ 4991874 w 5602107"/>
              <a:gd name="connsiteY2" fmla="*/ 5998109 h 5998109"/>
              <a:gd name="connsiteX3" fmla="*/ -1 w 5602107"/>
              <a:gd name="connsiteY3" fmla="*/ 5987710 h 5998109"/>
              <a:gd name="connsiteX4" fmla="*/ 33930 w 5602107"/>
              <a:gd name="connsiteY4" fmla="*/ 338555 h 5998109"/>
              <a:gd name="connsiteX0" fmla="*/ 13348 w 5602108"/>
              <a:gd name="connsiteY0" fmla="*/ 167105 h 5998109"/>
              <a:gd name="connsiteX1" fmla="*/ 5602108 w 5602108"/>
              <a:gd name="connsiteY1" fmla="*/ 0 h 5998109"/>
              <a:gd name="connsiteX2" fmla="*/ 4991875 w 5602108"/>
              <a:gd name="connsiteY2" fmla="*/ 5998109 h 5998109"/>
              <a:gd name="connsiteX3" fmla="*/ 0 w 5602108"/>
              <a:gd name="connsiteY3" fmla="*/ 5987710 h 5998109"/>
              <a:gd name="connsiteX4" fmla="*/ 13348 w 5602108"/>
              <a:gd name="connsiteY4" fmla="*/ 167105 h 5998109"/>
              <a:gd name="connsiteX0" fmla="*/ 234 w 5588994"/>
              <a:gd name="connsiteY0" fmla="*/ 167105 h 5998109"/>
              <a:gd name="connsiteX1" fmla="*/ 5588994 w 5588994"/>
              <a:gd name="connsiteY1" fmla="*/ 0 h 5998109"/>
              <a:gd name="connsiteX2" fmla="*/ 4978761 w 5588994"/>
              <a:gd name="connsiteY2" fmla="*/ 5998109 h 5998109"/>
              <a:gd name="connsiteX3" fmla="*/ 52065 w 5588994"/>
              <a:gd name="connsiteY3" fmla="*/ 5952785 h 5998109"/>
              <a:gd name="connsiteX4" fmla="*/ 234 w 5588994"/>
              <a:gd name="connsiteY4" fmla="*/ 167105 h 5998109"/>
              <a:gd name="connsiteX0" fmla="*/ 574 w 5589334"/>
              <a:gd name="connsiteY0" fmla="*/ 167105 h 5998109"/>
              <a:gd name="connsiteX1" fmla="*/ 5589334 w 5589334"/>
              <a:gd name="connsiteY1" fmla="*/ 0 h 5998109"/>
              <a:gd name="connsiteX2" fmla="*/ 4979101 w 5589334"/>
              <a:gd name="connsiteY2" fmla="*/ 5998109 h 5998109"/>
              <a:gd name="connsiteX3" fmla="*/ 14670 w 5589334"/>
              <a:gd name="connsiteY3" fmla="*/ 5978185 h 5998109"/>
              <a:gd name="connsiteX4" fmla="*/ 574 w 5589334"/>
              <a:gd name="connsiteY4" fmla="*/ 167105 h 5998109"/>
              <a:gd name="connsiteX0" fmla="*/ 784 w 5589544"/>
              <a:gd name="connsiteY0" fmla="*/ 167105 h 5998109"/>
              <a:gd name="connsiteX1" fmla="*/ 5589544 w 5589544"/>
              <a:gd name="connsiteY1" fmla="*/ 0 h 5998109"/>
              <a:gd name="connsiteX2" fmla="*/ 4979311 w 5589544"/>
              <a:gd name="connsiteY2" fmla="*/ 5998109 h 5998109"/>
              <a:gd name="connsiteX3" fmla="*/ 8020 w 5589544"/>
              <a:gd name="connsiteY3" fmla="*/ 5984535 h 5998109"/>
              <a:gd name="connsiteX4" fmla="*/ 784 w 5589544"/>
              <a:gd name="connsiteY4" fmla="*/ 167105 h 5998109"/>
              <a:gd name="connsiteX0" fmla="*/ 1242 w 5590002"/>
              <a:gd name="connsiteY0" fmla="*/ 167105 h 5998109"/>
              <a:gd name="connsiteX1" fmla="*/ 5590002 w 5590002"/>
              <a:gd name="connsiteY1" fmla="*/ 0 h 5998109"/>
              <a:gd name="connsiteX2" fmla="*/ 4979769 w 5590002"/>
              <a:gd name="connsiteY2" fmla="*/ 5998109 h 5998109"/>
              <a:gd name="connsiteX3" fmla="*/ 1617 w 5590002"/>
              <a:gd name="connsiteY3" fmla="*/ 5994060 h 5998109"/>
              <a:gd name="connsiteX4" fmla="*/ 1242 w 5590002"/>
              <a:gd name="connsiteY4" fmla="*/ 167105 h 5998109"/>
              <a:gd name="connsiteX0" fmla="*/ 1242 w 5590002"/>
              <a:gd name="connsiteY0" fmla="*/ 167105 h 5994060"/>
              <a:gd name="connsiteX1" fmla="*/ 5590002 w 5590002"/>
              <a:gd name="connsiteY1" fmla="*/ 0 h 5994060"/>
              <a:gd name="connsiteX2" fmla="*/ 4979769 w 5590002"/>
              <a:gd name="connsiteY2" fmla="*/ 5979059 h 5994060"/>
              <a:gd name="connsiteX3" fmla="*/ 1617 w 5590002"/>
              <a:gd name="connsiteY3" fmla="*/ 5994060 h 5994060"/>
              <a:gd name="connsiteX4" fmla="*/ 1242 w 5590002"/>
              <a:gd name="connsiteY4" fmla="*/ 167105 h 5994060"/>
              <a:gd name="connsiteX0" fmla="*/ 1242 w 5590002"/>
              <a:gd name="connsiteY0" fmla="*/ 167105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7105 h 5994060"/>
              <a:gd name="connsiteX0" fmla="*/ 7344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7344 w 5588385"/>
              <a:gd name="connsiteY4" fmla="*/ 164724 h 5994060"/>
              <a:gd name="connsiteX0" fmla="*/ 1242 w 5590002"/>
              <a:gd name="connsiteY0" fmla="*/ 164724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4724 h 5994060"/>
              <a:gd name="connsiteX0" fmla="*/ 12490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12490 w 5588385"/>
              <a:gd name="connsiteY4" fmla="*/ 164724 h 5994060"/>
              <a:gd name="connsiteX0" fmla="*/ 9917 w 5585812"/>
              <a:gd name="connsiteY0" fmla="*/ 164724 h 5989297"/>
              <a:gd name="connsiteX1" fmla="*/ 5585812 w 5585812"/>
              <a:gd name="connsiteY1" fmla="*/ 0 h 5989297"/>
              <a:gd name="connsiteX2" fmla="*/ 4979010 w 5585812"/>
              <a:gd name="connsiteY2" fmla="*/ 5988584 h 5989297"/>
              <a:gd name="connsiteX3" fmla="*/ 0 w 5585812"/>
              <a:gd name="connsiteY3" fmla="*/ 5989297 h 5989297"/>
              <a:gd name="connsiteX4" fmla="*/ 9917 w 5585812"/>
              <a:gd name="connsiteY4" fmla="*/ 164724 h 5989297"/>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79772 h 5988584"/>
              <a:gd name="connsiteX4" fmla="*/ 1243 w 5577138"/>
              <a:gd name="connsiteY4" fmla="*/ 164724 h 5988584"/>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86916 h 5988584"/>
              <a:gd name="connsiteX4" fmla="*/ 1243 w 5577138"/>
              <a:gd name="connsiteY4" fmla="*/ 164724 h 5988584"/>
              <a:gd name="connsiteX0" fmla="*/ 1243 w 6647443"/>
              <a:gd name="connsiteY0" fmla="*/ 336174 h 6160034"/>
              <a:gd name="connsiteX1" fmla="*/ 6647443 w 6647443"/>
              <a:gd name="connsiteY1" fmla="*/ 0 h 6160034"/>
              <a:gd name="connsiteX2" fmla="*/ 4970336 w 6647443"/>
              <a:gd name="connsiteY2" fmla="*/ 6160034 h 6160034"/>
              <a:gd name="connsiteX3" fmla="*/ 1617 w 6647443"/>
              <a:gd name="connsiteY3" fmla="*/ 6158366 h 6160034"/>
              <a:gd name="connsiteX4" fmla="*/ 1243 w 6647443"/>
              <a:gd name="connsiteY4" fmla="*/ 336174 h 6160034"/>
              <a:gd name="connsiteX0" fmla="*/ 1017 w 6649791"/>
              <a:gd name="connsiteY0" fmla="*/ 81380 h 6160034"/>
              <a:gd name="connsiteX1" fmla="*/ 6649791 w 6649791"/>
              <a:gd name="connsiteY1" fmla="*/ 0 h 6160034"/>
              <a:gd name="connsiteX2" fmla="*/ 4972684 w 6649791"/>
              <a:gd name="connsiteY2" fmla="*/ 6160034 h 6160034"/>
              <a:gd name="connsiteX3" fmla="*/ 3965 w 6649791"/>
              <a:gd name="connsiteY3" fmla="*/ 6158366 h 6160034"/>
              <a:gd name="connsiteX4" fmla="*/ 1017 w 6649791"/>
              <a:gd name="connsiteY4" fmla="*/ 81380 h 6160034"/>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7343 w 6684419"/>
              <a:gd name="connsiteY0" fmla="*/ 81380 h 6158366"/>
              <a:gd name="connsiteX1" fmla="*/ 6684419 w 6684419"/>
              <a:gd name="connsiteY1" fmla="*/ 0 h 6158366"/>
              <a:gd name="connsiteX2" fmla="*/ 5462706 w 6684419"/>
              <a:gd name="connsiteY2" fmla="*/ 6152890 h 6158366"/>
              <a:gd name="connsiteX3" fmla="*/ 0 w 6684419"/>
              <a:gd name="connsiteY3" fmla="*/ 6158366 h 6158366"/>
              <a:gd name="connsiteX4" fmla="*/ 7343 w 6684419"/>
              <a:gd name="connsiteY4" fmla="*/ 81380 h 6158366"/>
              <a:gd name="connsiteX0" fmla="*/ 7343 w 6684419"/>
              <a:gd name="connsiteY0" fmla="*/ 81380 h 6160034"/>
              <a:gd name="connsiteX1" fmla="*/ 6684419 w 6684419"/>
              <a:gd name="connsiteY1" fmla="*/ 0 h 6160034"/>
              <a:gd name="connsiteX2" fmla="*/ 5462707 w 6684419"/>
              <a:gd name="connsiteY2" fmla="*/ 6160034 h 6160034"/>
              <a:gd name="connsiteX3" fmla="*/ 0 w 6684419"/>
              <a:gd name="connsiteY3" fmla="*/ 6158366 h 6160034"/>
              <a:gd name="connsiteX4" fmla="*/ 7343 w 6684419"/>
              <a:gd name="connsiteY4" fmla="*/ 81380 h 6160034"/>
              <a:gd name="connsiteX0" fmla="*/ 1243 w 6686038"/>
              <a:gd name="connsiteY0" fmla="*/ 88524 h 6160034"/>
              <a:gd name="connsiteX1" fmla="*/ 6686038 w 6686038"/>
              <a:gd name="connsiteY1" fmla="*/ 0 h 6160034"/>
              <a:gd name="connsiteX2" fmla="*/ 5464326 w 6686038"/>
              <a:gd name="connsiteY2" fmla="*/ 6160034 h 6160034"/>
              <a:gd name="connsiteX3" fmla="*/ 1619 w 6686038"/>
              <a:gd name="connsiteY3" fmla="*/ 6158366 h 6160034"/>
              <a:gd name="connsiteX4" fmla="*/ 1243 w 6686038"/>
              <a:gd name="connsiteY4" fmla="*/ 88524 h 61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038" h="6160034">
                <a:moveTo>
                  <a:pt x="1243" y="88524"/>
                </a:moveTo>
                <a:lnTo>
                  <a:pt x="6686038" y="0"/>
                </a:lnTo>
                <a:cubicBezTo>
                  <a:pt x="6282164" y="2036221"/>
                  <a:pt x="5881067" y="4071426"/>
                  <a:pt x="5464326" y="6160034"/>
                </a:cubicBezTo>
                <a:lnTo>
                  <a:pt x="1619" y="6158366"/>
                </a:lnTo>
                <a:cubicBezTo>
                  <a:pt x="6068" y="4218164"/>
                  <a:pt x="-3206" y="2028726"/>
                  <a:pt x="1243" y="88524"/>
                </a:cubicBezTo>
                <a:close/>
              </a:path>
            </a:pathLst>
          </a:custGeom>
          <a:gradFill>
            <a:gsLst>
              <a:gs pos="0">
                <a:srgbClr val="C00000"/>
              </a:gs>
              <a:gs pos="100000">
                <a:schemeClr val="accent6">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93" name="TextBox 92">
            <a:extLst>
              <a:ext uri="{FF2B5EF4-FFF2-40B4-BE49-F238E27FC236}">
                <a16:creationId xmlns:a16="http://schemas.microsoft.com/office/drawing/2014/main" id="{D88B3441-C43A-1496-5AC2-B070804FAFCA}"/>
              </a:ext>
            </a:extLst>
          </p:cNvPr>
          <p:cNvSpPr txBox="1"/>
          <p:nvPr/>
        </p:nvSpPr>
        <p:spPr>
          <a:xfrm>
            <a:off x="611028" y="1069321"/>
            <a:ext cx="3096344" cy="530327"/>
          </a:xfrm>
          <a:prstGeom prst="rect">
            <a:avLst/>
          </a:prstGeom>
          <a:noFill/>
        </p:spPr>
        <p:txBody>
          <a:bodyPr wrap="square" lIns="0" tIns="0" rIns="0" bIns="0" rtlCol="0" anchor="ctr">
            <a:noAutofit/>
          </a:bodyPr>
          <a:lstStyle/>
          <a:p>
            <a:r>
              <a:rPr lang="en-IN" sz="3200" b="1" dirty="0">
                <a:solidFill>
                  <a:schemeClr val="bg1"/>
                </a:solidFill>
              </a:rPr>
              <a:t>Manual</a:t>
            </a:r>
          </a:p>
        </p:txBody>
      </p:sp>
      <p:sp>
        <p:nvSpPr>
          <p:cNvPr id="36" name="TextBox 35">
            <a:extLst>
              <a:ext uri="{FF2B5EF4-FFF2-40B4-BE49-F238E27FC236}">
                <a16:creationId xmlns:a16="http://schemas.microsoft.com/office/drawing/2014/main" id="{7346C40A-D2C9-305D-8915-366FA656E9C4}"/>
              </a:ext>
            </a:extLst>
          </p:cNvPr>
          <p:cNvSpPr txBox="1"/>
          <p:nvPr/>
        </p:nvSpPr>
        <p:spPr>
          <a:xfrm>
            <a:off x="6594019" y="3235776"/>
            <a:ext cx="5114601" cy="3170099"/>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Integrates with the entire IT/OT Orchestrates workflows spanning across all departments and network segments</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Handles several parallel tasks and manage their dependencies</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Isn’t prone to human errors</a:t>
            </a:r>
          </a:p>
          <a:p>
            <a:pPr marL="285750" indent="-285750">
              <a:buFont typeface=".Apple Color Emoji UI"/>
              <a:buChar char="✅"/>
            </a:pPr>
            <a:endParaRPr lang="en-IN" sz="2000" dirty="0">
              <a:solidFill>
                <a:schemeClr val="tx1">
                  <a:lumMod val="95000"/>
                  <a:lumOff val="5000"/>
                </a:schemeClr>
              </a:solidFill>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2C645DAE-C997-08FA-5533-F91D35FC2C01}"/>
              </a:ext>
            </a:extLst>
          </p:cNvPr>
          <p:cNvSpPr txBox="1"/>
          <p:nvPr/>
        </p:nvSpPr>
        <p:spPr>
          <a:xfrm>
            <a:off x="483380" y="3235776"/>
            <a:ext cx="4678930" cy="2805255"/>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Without automation the workflows can be slow which impacts the operational efficiency</a:t>
            </a:r>
          </a:p>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Manually orchestrating several tasks can be exhausting and prone to errors</a:t>
            </a:r>
          </a:p>
        </p:txBody>
      </p:sp>
      <p:pic>
        <p:nvPicPr>
          <p:cNvPr id="44" name="Picture 43">
            <a:extLst>
              <a:ext uri="{FF2B5EF4-FFF2-40B4-BE49-F238E27FC236}">
                <a16:creationId xmlns:a16="http://schemas.microsoft.com/office/drawing/2014/main" id="{31D56CCF-F52C-9ADF-07A1-97CB9AB5AE08}"/>
              </a:ext>
            </a:extLst>
          </p:cNvPr>
          <p:cNvPicPr>
            <a:picLocks noChangeAspect="1"/>
          </p:cNvPicPr>
          <p:nvPr/>
        </p:nvPicPr>
        <p:blipFill>
          <a:blip r:embed="rId3"/>
          <a:stretch>
            <a:fillRect/>
          </a:stretch>
        </p:blipFill>
        <p:spPr>
          <a:xfrm>
            <a:off x="2093109" y="1677600"/>
            <a:ext cx="1451540" cy="1505849"/>
          </a:xfrm>
          <a:prstGeom prst="rect">
            <a:avLst/>
          </a:prstGeom>
        </p:spPr>
      </p:pic>
      <p:sp>
        <p:nvSpPr>
          <p:cNvPr id="6" name="TextBox 5">
            <a:extLst>
              <a:ext uri="{FF2B5EF4-FFF2-40B4-BE49-F238E27FC236}">
                <a16:creationId xmlns:a16="http://schemas.microsoft.com/office/drawing/2014/main" id="{B966AEE7-02AB-97E6-5554-E22BEF22EC07}"/>
              </a:ext>
            </a:extLst>
          </p:cNvPr>
          <p:cNvSpPr txBox="1"/>
          <p:nvPr/>
        </p:nvSpPr>
        <p:spPr>
          <a:xfrm>
            <a:off x="8484628" y="1069321"/>
            <a:ext cx="3096344" cy="530327"/>
          </a:xfrm>
          <a:prstGeom prst="rect">
            <a:avLst/>
          </a:prstGeom>
          <a:noFill/>
        </p:spPr>
        <p:txBody>
          <a:bodyPr wrap="square" lIns="0" tIns="0" rIns="0" bIns="0" rtlCol="0" anchor="ctr">
            <a:noAutofit/>
          </a:bodyPr>
          <a:lstStyle/>
          <a:p>
            <a:pPr algn="r"/>
            <a:r>
              <a:rPr lang="en-IN" sz="3200" b="1" dirty="0">
                <a:solidFill>
                  <a:srgbClr val="C00000"/>
                </a:solidFill>
              </a:rPr>
              <a:t>SOAR</a:t>
            </a:r>
          </a:p>
        </p:txBody>
      </p:sp>
      <p:pic>
        <p:nvPicPr>
          <p:cNvPr id="7" name="Picture 167">
            <a:extLst>
              <a:ext uri="{FF2B5EF4-FFF2-40B4-BE49-F238E27FC236}">
                <a16:creationId xmlns:a16="http://schemas.microsoft.com/office/drawing/2014/main" id="{8AD8F4BD-61AF-06F9-F646-7890C73247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5504" y="1619883"/>
            <a:ext cx="1623387" cy="1623387"/>
          </a:xfrm>
          <a:prstGeom prst="rect">
            <a:avLst/>
          </a:prstGeom>
        </p:spPr>
      </p:pic>
      <p:sp>
        <p:nvSpPr>
          <p:cNvPr id="8" name="Title 7">
            <a:extLst>
              <a:ext uri="{FF2B5EF4-FFF2-40B4-BE49-F238E27FC236}">
                <a16:creationId xmlns:a16="http://schemas.microsoft.com/office/drawing/2014/main" id="{0BA6D85B-4BA9-EECC-038D-92E3A989C9CE}"/>
              </a:ext>
            </a:extLst>
          </p:cNvPr>
          <p:cNvSpPr>
            <a:spLocks noGrp="1"/>
          </p:cNvSpPr>
          <p:nvPr>
            <p:ph type="title"/>
          </p:nvPr>
        </p:nvSpPr>
        <p:spPr/>
        <p:txBody>
          <a:bodyPr/>
          <a:lstStyle/>
          <a:p>
            <a:r>
              <a:rPr lang="en-GB" dirty="0"/>
              <a:t>Automation &amp; Orchestration</a:t>
            </a:r>
          </a:p>
        </p:txBody>
      </p:sp>
    </p:spTree>
    <p:extLst>
      <p:ext uri="{BB962C8B-B14F-4D97-AF65-F5344CB8AC3E}">
        <p14:creationId xmlns:p14="http://schemas.microsoft.com/office/powerpoint/2010/main" val="416894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46">
            <a:extLst>
              <a:ext uri="{FF2B5EF4-FFF2-40B4-BE49-F238E27FC236}">
                <a16:creationId xmlns:a16="http://schemas.microsoft.com/office/drawing/2014/main" id="{D97032CA-2B83-8801-427C-7C373AAC0E11}"/>
              </a:ext>
            </a:extLst>
          </p:cNvPr>
          <p:cNvSpPr/>
          <p:nvPr/>
        </p:nvSpPr>
        <p:spPr>
          <a:xfrm>
            <a:off x="-2328" y="699436"/>
            <a:ext cx="6188131" cy="6160034"/>
          </a:xfrm>
          <a:custGeom>
            <a:avLst/>
            <a:gdLst>
              <a:gd name="connsiteX0" fmla="*/ 0 w 6544178"/>
              <a:gd name="connsiteY0" fmla="*/ 1196926 h 7943019"/>
              <a:gd name="connsiteX1" fmla="*/ 6544178 w 6544178"/>
              <a:gd name="connsiteY1" fmla="*/ 0 h 7943019"/>
              <a:gd name="connsiteX2" fmla="*/ 6544178 w 6544178"/>
              <a:gd name="connsiteY2" fmla="*/ 6971764 h 7943019"/>
              <a:gd name="connsiteX3" fmla="*/ 1233856 w 6544178"/>
              <a:gd name="connsiteY3" fmla="*/ 7943019 h 7943019"/>
              <a:gd name="connsiteX4" fmla="*/ 0 w 6544178"/>
              <a:gd name="connsiteY4" fmla="*/ 1196926 h 7943019"/>
              <a:gd name="connsiteX0" fmla="*/ 0 w 6506418"/>
              <a:gd name="connsiteY0" fmla="*/ 1175420 h 7943019"/>
              <a:gd name="connsiteX1" fmla="*/ 6506418 w 6506418"/>
              <a:gd name="connsiteY1" fmla="*/ 0 h 7943019"/>
              <a:gd name="connsiteX2" fmla="*/ 6506418 w 6506418"/>
              <a:gd name="connsiteY2" fmla="*/ 6971764 h 7943019"/>
              <a:gd name="connsiteX3" fmla="*/ 1196096 w 6506418"/>
              <a:gd name="connsiteY3" fmla="*/ 7943019 h 7943019"/>
              <a:gd name="connsiteX4" fmla="*/ 0 w 6506418"/>
              <a:gd name="connsiteY4" fmla="*/ 1175420 h 7943019"/>
              <a:gd name="connsiteX0" fmla="*/ 0 w 6506418"/>
              <a:gd name="connsiteY0" fmla="*/ 1175420 h 6971764"/>
              <a:gd name="connsiteX1" fmla="*/ 6506418 w 6506418"/>
              <a:gd name="connsiteY1" fmla="*/ 0 h 6971764"/>
              <a:gd name="connsiteX2" fmla="*/ 6506418 w 6506418"/>
              <a:gd name="connsiteY2" fmla="*/ 6971764 h 6971764"/>
              <a:gd name="connsiteX3" fmla="*/ 1248293 w 6506418"/>
              <a:gd name="connsiteY3" fmla="*/ 6768284 h 6971764"/>
              <a:gd name="connsiteX4" fmla="*/ 0 w 6506418"/>
              <a:gd name="connsiteY4" fmla="*/ 1175420 h 6971764"/>
              <a:gd name="connsiteX0" fmla="*/ 0 w 6506603"/>
              <a:gd name="connsiteY0" fmla="*/ 1175420 h 6768284"/>
              <a:gd name="connsiteX1" fmla="*/ 6506418 w 6506603"/>
              <a:gd name="connsiteY1" fmla="*/ 0 h 6768284"/>
              <a:gd name="connsiteX2" fmla="*/ 6506603 w 6506603"/>
              <a:gd name="connsiteY2" fmla="*/ 6301546 h 6768284"/>
              <a:gd name="connsiteX3" fmla="*/ 1248293 w 6506603"/>
              <a:gd name="connsiteY3" fmla="*/ 6768284 h 6768284"/>
              <a:gd name="connsiteX4" fmla="*/ 0 w 6506603"/>
              <a:gd name="connsiteY4" fmla="*/ 1175420 h 6768284"/>
              <a:gd name="connsiteX0" fmla="*/ 0 w 6506603"/>
              <a:gd name="connsiteY0" fmla="*/ 1175420 h 7157929"/>
              <a:gd name="connsiteX1" fmla="*/ 6506418 w 6506603"/>
              <a:gd name="connsiteY1" fmla="*/ 0 h 7157929"/>
              <a:gd name="connsiteX2" fmla="*/ 6506603 w 6506603"/>
              <a:gd name="connsiteY2" fmla="*/ 6301546 h 7157929"/>
              <a:gd name="connsiteX3" fmla="*/ 1108686 w 6506603"/>
              <a:gd name="connsiteY3" fmla="*/ 7157929 h 7157929"/>
              <a:gd name="connsiteX4" fmla="*/ 0 w 6506603"/>
              <a:gd name="connsiteY4" fmla="*/ 1175420 h 7157929"/>
              <a:gd name="connsiteX0" fmla="*/ 0 w 6506423"/>
              <a:gd name="connsiteY0" fmla="*/ 1175420 h 7157929"/>
              <a:gd name="connsiteX1" fmla="*/ 6506418 w 6506423"/>
              <a:gd name="connsiteY1" fmla="*/ 0 h 7157929"/>
              <a:gd name="connsiteX2" fmla="*/ 6506019 w 6506423"/>
              <a:gd name="connsiteY2" fmla="*/ 6298418 h 7157929"/>
              <a:gd name="connsiteX3" fmla="*/ 1108686 w 6506423"/>
              <a:gd name="connsiteY3" fmla="*/ 7157929 h 7157929"/>
              <a:gd name="connsiteX4" fmla="*/ 0 w 6506423"/>
              <a:gd name="connsiteY4" fmla="*/ 1175420 h 7157929"/>
              <a:gd name="connsiteX0" fmla="*/ 0 w 6506423"/>
              <a:gd name="connsiteY0" fmla="*/ 1175420 h 6702949"/>
              <a:gd name="connsiteX1" fmla="*/ 6506418 w 6506423"/>
              <a:gd name="connsiteY1" fmla="*/ 0 h 6702949"/>
              <a:gd name="connsiteX2" fmla="*/ 6506019 w 6506423"/>
              <a:gd name="connsiteY2" fmla="*/ 6298418 h 6702949"/>
              <a:gd name="connsiteX3" fmla="*/ 2019388 w 6506423"/>
              <a:gd name="connsiteY3" fmla="*/ 6702949 h 6702949"/>
              <a:gd name="connsiteX4" fmla="*/ 0 w 6506423"/>
              <a:gd name="connsiteY4" fmla="*/ 1175420 h 6702949"/>
              <a:gd name="connsiteX0" fmla="*/ 0 w 6044359"/>
              <a:gd name="connsiteY0" fmla="*/ 1114404 h 6702949"/>
              <a:gd name="connsiteX1" fmla="*/ 6044354 w 6044359"/>
              <a:gd name="connsiteY1" fmla="*/ 0 h 6702949"/>
              <a:gd name="connsiteX2" fmla="*/ 6043955 w 6044359"/>
              <a:gd name="connsiteY2" fmla="*/ 6298418 h 6702949"/>
              <a:gd name="connsiteX3" fmla="*/ 1557324 w 6044359"/>
              <a:gd name="connsiteY3" fmla="*/ 6702949 h 6702949"/>
              <a:gd name="connsiteX4" fmla="*/ 0 w 6044359"/>
              <a:gd name="connsiteY4" fmla="*/ 1114404 h 6702949"/>
              <a:gd name="connsiteX0" fmla="*/ 0 w 5995867"/>
              <a:gd name="connsiteY0" fmla="*/ 1113092 h 6702949"/>
              <a:gd name="connsiteX1" fmla="*/ 5995862 w 5995867"/>
              <a:gd name="connsiteY1" fmla="*/ 0 h 6702949"/>
              <a:gd name="connsiteX2" fmla="*/ 5995463 w 5995867"/>
              <a:gd name="connsiteY2" fmla="*/ 6298418 h 6702949"/>
              <a:gd name="connsiteX3" fmla="*/ 1508832 w 5995867"/>
              <a:gd name="connsiteY3" fmla="*/ 6702949 h 6702949"/>
              <a:gd name="connsiteX4" fmla="*/ 0 w 5995867"/>
              <a:gd name="connsiteY4" fmla="*/ 1113092 h 6702949"/>
              <a:gd name="connsiteX0" fmla="*/ 0 w 5995867"/>
              <a:gd name="connsiteY0" fmla="*/ 1113092 h 7077910"/>
              <a:gd name="connsiteX1" fmla="*/ 5995862 w 5995867"/>
              <a:gd name="connsiteY1" fmla="*/ 0 h 7077910"/>
              <a:gd name="connsiteX2" fmla="*/ 5995463 w 5995867"/>
              <a:gd name="connsiteY2" fmla="*/ 6298418 h 7077910"/>
              <a:gd name="connsiteX3" fmla="*/ 1098423 w 5995867"/>
              <a:gd name="connsiteY3" fmla="*/ 7077910 h 7077910"/>
              <a:gd name="connsiteX4" fmla="*/ 0 w 5995867"/>
              <a:gd name="connsiteY4" fmla="*/ 1113092 h 7077910"/>
              <a:gd name="connsiteX0" fmla="*/ 0 w 6022910"/>
              <a:gd name="connsiteY0" fmla="*/ 1117418 h 7077910"/>
              <a:gd name="connsiteX1" fmla="*/ 6022905 w 6022910"/>
              <a:gd name="connsiteY1" fmla="*/ 0 h 7077910"/>
              <a:gd name="connsiteX2" fmla="*/ 6022506 w 6022910"/>
              <a:gd name="connsiteY2" fmla="*/ 6298418 h 7077910"/>
              <a:gd name="connsiteX3" fmla="*/ 1125466 w 6022910"/>
              <a:gd name="connsiteY3" fmla="*/ 7077910 h 7077910"/>
              <a:gd name="connsiteX4" fmla="*/ 0 w 6022910"/>
              <a:gd name="connsiteY4" fmla="*/ 1117418 h 7077910"/>
              <a:gd name="connsiteX0" fmla="*/ 0 w 6022910"/>
              <a:gd name="connsiteY0" fmla="*/ 1117418 h 7061727"/>
              <a:gd name="connsiteX1" fmla="*/ 6022905 w 6022910"/>
              <a:gd name="connsiteY1" fmla="*/ 0 h 7061727"/>
              <a:gd name="connsiteX2" fmla="*/ 6022506 w 6022910"/>
              <a:gd name="connsiteY2" fmla="*/ 6298418 h 7061727"/>
              <a:gd name="connsiteX3" fmla="*/ 1125925 w 6022910"/>
              <a:gd name="connsiteY3" fmla="*/ 7061727 h 7061727"/>
              <a:gd name="connsiteX4" fmla="*/ 0 w 6022910"/>
              <a:gd name="connsiteY4" fmla="*/ 1117418 h 7061727"/>
              <a:gd name="connsiteX0" fmla="*/ 0 w 6022910"/>
              <a:gd name="connsiteY0" fmla="*/ 1117418 h 7077255"/>
              <a:gd name="connsiteX1" fmla="*/ 6022905 w 6022910"/>
              <a:gd name="connsiteY1" fmla="*/ 0 h 7077255"/>
              <a:gd name="connsiteX2" fmla="*/ 6022506 w 6022910"/>
              <a:gd name="connsiteY2" fmla="*/ 6298418 h 7077255"/>
              <a:gd name="connsiteX3" fmla="*/ 1149712 w 6022910"/>
              <a:gd name="connsiteY3" fmla="*/ 7077255 h 7077255"/>
              <a:gd name="connsiteX4" fmla="*/ 0 w 6022910"/>
              <a:gd name="connsiteY4" fmla="*/ 1117418 h 7077255"/>
              <a:gd name="connsiteX0" fmla="*/ 0 w 6022910"/>
              <a:gd name="connsiteY0" fmla="*/ 1117418 h 7077370"/>
              <a:gd name="connsiteX1" fmla="*/ 6022905 w 6022910"/>
              <a:gd name="connsiteY1" fmla="*/ 0 h 7077370"/>
              <a:gd name="connsiteX2" fmla="*/ 6022506 w 6022910"/>
              <a:gd name="connsiteY2" fmla="*/ 6298418 h 7077370"/>
              <a:gd name="connsiteX3" fmla="*/ 1128846 w 6022910"/>
              <a:gd name="connsiteY3" fmla="*/ 7077370 h 7077370"/>
              <a:gd name="connsiteX4" fmla="*/ 0 w 6022910"/>
              <a:gd name="connsiteY4" fmla="*/ 1117418 h 7077370"/>
              <a:gd name="connsiteX0" fmla="*/ 0 w 6022907"/>
              <a:gd name="connsiteY0" fmla="*/ 1117418 h 7077370"/>
              <a:gd name="connsiteX1" fmla="*/ 6022905 w 6022907"/>
              <a:gd name="connsiteY1" fmla="*/ 0 h 7077370"/>
              <a:gd name="connsiteX2" fmla="*/ 6021922 w 6022907"/>
              <a:gd name="connsiteY2" fmla="*/ 6295289 h 7077370"/>
              <a:gd name="connsiteX3" fmla="*/ 1128846 w 6022907"/>
              <a:gd name="connsiteY3" fmla="*/ 7077370 h 7077370"/>
              <a:gd name="connsiteX4" fmla="*/ 0 w 6022907"/>
              <a:gd name="connsiteY4" fmla="*/ 1117418 h 7077370"/>
              <a:gd name="connsiteX0" fmla="*/ 0 w 6012766"/>
              <a:gd name="connsiteY0" fmla="*/ 1115796 h 7077370"/>
              <a:gd name="connsiteX1" fmla="*/ 6012764 w 6012766"/>
              <a:gd name="connsiteY1" fmla="*/ 0 h 7077370"/>
              <a:gd name="connsiteX2" fmla="*/ 6011781 w 6012766"/>
              <a:gd name="connsiteY2" fmla="*/ 6295289 h 7077370"/>
              <a:gd name="connsiteX3" fmla="*/ 1118705 w 6012766"/>
              <a:gd name="connsiteY3" fmla="*/ 7077370 h 7077370"/>
              <a:gd name="connsiteX4" fmla="*/ 0 w 6012766"/>
              <a:gd name="connsiteY4" fmla="*/ 1115796 h 7077370"/>
              <a:gd name="connsiteX0" fmla="*/ 0 w 5999245"/>
              <a:gd name="connsiteY0" fmla="*/ 1113633 h 7077370"/>
              <a:gd name="connsiteX1" fmla="*/ 5999243 w 5999245"/>
              <a:gd name="connsiteY1" fmla="*/ 0 h 7077370"/>
              <a:gd name="connsiteX2" fmla="*/ 5998260 w 5999245"/>
              <a:gd name="connsiteY2" fmla="*/ 6295289 h 7077370"/>
              <a:gd name="connsiteX3" fmla="*/ 1105184 w 5999245"/>
              <a:gd name="connsiteY3" fmla="*/ 7077370 h 7077370"/>
              <a:gd name="connsiteX4" fmla="*/ 0 w 5999245"/>
              <a:gd name="connsiteY4" fmla="*/ 1113633 h 7077370"/>
              <a:gd name="connsiteX0" fmla="*/ 0 w 6006007"/>
              <a:gd name="connsiteY0" fmla="*/ 1114714 h 7077370"/>
              <a:gd name="connsiteX1" fmla="*/ 6006005 w 6006007"/>
              <a:gd name="connsiteY1" fmla="*/ 0 h 7077370"/>
              <a:gd name="connsiteX2" fmla="*/ 6005022 w 6006007"/>
              <a:gd name="connsiteY2" fmla="*/ 6295289 h 7077370"/>
              <a:gd name="connsiteX3" fmla="*/ 1111946 w 6006007"/>
              <a:gd name="connsiteY3" fmla="*/ 7077370 h 7077370"/>
              <a:gd name="connsiteX4" fmla="*/ 0 w 6006007"/>
              <a:gd name="connsiteY4" fmla="*/ 1114714 h 7077370"/>
              <a:gd name="connsiteX0" fmla="*/ 0 w 6012767"/>
              <a:gd name="connsiteY0" fmla="*/ 1115795 h 7077370"/>
              <a:gd name="connsiteX1" fmla="*/ 6012765 w 6012767"/>
              <a:gd name="connsiteY1" fmla="*/ 0 h 7077370"/>
              <a:gd name="connsiteX2" fmla="*/ 6011782 w 6012767"/>
              <a:gd name="connsiteY2" fmla="*/ 6295289 h 7077370"/>
              <a:gd name="connsiteX3" fmla="*/ 1118706 w 6012767"/>
              <a:gd name="connsiteY3" fmla="*/ 7077370 h 7077370"/>
              <a:gd name="connsiteX4" fmla="*/ 0 w 6012767"/>
              <a:gd name="connsiteY4" fmla="*/ 1115795 h 7077370"/>
              <a:gd name="connsiteX0" fmla="*/ 0 w 6012767"/>
              <a:gd name="connsiteY0" fmla="*/ 1115795 h 6726850"/>
              <a:gd name="connsiteX1" fmla="*/ 6012765 w 6012767"/>
              <a:gd name="connsiteY1" fmla="*/ 0 h 6726850"/>
              <a:gd name="connsiteX2" fmla="*/ 6011782 w 6012767"/>
              <a:gd name="connsiteY2" fmla="*/ 6295289 h 6726850"/>
              <a:gd name="connsiteX3" fmla="*/ 476522 w 6012767"/>
              <a:gd name="connsiteY3" fmla="*/ 6726850 h 6726850"/>
              <a:gd name="connsiteX4" fmla="*/ 0 w 6012767"/>
              <a:gd name="connsiteY4" fmla="*/ 1115795 h 6726850"/>
              <a:gd name="connsiteX0" fmla="*/ 0 w 6012765"/>
              <a:gd name="connsiteY0" fmla="*/ 1115795 h 6737249"/>
              <a:gd name="connsiteX1" fmla="*/ 6012765 w 6012765"/>
              <a:gd name="connsiteY1" fmla="*/ 0 h 6737249"/>
              <a:gd name="connsiteX2" fmla="*/ 5468397 w 6012765"/>
              <a:gd name="connsiteY2" fmla="*/ 6737249 h 6737249"/>
              <a:gd name="connsiteX3" fmla="*/ 476522 w 6012765"/>
              <a:gd name="connsiteY3" fmla="*/ 6726850 h 6737249"/>
              <a:gd name="connsiteX4" fmla="*/ 0 w 6012765"/>
              <a:gd name="connsiteY4" fmla="*/ 1115795 h 6737249"/>
              <a:gd name="connsiteX0" fmla="*/ 0 w 5971599"/>
              <a:gd name="connsiteY0" fmla="*/ 0 h 5621454"/>
              <a:gd name="connsiteX1" fmla="*/ 5971599 w 5971599"/>
              <a:gd name="connsiteY1" fmla="*/ 57685 h 5621454"/>
              <a:gd name="connsiteX2" fmla="*/ 5468397 w 5971599"/>
              <a:gd name="connsiteY2" fmla="*/ 5621454 h 5621454"/>
              <a:gd name="connsiteX3" fmla="*/ 476522 w 5971599"/>
              <a:gd name="connsiteY3" fmla="*/ 5611055 h 5621454"/>
              <a:gd name="connsiteX4" fmla="*/ 0 w 5971599"/>
              <a:gd name="connsiteY4" fmla="*/ 0 h 5621454"/>
              <a:gd name="connsiteX0" fmla="*/ 0 w 6078630"/>
              <a:gd name="connsiteY0" fmla="*/ 376655 h 5998109"/>
              <a:gd name="connsiteX1" fmla="*/ 6078630 w 6078630"/>
              <a:gd name="connsiteY1" fmla="*/ 0 h 5998109"/>
              <a:gd name="connsiteX2" fmla="*/ 5468397 w 6078630"/>
              <a:gd name="connsiteY2" fmla="*/ 5998109 h 5998109"/>
              <a:gd name="connsiteX3" fmla="*/ 476522 w 6078630"/>
              <a:gd name="connsiteY3" fmla="*/ 5987710 h 5998109"/>
              <a:gd name="connsiteX4" fmla="*/ 0 w 6078630"/>
              <a:gd name="connsiteY4" fmla="*/ 376655 h 5998109"/>
              <a:gd name="connsiteX0" fmla="*/ 33930 w 5602107"/>
              <a:gd name="connsiteY0" fmla="*/ 338555 h 5998109"/>
              <a:gd name="connsiteX1" fmla="*/ 5602107 w 5602107"/>
              <a:gd name="connsiteY1" fmla="*/ 0 h 5998109"/>
              <a:gd name="connsiteX2" fmla="*/ 4991874 w 5602107"/>
              <a:gd name="connsiteY2" fmla="*/ 5998109 h 5998109"/>
              <a:gd name="connsiteX3" fmla="*/ -1 w 5602107"/>
              <a:gd name="connsiteY3" fmla="*/ 5987710 h 5998109"/>
              <a:gd name="connsiteX4" fmla="*/ 33930 w 5602107"/>
              <a:gd name="connsiteY4" fmla="*/ 338555 h 5998109"/>
              <a:gd name="connsiteX0" fmla="*/ 13348 w 5602108"/>
              <a:gd name="connsiteY0" fmla="*/ 167105 h 5998109"/>
              <a:gd name="connsiteX1" fmla="*/ 5602108 w 5602108"/>
              <a:gd name="connsiteY1" fmla="*/ 0 h 5998109"/>
              <a:gd name="connsiteX2" fmla="*/ 4991875 w 5602108"/>
              <a:gd name="connsiteY2" fmla="*/ 5998109 h 5998109"/>
              <a:gd name="connsiteX3" fmla="*/ 0 w 5602108"/>
              <a:gd name="connsiteY3" fmla="*/ 5987710 h 5998109"/>
              <a:gd name="connsiteX4" fmla="*/ 13348 w 5602108"/>
              <a:gd name="connsiteY4" fmla="*/ 167105 h 5998109"/>
              <a:gd name="connsiteX0" fmla="*/ 234 w 5588994"/>
              <a:gd name="connsiteY0" fmla="*/ 167105 h 5998109"/>
              <a:gd name="connsiteX1" fmla="*/ 5588994 w 5588994"/>
              <a:gd name="connsiteY1" fmla="*/ 0 h 5998109"/>
              <a:gd name="connsiteX2" fmla="*/ 4978761 w 5588994"/>
              <a:gd name="connsiteY2" fmla="*/ 5998109 h 5998109"/>
              <a:gd name="connsiteX3" fmla="*/ 52065 w 5588994"/>
              <a:gd name="connsiteY3" fmla="*/ 5952785 h 5998109"/>
              <a:gd name="connsiteX4" fmla="*/ 234 w 5588994"/>
              <a:gd name="connsiteY4" fmla="*/ 167105 h 5998109"/>
              <a:gd name="connsiteX0" fmla="*/ 574 w 5589334"/>
              <a:gd name="connsiteY0" fmla="*/ 167105 h 5998109"/>
              <a:gd name="connsiteX1" fmla="*/ 5589334 w 5589334"/>
              <a:gd name="connsiteY1" fmla="*/ 0 h 5998109"/>
              <a:gd name="connsiteX2" fmla="*/ 4979101 w 5589334"/>
              <a:gd name="connsiteY2" fmla="*/ 5998109 h 5998109"/>
              <a:gd name="connsiteX3" fmla="*/ 14670 w 5589334"/>
              <a:gd name="connsiteY3" fmla="*/ 5978185 h 5998109"/>
              <a:gd name="connsiteX4" fmla="*/ 574 w 5589334"/>
              <a:gd name="connsiteY4" fmla="*/ 167105 h 5998109"/>
              <a:gd name="connsiteX0" fmla="*/ 784 w 5589544"/>
              <a:gd name="connsiteY0" fmla="*/ 167105 h 5998109"/>
              <a:gd name="connsiteX1" fmla="*/ 5589544 w 5589544"/>
              <a:gd name="connsiteY1" fmla="*/ 0 h 5998109"/>
              <a:gd name="connsiteX2" fmla="*/ 4979311 w 5589544"/>
              <a:gd name="connsiteY2" fmla="*/ 5998109 h 5998109"/>
              <a:gd name="connsiteX3" fmla="*/ 8020 w 5589544"/>
              <a:gd name="connsiteY3" fmla="*/ 5984535 h 5998109"/>
              <a:gd name="connsiteX4" fmla="*/ 784 w 5589544"/>
              <a:gd name="connsiteY4" fmla="*/ 167105 h 5998109"/>
              <a:gd name="connsiteX0" fmla="*/ 1242 w 5590002"/>
              <a:gd name="connsiteY0" fmla="*/ 167105 h 5998109"/>
              <a:gd name="connsiteX1" fmla="*/ 5590002 w 5590002"/>
              <a:gd name="connsiteY1" fmla="*/ 0 h 5998109"/>
              <a:gd name="connsiteX2" fmla="*/ 4979769 w 5590002"/>
              <a:gd name="connsiteY2" fmla="*/ 5998109 h 5998109"/>
              <a:gd name="connsiteX3" fmla="*/ 1617 w 5590002"/>
              <a:gd name="connsiteY3" fmla="*/ 5994060 h 5998109"/>
              <a:gd name="connsiteX4" fmla="*/ 1242 w 5590002"/>
              <a:gd name="connsiteY4" fmla="*/ 167105 h 5998109"/>
              <a:gd name="connsiteX0" fmla="*/ 1242 w 5590002"/>
              <a:gd name="connsiteY0" fmla="*/ 167105 h 5994060"/>
              <a:gd name="connsiteX1" fmla="*/ 5590002 w 5590002"/>
              <a:gd name="connsiteY1" fmla="*/ 0 h 5994060"/>
              <a:gd name="connsiteX2" fmla="*/ 4979769 w 5590002"/>
              <a:gd name="connsiteY2" fmla="*/ 5979059 h 5994060"/>
              <a:gd name="connsiteX3" fmla="*/ 1617 w 5590002"/>
              <a:gd name="connsiteY3" fmla="*/ 5994060 h 5994060"/>
              <a:gd name="connsiteX4" fmla="*/ 1242 w 5590002"/>
              <a:gd name="connsiteY4" fmla="*/ 167105 h 5994060"/>
              <a:gd name="connsiteX0" fmla="*/ 1242 w 5590002"/>
              <a:gd name="connsiteY0" fmla="*/ 167105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7105 h 5994060"/>
              <a:gd name="connsiteX0" fmla="*/ 7344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7344 w 5588385"/>
              <a:gd name="connsiteY4" fmla="*/ 164724 h 5994060"/>
              <a:gd name="connsiteX0" fmla="*/ 1242 w 5590002"/>
              <a:gd name="connsiteY0" fmla="*/ 164724 h 5994060"/>
              <a:gd name="connsiteX1" fmla="*/ 5590002 w 5590002"/>
              <a:gd name="connsiteY1" fmla="*/ 0 h 5994060"/>
              <a:gd name="connsiteX2" fmla="*/ 4983200 w 5590002"/>
              <a:gd name="connsiteY2" fmla="*/ 5988584 h 5994060"/>
              <a:gd name="connsiteX3" fmla="*/ 1617 w 5590002"/>
              <a:gd name="connsiteY3" fmla="*/ 5994060 h 5994060"/>
              <a:gd name="connsiteX4" fmla="*/ 1242 w 5590002"/>
              <a:gd name="connsiteY4" fmla="*/ 164724 h 5994060"/>
              <a:gd name="connsiteX0" fmla="*/ 12490 w 5588385"/>
              <a:gd name="connsiteY0" fmla="*/ 164724 h 5994060"/>
              <a:gd name="connsiteX1" fmla="*/ 5588385 w 5588385"/>
              <a:gd name="connsiteY1" fmla="*/ 0 h 5994060"/>
              <a:gd name="connsiteX2" fmla="*/ 4981583 w 5588385"/>
              <a:gd name="connsiteY2" fmla="*/ 5988584 h 5994060"/>
              <a:gd name="connsiteX3" fmla="*/ 0 w 5588385"/>
              <a:gd name="connsiteY3" fmla="*/ 5994060 h 5994060"/>
              <a:gd name="connsiteX4" fmla="*/ 12490 w 5588385"/>
              <a:gd name="connsiteY4" fmla="*/ 164724 h 5994060"/>
              <a:gd name="connsiteX0" fmla="*/ 9917 w 5585812"/>
              <a:gd name="connsiteY0" fmla="*/ 164724 h 5989297"/>
              <a:gd name="connsiteX1" fmla="*/ 5585812 w 5585812"/>
              <a:gd name="connsiteY1" fmla="*/ 0 h 5989297"/>
              <a:gd name="connsiteX2" fmla="*/ 4979010 w 5585812"/>
              <a:gd name="connsiteY2" fmla="*/ 5988584 h 5989297"/>
              <a:gd name="connsiteX3" fmla="*/ 0 w 5585812"/>
              <a:gd name="connsiteY3" fmla="*/ 5989297 h 5989297"/>
              <a:gd name="connsiteX4" fmla="*/ 9917 w 5585812"/>
              <a:gd name="connsiteY4" fmla="*/ 164724 h 5989297"/>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79772 h 5988584"/>
              <a:gd name="connsiteX4" fmla="*/ 1243 w 5577138"/>
              <a:gd name="connsiteY4" fmla="*/ 164724 h 5988584"/>
              <a:gd name="connsiteX0" fmla="*/ 1243 w 5577138"/>
              <a:gd name="connsiteY0" fmla="*/ 164724 h 5988584"/>
              <a:gd name="connsiteX1" fmla="*/ 5577138 w 5577138"/>
              <a:gd name="connsiteY1" fmla="*/ 0 h 5988584"/>
              <a:gd name="connsiteX2" fmla="*/ 4970336 w 5577138"/>
              <a:gd name="connsiteY2" fmla="*/ 5988584 h 5988584"/>
              <a:gd name="connsiteX3" fmla="*/ 1617 w 5577138"/>
              <a:gd name="connsiteY3" fmla="*/ 5986916 h 5988584"/>
              <a:gd name="connsiteX4" fmla="*/ 1243 w 5577138"/>
              <a:gd name="connsiteY4" fmla="*/ 164724 h 5988584"/>
              <a:gd name="connsiteX0" fmla="*/ 1243 w 6647443"/>
              <a:gd name="connsiteY0" fmla="*/ 336174 h 6160034"/>
              <a:gd name="connsiteX1" fmla="*/ 6647443 w 6647443"/>
              <a:gd name="connsiteY1" fmla="*/ 0 h 6160034"/>
              <a:gd name="connsiteX2" fmla="*/ 4970336 w 6647443"/>
              <a:gd name="connsiteY2" fmla="*/ 6160034 h 6160034"/>
              <a:gd name="connsiteX3" fmla="*/ 1617 w 6647443"/>
              <a:gd name="connsiteY3" fmla="*/ 6158366 h 6160034"/>
              <a:gd name="connsiteX4" fmla="*/ 1243 w 6647443"/>
              <a:gd name="connsiteY4" fmla="*/ 336174 h 6160034"/>
              <a:gd name="connsiteX0" fmla="*/ 1017 w 6649791"/>
              <a:gd name="connsiteY0" fmla="*/ 81380 h 6160034"/>
              <a:gd name="connsiteX1" fmla="*/ 6649791 w 6649791"/>
              <a:gd name="connsiteY1" fmla="*/ 0 h 6160034"/>
              <a:gd name="connsiteX2" fmla="*/ 4972684 w 6649791"/>
              <a:gd name="connsiteY2" fmla="*/ 6160034 h 6160034"/>
              <a:gd name="connsiteX3" fmla="*/ 3965 w 6649791"/>
              <a:gd name="connsiteY3" fmla="*/ 6158366 h 6160034"/>
              <a:gd name="connsiteX4" fmla="*/ 1017 w 6649791"/>
              <a:gd name="connsiteY4" fmla="*/ 81380 h 6160034"/>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49791"/>
              <a:gd name="connsiteY0" fmla="*/ 81380 h 6158366"/>
              <a:gd name="connsiteX1" fmla="*/ 6649791 w 6649791"/>
              <a:gd name="connsiteY1" fmla="*/ 0 h 6158366"/>
              <a:gd name="connsiteX2" fmla="*/ 5456380 w 6649791"/>
              <a:gd name="connsiteY2" fmla="*/ 6152890 h 6158366"/>
              <a:gd name="connsiteX3" fmla="*/ 3965 w 6649791"/>
              <a:gd name="connsiteY3" fmla="*/ 6158366 h 6158366"/>
              <a:gd name="connsiteX4" fmla="*/ 1017 w 6649791"/>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1017 w 6678093"/>
              <a:gd name="connsiteY0" fmla="*/ 81380 h 6158366"/>
              <a:gd name="connsiteX1" fmla="*/ 6678093 w 6678093"/>
              <a:gd name="connsiteY1" fmla="*/ 0 h 6158366"/>
              <a:gd name="connsiteX2" fmla="*/ 5456380 w 6678093"/>
              <a:gd name="connsiteY2" fmla="*/ 6152890 h 6158366"/>
              <a:gd name="connsiteX3" fmla="*/ 3965 w 6678093"/>
              <a:gd name="connsiteY3" fmla="*/ 6158366 h 6158366"/>
              <a:gd name="connsiteX4" fmla="*/ 1017 w 6678093"/>
              <a:gd name="connsiteY4" fmla="*/ 81380 h 6158366"/>
              <a:gd name="connsiteX0" fmla="*/ 7343 w 6684419"/>
              <a:gd name="connsiteY0" fmla="*/ 81380 h 6158366"/>
              <a:gd name="connsiteX1" fmla="*/ 6684419 w 6684419"/>
              <a:gd name="connsiteY1" fmla="*/ 0 h 6158366"/>
              <a:gd name="connsiteX2" fmla="*/ 5462706 w 6684419"/>
              <a:gd name="connsiteY2" fmla="*/ 6152890 h 6158366"/>
              <a:gd name="connsiteX3" fmla="*/ 0 w 6684419"/>
              <a:gd name="connsiteY3" fmla="*/ 6158366 h 6158366"/>
              <a:gd name="connsiteX4" fmla="*/ 7343 w 6684419"/>
              <a:gd name="connsiteY4" fmla="*/ 81380 h 6158366"/>
              <a:gd name="connsiteX0" fmla="*/ 7343 w 6684419"/>
              <a:gd name="connsiteY0" fmla="*/ 81380 h 6160034"/>
              <a:gd name="connsiteX1" fmla="*/ 6684419 w 6684419"/>
              <a:gd name="connsiteY1" fmla="*/ 0 h 6160034"/>
              <a:gd name="connsiteX2" fmla="*/ 5462707 w 6684419"/>
              <a:gd name="connsiteY2" fmla="*/ 6160034 h 6160034"/>
              <a:gd name="connsiteX3" fmla="*/ 0 w 6684419"/>
              <a:gd name="connsiteY3" fmla="*/ 6158366 h 6160034"/>
              <a:gd name="connsiteX4" fmla="*/ 7343 w 6684419"/>
              <a:gd name="connsiteY4" fmla="*/ 81380 h 6160034"/>
              <a:gd name="connsiteX0" fmla="*/ 1243 w 6686038"/>
              <a:gd name="connsiteY0" fmla="*/ 88524 h 6160034"/>
              <a:gd name="connsiteX1" fmla="*/ 6686038 w 6686038"/>
              <a:gd name="connsiteY1" fmla="*/ 0 h 6160034"/>
              <a:gd name="connsiteX2" fmla="*/ 5464326 w 6686038"/>
              <a:gd name="connsiteY2" fmla="*/ 6160034 h 6160034"/>
              <a:gd name="connsiteX3" fmla="*/ 1619 w 6686038"/>
              <a:gd name="connsiteY3" fmla="*/ 6158366 h 6160034"/>
              <a:gd name="connsiteX4" fmla="*/ 1243 w 6686038"/>
              <a:gd name="connsiteY4" fmla="*/ 88524 h 61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038" h="6160034">
                <a:moveTo>
                  <a:pt x="1243" y="88524"/>
                </a:moveTo>
                <a:lnTo>
                  <a:pt x="6686038" y="0"/>
                </a:lnTo>
                <a:cubicBezTo>
                  <a:pt x="6282164" y="2036221"/>
                  <a:pt x="5881067" y="4071426"/>
                  <a:pt x="5464326" y="6160034"/>
                </a:cubicBezTo>
                <a:lnTo>
                  <a:pt x="1619" y="6158366"/>
                </a:lnTo>
                <a:cubicBezTo>
                  <a:pt x="6068" y="4218164"/>
                  <a:pt x="-3206" y="2028726"/>
                  <a:pt x="1243" y="88524"/>
                </a:cubicBezTo>
                <a:close/>
              </a:path>
            </a:pathLst>
          </a:custGeom>
          <a:gradFill>
            <a:gsLst>
              <a:gs pos="0">
                <a:srgbClr val="C00000"/>
              </a:gs>
              <a:gs pos="100000">
                <a:schemeClr val="accent6">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93" name="TextBox 92">
            <a:extLst>
              <a:ext uri="{FF2B5EF4-FFF2-40B4-BE49-F238E27FC236}">
                <a16:creationId xmlns:a16="http://schemas.microsoft.com/office/drawing/2014/main" id="{D88B3441-C43A-1496-5AC2-B070804FAFCA}"/>
              </a:ext>
            </a:extLst>
          </p:cNvPr>
          <p:cNvSpPr txBox="1"/>
          <p:nvPr/>
        </p:nvSpPr>
        <p:spPr>
          <a:xfrm>
            <a:off x="611028" y="1069321"/>
            <a:ext cx="3096344" cy="530327"/>
          </a:xfrm>
          <a:prstGeom prst="rect">
            <a:avLst/>
          </a:prstGeom>
          <a:noFill/>
        </p:spPr>
        <p:txBody>
          <a:bodyPr wrap="square" lIns="0" tIns="0" rIns="0" bIns="0" rtlCol="0" anchor="ctr">
            <a:noAutofit/>
          </a:bodyPr>
          <a:lstStyle/>
          <a:p>
            <a:r>
              <a:rPr lang="en-IN" sz="3200" b="1" dirty="0">
                <a:solidFill>
                  <a:schemeClr val="bg1"/>
                </a:solidFill>
              </a:rPr>
              <a:t>Manual</a:t>
            </a:r>
          </a:p>
        </p:txBody>
      </p:sp>
      <p:sp>
        <p:nvSpPr>
          <p:cNvPr id="36" name="TextBox 35">
            <a:extLst>
              <a:ext uri="{FF2B5EF4-FFF2-40B4-BE49-F238E27FC236}">
                <a16:creationId xmlns:a16="http://schemas.microsoft.com/office/drawing/2014/main" id="{7346C40A-D2C9-305D-8915-366FA656E9C4}"/>
              </a:ext>
            </a:extLst>
          </p:cNvPr>
          <p:cNvSpPr txBox="1"/>
          <p:nvPr/>
        </p:nvSpPr>
        <p:spPr>
          <a:xfrm>
            <a:off x="6584894" y="3618164"/>
            <a:ext cx="5132851" cy="2246769"/>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Responds in few seconds</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Multi-Tasking</a:t>
            </a:r>
          </a:p>
          <a:p>
            <a:pPr marL="285750" indent="-285750">
              <a:lnSpc>
                <a:spcPct val="150000"/>
              </a:lnSpc>
              <a:buFont typeface=".Apple Color Emoji UI"/>
              <a:buChar char="✅"/>
            </a:pPr>
            <a:r>
              <a:rPr lang="en-IN" sz="2000" dirty="0">
                <a:solidFill>
                  <a:schemeClr val="tx1">
                    <a:lumMod val="95000"/>
                    <a:lumOff val="5000"/>
                  </a:schemeClr>
                </a:solidFill>
                <a:ea typeface="Open Sans" panose="020B0606030504020204" pitchFamily="34" charset="0"/>
                <a:cs typeface="Open Sans" panose="020B0606030504020204" pitchFamily="34" charset="0"/>
              </a:rPr>
              <a:t>Mitigates breach impact and data loss by breaking the kill-chain at an early stage</a:t>
            </a:r>
          </a:p>
          <a:p>
            <a:pPr marL="285750" indent="-285750">
              <a:buFont typeface=".Apple Color Emoji UI"/>
              <a:buChar char="✅"/>
            </a:pPr>
            <a:endParaRPr lang="en-IN" sz="2000" dirty="0">
              <a:solidFill>
                <a:schemeClr val="tx1">
                  <a:lumMod val="95000"/>
                  <a:lumOff val="5000"/>
                </a:schemeClr>
              </a:solidFill>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2C645DAE-C997-08FA-5533-F91D35FC2C01}"/>
              </a:ext>
            </a:extLst>
          </p:cNvPr>
          <p:cNvSpPr txBox="1"/>
          <p:nvPr/>
        </p:nvSpPr>
        <p:spPr>
          <a:xfrm>
            <a:off x="474255" y="3618164"/>
            <a:ext cx="4368217" cy="1420261"/>
          </a:xfrm>
          <a:prstGeom prst="rect">
            <a:avLst/>
          </a:prstGeom>
          <a:noFill/>
        </p:spPr>
        <p:txBody>
          <a:bodyPr wrap="square">
            <a:spAutoFit/>
          </a:bodyPr>
          <a:lstStyle/>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Much slower</a:t>
            </a:r>
          </a:p>
          <a:p>
            <a:pPr marL="285750" indent="-285750">
              <a:lnSpc>
                <a:spcPct val="150000"/>
              </a:lnSpc>
              <a:buFont typeface=".Apple Color Emoji UI"/>
              <a:buChar char="⛔️"/>
            </a:pPr>
            <a:r>
              <a:rPr lang="en-IN" sz="2000" dirty="0">
                <a:solidFill>
                  <a:schemeClr val="bg1"/>
                </a:solidFill>
                <a:ea typeface="Open Sans" panose="020B0606030504020204" pitchFamily="34" charset="0"/>
                <a:cs typeface="Open Sans" panose="020B0606030504020204" pitchFamily="34" charset="0"/>
              </a:rPr>
              <a:t>Slow response means high breach impact</a:t>
            </a:r>
          </a:p>
        </p:txBody>
      </p:sp>
      <p:pic>
        <p:nvPicPr>
          <p:cNvPr id="44" name="Picture 43">
            <a:extLst>
              <a:ext uri="{FF2B5EF4-FFF2-40B4-BE49-F238E27FC236}">
                <a16:creationId xmlns:a16="http://schemas.microsoft.com/office/drawing/2014/main" id="{31D56CCF-F52C-9ADF-07A1-97CB9AB5AE08}"/>
              </a:ext>
            </a:extLst>
          </p:cNvPr>
          <p:cNvPicPr>
            <a:picLocks noChangeAspect="1"/>
          </p:cNvPicPr>
          <p:nvPr/>
        </p:nvPicPr>
        <p:blipFill>
          <a:blip r:embed="rId3"/>
          <a:stretch>
            <a:fillRect/>
          </a:stretch>
        </p:blipFill>
        <p:spPr>
          <a:xfrm>
            <a:off x="2093109" y="1677600"/>
            <a:ext cx="1451540" cy="1505849"/>
          </a:xfrm>
          <a:prstGeom prst="rect">
            <a:avLst/>
          </a:prstGeom>
        </p:spPr>
      </p:pic>
      <p:sp>
        <p:nvSpPr>
          <p:cNvPr id="7" name="TextBox 6">
            <a:extLst>
              <a:ext uri="{FF2B5EF4-FFF2-40B4-BE49-F238E27FC236}">
                <a16:creationId xmlns:a16="http://schemas.microsoft.com/office/drawing/2014/main" id="{8A4E16AF-B63B-1B5D-8F25-1BDCD0BEF10C}"/>
              </a:ext>
            </a:extLst>
          </p:cNvPr>
          <p:cNvSpPr txBox="1"/>
          <p:nvPr/>
        </p:nvSpPr>
        <p:spPr>
          <a:xfrm>
            <a:off x="8484628" y="1069321"/>
            <a:ext cx="3096344" cy="530327"/>
          </a:xfrm>
          <a:prstGeom prst="rect">
            <a:avLst/>
          </a:prstGeom>
          <a:noFill/>
        </p:spPr>
        <p:txBody>
          <a:bodyPr wrap="square" lIns="0" tIns="0" rIns="0" bIns="0" rtlCol="0" anchor="ctr">
            <a:noAutofit/>
          </a:bodyPr>
          <a:lstStyle/>
          <a:p>
            <a:pPr algn="r"/>
            <a:r>
              <a:rPr lang="en-IN" sz="3200" b="1" dirty="0">
                <a:solidFill>
                  <a:srgbClr val="C00000"/>
                </a:solidFill>
              </a:rPr>
              <a:t>SOAR</a:t>
            </a:r>
          </a:p>
        </p:txBody>
      </p:sp>
      <p:pic>
        <p:nvPicPr>
          <p:cNvPr id="8" name="Picture 167">
            <a:extLst>
              <a:ext uri="{FF2B5EF4-FFF2-40B4-BE49-F238E27FC236}">
                <a16:creationId xmlns:a16="http://schemas.microsoft.com/office/drawing/2014/main" id="{736C3E86-B732-F812-227F-EE22F49C80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5504" y="1619883"/>
            <a:ext cx="1623387" cy="1623387"/>
          </a:xfrm>
          <a:prstGeom prst="rect">
            <a:avLst/>
          </a:prstGeom>
        </p:spPr>
      </p:pic>
      <p:sp>
        <p:nvSpPr>
          <p:cNvPr id="9" name="Title 8">
            <a:extLst>
              <a:ext uri="{FF2B5EF4-FFF2-40B4-BE49-F238E27FC236}">
                <a16:creationId xmlns:a16="http://schemas.microsoft.com/office/drawing/2014/main" id="{B9091835-DBFD-AF4A-953D-7C8DCC6DD2AB}"/>
              </a:ext>
            </a:extLst>
          </p:cNvPr>
          <p:cNvSpPr>
            <a:spLocks noGrp="1"/>
          </p:cNvSpPr>
          <p:nvPr>
            <p:ph type="title"/>
          </p:nvPr>
        </p:nvSpPr>
        <p:spPr/>
        <p:txBody>
          <a:bodyPr/>
          <a:lstStyle/>
          <a:p>
            <a:r>
              <a:rPr lang="en-GB" dirty="0"/>
              <a:t>Response Time</a:t>
            </a:r>
          </a:p>
        </p:txBody>
      </p:sp>
    </p:spTree>
    <p:extLst>
      <p:ext uri="{BB962C8B-B14F-4D97-AF65-F5344CB8AC3E}">
        <p14:creationId xmlns:p14="http://schemas.microsoft.com/office/powerpoint/2010/main" val="426430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tinet Master Template">
  <a:themeElements>
    <a:clrScheme name="Fortinet 1">
      <a:dk1>
        <a:srgbClr val="000000"/>
      </a:dk1>
      <a:lt1>
        <a:srgbClr val="FFFFFF"/>
      </a:lt1>
      <a:dk2>
        <a:srgbClr val="B3B3B3"/>
      </a:dk2>
      <a:lt2>
        <a:srgbClr val="F0F0F0"/>
      </a:lt2>
      <a:accent1>
        <a:srgbClr val="3BB17E"/>
      </a:accent1>
      <a:accent2>
        <a:srgbClr val="2CCCD3"/>
      </a:accent2>
      <a:accent3>
        <a:srgbClr val="307FE2"/>
      </a:accent3>
      <a:accent4>
        <a:srgbClr val="9063CD"/>
      </a:accent4>
      <a:accent5>
        <a:srgbClr val="A2B2C8"/>
      </a:accent5>
      <a:accent6>
        <a:srgbClr val="DA29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NT_PPT_16x9_Light_Template(1)" id="{0B032D1B-031F-E14E-A8F4-01897A9EE432}" vid="{9AB235A3-EACC-6B44-BCC7-4286017544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3081</TotalTime>
  <Words>5891</Words>
  <Application>Microsoft Macintosh PowerPoint</Application>
  <PresentationFormat>Widescreen</PresentationFormat>
  <Paragraphs>1050</Paragraphs>
  <Slides>59</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맑은 고딕</vt:lpstr>
      <vt:lpstr>나눔고딕</vt:lpstr>
      <vt:lpstr>.Apple Color Emoji UI</vt:lpstr>
      <vt:lpstr>Arial</vt:lpstr>
      <vt:lpstr>BentonSans Medium</vt:lpstr>
      <vt:lpstr>Calibri</vt:lpstr>
      <vt:lpstr>Consolas</vt:lpstr>
      <vt:lpstr>Georgia</vt:lpstr>
      <vt:lpstr>Inter</vt:lpstr>
      <vt:lpstr>Open Sans</vt:lpstr>
      <vt:lpstr>Wingdings</vt:lpstr>
      <vt:lpstr>Wingdings 3</vt:lpstr>
      <vt:lpstr>나눔스퀘어</vt:lpstr>
      <vt:lpstr>하나 B</vt:lpstr>
      <vt:lpstr>하나 L</vt:lpstr>
      <vt:lpstr>Fortinet Master Template</vt:lpstr>
      <vt:lpstr>FortiSOAR Deep Dive - NOC</vt:lpstr>
      <vt:lpstr>Agenda</vt:lpstr>
      <vt:lpstr>What is SOAR?</vt:lpstr>
      <vt:lpstr>Typical Security Operation Challenges</vt:lpstr>
      <vt:lpstr>What is SOAR?</vt:lpstr>
      <vt:lpstr>Security Orchestration, Automation, and Response</vt:lpstr>
      <vt:lpstr>Reduces Alert Fatigue</vt:lpstr>
      <vt:lpstr>Automation &amp; Orchestration</vt:lpstr>
      <vt:lpstr>Response Time</vt:lpstr>
      <vt:lpstr>Addresses The Skill Gap</vt:lpstr>
      <vt:lpstr>Visibility</vt:lpstr>
      <vt:lpstr>SIEM vs SOAR</vt:lpstr>
      <vt:lpstr>Security Operation Platform</vt:lpstr>
      <vt:lpstr>FortiSOAR: Overview</vt:lpstr>
      <vt:lpstr>What is FortiSOAR:   Security Orchestration, Automation, and Response</vt:lpstr>
      <vt:lpstr>FortiSOAR by the Numbers</vt:lpstr>
      <vt:lpstr>Key FortiSOAR Elements (and Focus Areas)</vt:lpstr>
      <vt:lpstr>Reduce Operational Cost</vt:lpstr>
      <vt:lpstr>Flexibility &amp; Customizability: View Template </vt:lpstr>
      <vt:lpstr>Comprehensive Case management</vt:lpstr>
      <vt:lpstr>Automation Beyond SOC</vt:lpstr>
      <vt:lpstr>Alert Triage Automation</vt:lpstr>
      <vt:lpstr>Policy Creation NOC Workflow Automation</vt:lpstr>
      <vt:lpstr>VPN Creation for Contractors NOC Workflow Automation</vt:lpstr>
      <vt:lpstr>PowerPoint Presentation</vt:lpstr>
      <vt:lpstr>USB Management System</vt:lpstr>
      <vt:lpstr>Automated Employee Onboarding</vt:lpstr>
      <vt:lpstr>PowerPoint Presentation</vt:lpstr>
      <vt:lpstr>Change Request on VMs</vt:lpstr>
      <vt:lpstr>High Level View of FortiSOAR’s Internal Architecture</vt:lpstr>
      <vt:lpstr>Enterprise Architecture</vt:lpstr>
      <vt:lpstr>High Availability and Scalability</vt:lpstr>
      <vt:lpstr>Records</vt:lpstr>
      <vt:lpstr>Record Types and Relationships</vt:lpstr>
      <vt:lpstr>FortiSOAR: Automation across your entire ecosystem</vt:lpstr>
      <vt:lpstr>Incident Management</vt:lpstr>
      <vt:lpstr>Playbook Creation</vt:lpstr>
      <vt:lpstr>Example Case Management Workflow</vt:lpstr>
      <vt:lpstr>Case Management</vt:lpstr>
      <vt:lpstr>Case Management</vt:lpstr>
      <vt:lpstr>Case Management</vt:lpstr>
      <vt:lpstr>Case Management</vt:lpstr>
      <vt:lpstr>Collaboration</vt:lpstr>
      <vt:lpstr>Collaboration</vt:lpstr>
      <vt:lpstr>Collaboration</vt:lpstr>
      <vt:lpstr>Content Hub</vt:lpstr>
      <vt:lpstr>Orchestration &amp; Automation: Connectors</vt:lpstr>
      <vt:lpstr>Orchestration &amp; Automation: Widgets</vt:lpstr>
      <vt:lpstr>Orchestration &amp; Automation: Solution Packs </vt:lpstr>
      <vt:lpstr>Orchestration &amp; Automation: Playbook Collections</vt:lpstr>
      <vt:lpstr>Orchestration &amp; Automation: Simplified Playbook Building</vt:lpstr>
      <vt:lpstr>Orchestration &amp; Automation: Simplified Playbook Building</vt:lpstr>
      <vt:lpstr>AI: Playbook Suggestions </vt:lpstr>
      <vt:lpstr>AI: Generative AI Integrations</vt:lpstr>
      <vt:lpstr>Example Scenario: Generic IPS Incident</vt:lpstr>
      <vt:lpstr>Example Scenario: Collecting Automation Asset Risk</vt:lpstr>
      <vt:lpstr>POC Process - Key Expectations #1 – Automation</vt:lpstr>
      <vt:lpstr>External Facing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Dylan Spille</cp:lastModifiedBy>
  <cp:revision>6</cp:revision>
  <dcterms:created xsi:type="dcterms:W3CDTF">2022-02-14T23:16:15Z</dcterms:created>
  <dcterms:modified xsi:type="dcterms:W3CDTF">2026-03-03T15:31:08Z</dcterms:modified>
  <cp:category/>
</cp:coreProperties>
</file>